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1"/>
  </p:notesMasterIdLst>
  <p:sldIdLst>
    <p:sldId id="256" r:id="rId3"/>
    <p:sldId id="295" r:id="rId4"/>
    <p:sldId id="289" r:id="rId5"/>
    <p:sldId id="282" r:id="rId6"/>
    <p:sldId id="284" r:id="rId7"/>
    <p:sldId id="297" r:id="rId8"/>
    <p:sldId id="298" r:id="rId9"/>
    <p:sldId id="299" r:id="rId10"/>
    <p:sldId id="300" r:id="rId11"/>
    <p:sldId id="267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</p:sldIdLst>
  <p:sldSz cx="9144000" cy="6858000" type="screen4x3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D9F"/>
    <a:srgbClr val="595146"/>
    <a:srgbClr val="78A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20"/>
    <p:restoredTop sz="86985"/>
  </p:normalViewPr>
  <p:slideViewPr>
    <p:cSldViewPr snapToGrid="0">
      <p:cViewPr varScale="1">
        <p:scale>
          <a:sx n="82" d="100"/>
          <a:sy n="82" d="100"/>
        </p:scale>
        <p:origin x="-22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-249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A3C0A3A-8C44-41E3-8560-D5F0C9B5CDC2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52518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04A7797A-8E42-4E49-8D2E-CAB8914A2BA7}" type="slidenum">
              <a:rPr lang="en-US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pPr algn="r">
                <a:lnSpc>
                  <a:spcPct val="100000"/>
                </a:lnSpc>
              </a:pPr>
              <a:t>1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15095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Sodelovanje z </a:t>
            </a:r>
            <a:r>
              <a:rPr lang="sl-SI" dirty="0" err="1" smtClean="0"/>
              <a:t>GoOpti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2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98006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Sodelovanje z </a:t>
            </a:r>
            <a:r>
              <a:rPr lang="sl-SI" dirty="0" err="1" smtClean="0"/>
              <a:t>GoOpti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3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50155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l-SI" dirty="0" smtClean="0"/>
              <a:t>IJS</a:t>
            </a:r>
          </a:p>
          <a:p>
            <a:r>
              <a:rPr lang="sl-SI" dirty="0" smtClean="0"/>
              <a:t>SPIRIT</a:t>
            </a:r>
          </a:p>
          <a:p>
            <a:r>
              <a:rPr lang="sl-SI" dirty="0" smtClean="0"/>
              <a:t>MIZŠ</a:t>
            </a:r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4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78464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5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1771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6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75344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7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85244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8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01297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A3C0A3A-8C44-41E3-8560-D5F0C9B5CDC2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9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6992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33960" y="4456080"/>
            <a:ext cx="788652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467532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3396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pic>
        <p:nvPicPr>
          <p:cNvPr id="39" name="Slika 38"/>
          <p:cNvPicPr/>
          <p:nvPr/>
        </p:nvPicPr>
        <p:blipFill>
          <a:blip cstate="print"/>
          <a:stretch/>
        </p:blipFill>
        <p:spPr>
          <a:xfrm>
            <a:off x="633960" y="2302560"/>
            <a:ext cx="7886520" cy="4122720"/>
          </a:xfrm>
          <a:prstGeom prst="rect">
            <a:avLst/>
          </a:prstGeom>
          <a:ln>
            <a:noFill/>
          </a:ln>
        </p:spPr>
      </p:pic>
      <p:pic>
        <p:nvPicPr>
          <p:cNvPr id="40" name="Slika 39"/>
          <p:cNvPicPr/>
          <p:nvPr/>
        </p:nvPicPr>
        <p:blipFill>
          <a:blip cstate="print"/>
          <a:stretch/>
        </p:blipFill>
        <p:spPr>
          <a:xfrm>
            <a:off x="633960" y="2302560"/>
            <a:ext cx="7886520" cy="4122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subTitle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subTitle"/>
          </p:nvPr>
        </p:nvSpPr>
        <p:spPr>
          <a:xfrm>
            <a:off x="633960" y="974160"/>
            <a:ext cx="788652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3396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67532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633960" y="4456080"/>
            <a:ext cx="788652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33960" y="4456080"/>
            <a:ext cx="788652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467532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63396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pic>
        <p:nvPicPr>
          <p:cNvPr id="80" name="Slika 79"/>
          <p:cNvPicPr/>
          <p:nvPr/>
        </p:nvPicPr>
        <p:blipFill>
          <a:blip cstate="print"/>
          <a:stretch/>
        </p:blipFill>
        <p:spPr>
          <a:xfrm>
            <a:off x="633960" y="2302560"/>
            <a:ext cx="7886520" cy="4122720"/>
          </a:xfrm>
          <a:prstGeom prst="rect">
            <a:avLst/>
          </a:prstGeom>
          <a:ln>
            <a:noFill/>
          </a:ln>
        </p:spPr>
      </p:pic>
      <p:pic>
        <p:nvPicPr>
          <p:cNvPr id="81" name="Slika 80"/>
          <p:cNvPicPr/>
          <p:nvPr/>
        </p:nvPicPr>
        <p:blipFill>
          <a:blip cstate="print"/>
          <a:stretch/>
        </p:blipFill>
        <p:spPr>
          <a:xfrm>
            <a:off x="633960" y="2302560"/>
            <a:ext cx="7886520" cy="4122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633960" y="974160"/>
            <a:ext cx="788652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3396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41227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75320" y="445608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75320" y="2302560"/>
            <a:ext cx="384840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33960" y="4456080"/>
            <a:ext cx="7886520" cy="196632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5400000">
            <a:off x="-3291480" y="3291840"/>
            <a:ext cx="6857640" cy="273960"/>
          </a:xfrm>
          <a:prstGeom prst="rect">
            <a:avLst/>
          </a:prstGeom>
          <a:ln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143000" y="1124640"/>
            <a:ext cx="6857640" cy="2387160"/>
          </a:xfrm>
          <a:prstGeom prst="rect">
            <a:avLst/>
          </a:prstGeom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en-US" sz="5400" b="0" strike="noStrike" spc="-1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Uredite slog naslova matrice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2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6/12/2018</a:t>
            </a:r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/>
          </p:nvPr>
        </p:nvSpPr>
        <p:spPr>
          <a:xfrm>
            <a:off x="6463080" y="6356520"/>
            <a:ext cx="205704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D4559AF5-F41B-4174-AE5F-A1AD363692D3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Slika 7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 rot="5400000">
            <a:off x="-3291480" y="3291840"/>
            <a:ext cx="6857640" cy="273960"/>
          </a:xfrm>
          <a:prstGeom prst="rect">
            <a:avLst/>
          </a:prstGeom>
          <a:ln>
            <a:noFill/>
          </a:ln>
        </p:spPr>
      </p:pic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33960" y="974160"/>
            <a:ext cx="7886520" cy="13251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b="0" strike="noStrike" spc="-1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Uredite slog naslova matrice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33960" y="2302560"/>
            <a:ext cx="7886520" cy="4122720"/>
          </a:xfrm>
          <a:prstGeom prst="rect">
            <a:avLst/>
          </a:prstGeom>
        </p:spPr>
        <p:txBody>
          <a:bodyPr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Sixth Outline Level</a:t>
            </a: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Seventh Outline LevelUredite sloge besedila matrice</a:t>
            </a:r>
          </a:p>
          <a:p>
            <a:pPr marL="685800" lvl="1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4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Druga raven</a:t>
            </a:r>
          </a:p>
          <a:p>
            <a:pPr marL="1143000" lvl="2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Tretja raven</a:t>
            </a:r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1600200" lvl="3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18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Četrta raven</a:t>
            </a:r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057400" lvl="4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1800" b="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Peta raven</a:t>
            </a:r>
            <a:endParaRPr lang="en-US" sz="2400" b="0" strike="noStrike" spc="-1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dt"/>
          </p:nvPr>
        </p:nvSpPr>
        <p:spPr>
          <a:xfrm>
            <a:off x="628560" y="6356520"/>
            <a:ext cx="205704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3/17/16</a:t>
            </a:r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ftr"/>
          </p:nvPr>
        </p:nvSpPr>
        <p:spPr>
          <a:xfrm>
            <a:off x="3029040" y="6356520"/>
            <a:ext cx="308592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 type="sldNum"/>
          </p:nvPr>
        </p:nvSpPr>
        <p:spPr>
          <a:xfrm>
            <a:off x="6463080" y="6356520"/>
            <a:ext cx="2057040" cy="364680"/>
          </a:xfrm>
          <a:prstGeom prst="rect">
            <a:avLst/>
          </a:prstGeom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fld id="{86030A75-8C89-44AB-9F07-284499F56F47}" type="slidenum"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9.jpg"/><Relationship Id="rId5" Type="http://schemas.openxmlformats.org/officeDocument/2006/relationships/image" Target="../media/image30.jpg"/><Relationship Id="rId6" Type="http://schemas.openxmlformats.org/officeDocument/2006/relationships/image" Target="../media/image31.jpg"/><Relationship Id="rId7" Type="http://schemas.openxmlformats.org/officeDocument/2006/relationships/image" Target="../media/image32.jpg"/><Relationship Id="rId8" Type="http://schemas.openxmlformats.org/officeDocument/2006/relationships/image" Target="../media/image33.jpg"/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4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3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hyperlink" Target="https://www.8ecm.si/calls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8ecm.si/calls" TargetMode="External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8ecm.si/calls" TargetMode="External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1185862" y="1920915"/>
            <a:ext cx="6857640" cy="87012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>
              <a:lnSpc>
                <a:spcPct val="100000"/>
              </a:lnSpc>
            </a:pPr>
            <a:r>
              <a:rPr lang="sl-SI" sz="3200" b="0" strike="noStrike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UPDATE ON THE PROGRESS OF THE 8TH EUROPEAN CONGRESS OF MATHEMATICS</a:t>
            </a:r>
            <a:endParaRPr lang="en-US" sz="11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pic>
        <p:nvPicPr>
          <p:cNvPr id="89" name="Slika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64960" y="2896560"/>
            <a:ext cx="8878680" cy="3961080"/>
          </a:xfrm>
          <a:prstGeom prst="rect">
            <a:avLst/>
          </a:prstGeom>
          <a:ln>
            <a:noFill/>
          </a:ln>
        </p:spPr>
      </p:pic>
      <p:sp>
        <p:nvSpPr>
          <p:cNvPr id="90" name="CustomShape 3"/>
          <p:cNvSpPr/>
          <p:nvPr/>
        </p:nvSpPr>
        <p:spPr>
          <a:xfrm>
            <a:off x="361288" y="5083920"/>
            <a:ext cx="235908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5 - 11 July 2020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Portorož</a:t>
            </a:r>
            <a:r>
              <a:rPr lang="en-US" sz="18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, Slovenia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CustomShape 3"/>
          <p:cNvSpPr/>
          <p:nvPr/>
        </p:nvSpPr>
        <p:spPr>
          <a:xfrm>
            <a:off x="264960" y="6219000"/>
            <a:ext cx="3264227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sl-SI" sz="3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www.8ecm.si</a:t>
            </a:r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" name="Picture 6" descr="ems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4321" y="1"/>
            <a:ext cx="1005840" cy="946404"/>
          </a:xfrm>
          <a:prstGeom prst="rect">
            <a:avLst/>
          </a:prstGeom>
        </p:spPr>
      </p:pic>
      <p:sp>
        <p:nvSpPr>
          <p:cNvPr id="8" name="PoljeZBesedilom 11"/>
          <p:cNvSpPr txBox="1"/>
          <p:nvPr/>
        </p:nvSpPr>
        <p:spPr>
          <a:xfrm>
            <a:off x="1209145" y="406272"/>
            <a:ext cx="38314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0" i="0" kern="1200" dirty="0" smtClean="0">
                <a:solidFill>
                  <a:srgbClr val="234A99"/>
                </a:solidFill>
                <a:effectLst/>
                <a:latin typeface="+mn-lt"/>
                <a:ea typeface="+mn-ea"/>
                <a:cs typeface="+mn-cs"/>
              </a:rPr>
              <a:t>The European Congress of Mathematics is the </a:t>
            </a:r>
            <a:endParaRPr lang="sl-SI" sz="1050" b="0" i="0" kern="1200" dirty="0" smtClean="0">
              <a:solidFill>
                <a:srgbClr val="234A99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050" b="0" i="0" kern="1200" dirty="0" smtClean="0">
                <a:solidFill>
                  <a:srgbClr val="234A99"/>
                </a:solidFill>
                <a:effectLst/>
                <a:latin typeface="+mn-lt"/>
                <a:ea typeface="+mn-ea"/>
                <a:cs typeface="+mn-cs"/>
              </a:rPr>
              <a:t>quadrennial congress of the European Mathematical Society.</a:t>
            </a:r>
            <a:endParaRPr lang="sl-SI" sz="1050" dirty="0">
              <a:solidFill>
                <a:srgbClr val="234A99"/>
              </a:solidFill>
            </a:endParaRPr>
          </a:p>
        </p:txBody>
      </p:sp>
      <p:pic>
        <p:nvPicPr>
          <p:cNvPr id="9" name="Slika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222" y="0"/>
            <a:ext cx="1034629" cy="102667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extShape 1"/>
          <p:cNvSpPr txBox="1"/>
          <p:nvPr/>
        </p:nvSpPr>
        <p:spPr>
          <a:xfrm>
            <a:off x="633960" y="97416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pic>
        <p:nvPicPr>
          <p:cNvPr id="155" name="Označba mesta vsebin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0" y="1047960"/>
            <a:ext cx="9143640" cy="6206400"/>
          </a:xfrm>
          <a:prstGeom prst="rect">
            <a:avLst/>
          </a:prstGeom>
          <a:ln>
            <a:noFill/>
          </a:ln>
        </p:spPr>
      </p:pic>
      <p:sp>
        <p:nvSpPr>
          <p:cNvPr id="156" name="CustomShape 2"/>
          <p:cNvSpPr/>
          <p:nvPr/>
        </p:nvSpPr>
        <p:spPr>
          <a:xfrm>
            <a:off x="4661640" y="2949120"/>
            <a:ext cx="4079160" cy="1904040"/>
          </a:xfrm>
          <a:prstGeom prst="rect">
            <a:avLst/>
          </a:prstGeom>
          <a:solidFill>
            <a:schemeClr val="tx1">
              <a:lumMod val="50000"/>
              <a:lumOff val="50000"/>
              <a:alpha val="67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7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Welcome to the birthplace of Tartini, the great composer and violinist of the 18th century, the Master of Nations, amateur mathematician and physicist who discovered a combination tone.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CustomShape 3"/>
          <p:cNvSpPr/>
          <p:nvPr/>
        </p:nvSpPr>
        <p:spPr>
          <a:xfrm>
            <a:off x="5753880" y="2367360"/>
            <a:ext cx="1893960" cy="45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INVITATION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4"/>
          <p:cNvSpPr/>
          <p:nvPr/>
        </p:nvSpPr>
        <p:spPr>
          <a:xfrm>
            <a:off x="5645160" y="5194800"/>
            <a:ext cx="1680480" cy="396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/>
          <a:lstStyle/>
          <a:p>
            <a:pPr algn="ctr"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www.8ecm.si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Slovenian Discrete And Applied Mathematics Society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Became full member of the EMS</a:t>
            </a:r>
          </a:p>
          <a:p>
            <a:r>
              <a:rPr lang="en-US" dirty="0" smtClean="0"/>
              <a:t>in Prague</a:t>
            </a:r>
            <a:r>
              <a:rPr lang="en-US" dirty="0"/>
              <a:t>, June 23-24, </a:t>
            </a:r>
            <a:r>
              <a:rPr lang="en-US" dirty="0" smtClean="0"/>
              <a:t>2018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617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960" y="555152"/>
            <a:ext cx="7886520" cy="132516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Mathematics in Slovenia has long tradition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318000" cy="4525963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endParaRPr lang="en-US" dirty="0" smtClean="0"/>
          </a:p>
          <a:p>
            <a:r>
              <a:rPr lang="en-US" dirty="0">
                <a:solidFill>
                  <a:srgbClr val="FF0000"/>
                </a:solidFill>
              </a:rPr>
              <a:t>Herman de Carinthia </a:t>
            </a:r>
            <a:r>
              <a:rPr lang="en-US" dirty="0"/>
              <a:t>also known as Herman </a:t>
            </a:r>
            <a:r>
              <a:rPr lang="en-US" dirty="0" err="1"/>
              <a:t>Dalmata</a:t>
            </a:r>
            <a:r>
              <a:rPr lang="en-US" dirty="0"/>
              <a:t> (1100-1160) translated among others </a:t>
            </a:r>
            <a:r>
              <a:rPr lang="en-US" dirty="0" smtClean="0"/>
              <a:t>Euclid, Born </a:t>
            </a:r>
            <a:r>
              <a:rPr lang="en-US" dirty="0"/>
              <a:t>in Istria (part of Carinthia at that time</a:t>
            </a:r>
            <a:r>
              <a:rPr lang="en-US" dirty="0" smtClean="0"/>
              <a:t>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Andreas </a:t>
            </a:r>
            <a:r>
              <a:rPr lang="en-US" dirty="0" err="1">
                <a:solidFill>
                  <a:srgbClr val="FF0000"/>
                </a:solidFill>
              </a:rPr>
              <a:t>Perlach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(1490-1551) from the vicinity of </a:t>
            </a:r>
            <a:r>
              <a:rPr lang="en-US" dirty="0" smtClean="0"/>
              <a:t>Maribor, Chancellor </a:t>
            </a:r>
            <a:r>
              <a:rPr lang="en-US" dirty="0"/>
              <a:t>of the University of </a:t>
            </a:r>
            <a:r>
              <a:rPr lang="en-US" dirty="0" smtClean="0"/>
              <a:t>Vienna, worked in mathematics</a:t>
            </a:r>
            <a:r>
              <a:rPr lang="en-US" dirty="0"/>
              <a:t>, </a:t>
            </a:r>
            <a:r>
              <a:rPr lang="en-US" dirty="0" smtClean="0"/>
              <a:t>medicine, etc. 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Jurij</a:t>
            </a:r>
            <a:r>
              <a:rPr lang="en-US" dirty="0" smtClean="0">
                <a:solidFill>
                  <a:srgbClr val="FF0000"/>
                </a:solidFill>
              </a:rPr>
              <a:t> Vega </a:t>
            </a:r>
            <a:r>
              <a:rPr lang="en-US" dirty="0" smtClean="0"/>
              <a:t>(1754</a:t>
            </a:r>
            <a:r>
              <a:rPr lang="en-US" dirty="0"/>
              <a:t>-</a:t>
            </a:r>
            <a:r>
              <a:rPr lang="en-US" dirty="0" smtClean="0"/>
              <a:t>1802), Logarithm </a:t>
            </a:r>
            <a:r>
              <a:rPr lang="en-US" dirty="0"/>
              <a:t>tables, decimal places of pi, ballistics, </a:t>
            </a:r>
            <a:r>
              <a:rPr lang="en-US" dirty="0" smtClean="0"/>
              <a:t>textbooks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Franc </a:t>
            </a:r>
            <a:r>
              <a:rPr lang="en-US" dirty="0" err="1" smtClean="0">
                <a:solidFill>
                  <a:srgbClr val="FF0000"/>
                </a:solidFill>
              </a:rPr>
              <a:t>Hočevar</a:t>
            </a:r>
            <a:r>
              <a:rPr lang="en-US" dirty="0" smtClean="0"/>
              <a:t>(1853</a:t>
            </a:r>
            <a:r>
              <a:rPr lang="en-US" dirty="0"/>
              <a:t>-</a:t>
            </a:r>
            <a:r>
              <a:rPr lang="en-US" dirty="0" smtClean="0"/>
              <a:t>1919), Professor </a:t>
            </a:r>
            <a:r>
              <a:rPr lang="en-US" dirty="0"/>
              <a:t>in Brno and in Graz</a:t>
            </a:r>
            <a:r>
              <a:rPr lang="en-US" dirty="0" smtClean="0"/>
              <a:t>, Published </a:t>
            </a:r>
            <a:r>
              <a:rPr lang="en-US" dirty="0"/>
              <a:t>papers (e.g. in </a:t>
            </a:r>
            <a:r>
              <a:rPr lang="en-US" dirty="0" err="1"/>
              <a:t>Monatshefte</a:t>
            </a:r>
            <a:r>
              <a:rPr lang="en-US" dirty="0" smtClean="0"/>
              <a:t>), </a:t>
            </a:r>
            <a:r>
              <a:rPr lang="en-US" dirty="0" err="1" smtClean="0"/>
              <a:t>Highschool</a:t>
            </a:r>
            <a:r>
              <a:rPr lang="en-US" dirty="0" smtClean="0"/>
              <a:t> textbooks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Josip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Plemelj</a:t>
            </a:r>
            <a:r>
              <a:rPr lang="en-US" dirty="0" smtClean="0"/>
              <a:t>(1873</a:t>
            </a:r>
            <a:r>
              <a:rPr lang="en-US" dirty="0"/>
              <a:t>-</a:t>
            </a:r>
            <a:r>
              <a:rPr lang="en-US" dirty="0" smtClean="0"/>
              <a:t>1967), Worked in differential equations, Complex analysis. Founding Rector of the University of Ljubljana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Ivan </a:t>
            </a:r>
            <a:r>
              <a:rPr lang="en-US" dirty="0" err="1" smtClean="0">
                <a:solidFill>
                  <a:srgbClr val="FF0000"/>
                </a:solidFill>
              </a:rPr>
              <a:t>Vidav</a:t>
            </a:r>
            <a:r>
              <a:rPr lang="en-US" dirty="0" smtClean="0"/>
              <a:t>(1918</a:t>
            </a:r>
            <a:r>
              <a:rPr lang="en-US" dirty="0"/>
              <a:t>-</a:t>
            </a:r>
            <a:r>
              <a:rPr lang="en-US" dirty="0" smtClean="0"/>
              <a:t>2015), Functional </a:t>
            </a:r>
            <a:r>
              <a:rPr lang="en-US" dirty="0"/>
              <a:t>analysis, </a:t>
            </a:r>
            <a:r>
              <a:rPr lang="en-US" dirty="0" err="1"/>
              <a:t>Banach</a:t>
            </a:r>
            <a:r>
              <a:rPr lang="en-US" dirty="0"/>
              <a:t> algebras, Boltzmann </a:t>
            </a:r>
            <a:r>
              <a:rPr lang="en-US" dirty="0" smtClean="0"/>
              <a:t>equation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Ivo </a:t>
            </a:r>
            <a:r>
              <a:rPr lang="en-US" dirty="0" err="1" smtClean="0">
                <a:solidFill>
                  <a:srgbClr val="FF0000"/>
                </a:solidFill>
              </a:rPr>
              <a:t>Lah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(1896</a:t>
            </a:r>
            <a:r>
              <a:rPr lang="en-US" dirty="0"/>
              <a:t>-</a:t>
            </a:r>
            <a:r>
              <a:rPr lang="en-US" dirty="0" smtClean="0"/>
              <a:t>1979), Actuary, Published </a:t>
            </a:r>
            <a:r>
              <a:rPr lang="en-US" dirty="0"/>
              <a:t>a journal before </a:t>
            </a:r>
            <a:r>
              <a:rPr lang="en-US" dirty="0" smtClean="0"/>
              <a:t>WWII, Known </a:t>
            </a:r>
            <a:r>
              <a:rPr lang="en-US" dirty="0"/>
              <a:t>for: </a:t>
            </a:r>
            <a:r>
              <a:rPr lang="en-US" dirty="0" err="1"/>
              <a:t>Lah</a:t>
            </a:r>
            <a:r>
              <a:rPr lang="en-US" dirty="0"/>
              <a:t> numbers (1954</a:t>
            </a:r>
          </a:p>
        </p:txBody>
      </p:sp>
      <p:pic>
        <p:nvPicPr>
          <p:cNvPr id="5" name="Content Placeholder 4" descr="Lah.jpg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2" b="4762"/>
          <a:stretch>
            <a:fillRect/>
          </a:stretch>
        </p:blipFill>
        <p:spPr>
          <a:xfrm>
            <a:off x="2599388" y="5080000"/>
            <a:ext cx="1405223" cy="1574800"/>
          </a:xfrm>
          <a:prstGeom prst="rect">
            <a:avLst/>
          </a:prstGeom>
        </p:spPr>
      </p:pic>
      <p:pic>
        <p:nvPicPr>
          <p:cNvPr id="6" name="Content Placeholder 4" descr="Vidav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0" b="11000"/>
          <a:stretch>
            <a:fillRect/>
          </a:stretch>
        </p:blipFill>
        <p:spPr>
          <a:xfrm>
            <a:off x="977066" y="5045875"/>
            <a:ext cx="1573369" cy="1763236"/>
          </a:xfrm>
          <a:prstGeom prst="rect">
            <a:avLst/>
          </a:prstGeom>
        </p:spPr>
      </p:pic>
      <p:pic>
        <p:nvPicPr>
          <p:cNvPr id="7" name="Content Placeholder 4" descr="Plemelj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9" b="11959"/>
          <a:stretch>
            <a:fillRect/>
          </a:stretch>
        </p:blipFill>
        <p:spPr>
          <a:xfrm>
            <a:off x="2531125" y="3352196"/>
            <a:ext cx="1511300" cy="1693678"/>
          </a:xfrm>
          <a:prstGeom prst="rect">
            <a:avLst/>
          </a:prstGeom>
        </p:spPr>
      </p:pic>
      <p:pic>
        <p:nvPicPr>
          <p:cNvPr id="8" name="Content Placeholder 7" descr="Franc_Hocevar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68" b="23668"/>
          <a:stretch>
            <a:fillRect/>
          </a:stretch>
        </p:blipFill>
        <p:spPr>
          <a:xfrm>
            <a:off x="1019825" y="3352196"/>
            <a:ext cx="1511299" cy="1693678"/>
          </a:xfrm>
          <a:prstGeom prst="rect">
            <a:avLst/>
          </a:prstGeom>
        </p:spPr>
      </p:pic>
      <p:pic>
        <p:nvPicPr>
          <p:cNvPr id="9" name="Content Placeholder 6" descr="Mocnik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3" b="7863"/>
          <a:stretch>
            <a:fillRect/>
          </a:stretch>
        </p:blipFill>
        <p:spPr>
          <a:xfrm>
            <a:off x="3301998" y="1654544"/>
            <a:ext cx="1511300" cy="1693678"/>
          </a:xfrm>
          <a:prstGeom prst="rect">
            <a:avLst/>
          </a:prstGeom>
        </p:spPr>
      </p:pic>
      <p:pic>
        <p:nvPicPr>
          <p:cNvPr id="10" name="Content Placeholder 4" descr="downloa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80" b="16380"/>
          <a:stretch>
            <a:fillRect/>
          </a:stretch>
        </p:blipFill>
        <p:spPr>
          <a:xfrm>
            <a:off x="1794785" y="1646422"/>
            <a:ext cx="1507215" cy="1689100"/>
          </a:xfrm>
          <a:prstGeom prst="rect">
            <a:avLst/>
          </a:prstGeom>
        </p:spPr>
      </p:pic>
      <p:pic>
        <p:nvPicPr>
          <p:cNvPr id="11" name="Content Placeholder 6" descr="Hermanus_Dalmat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" b="4444"/>
          <a:stretch>
            <a:fillRect/>
          </a:stretch>
        </p:blipFill>
        <p:spPr>
          <a:xfrm>
            <a:off x="279401" y="1646422"/>
            <a:ext cx="1511299" cy="169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67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960" y="555152"/>
            <a:ext cx="7886520" cy="132516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Slovenian Discrete and Applied Mathematics Society</a:t>
            </a:r>
            <a:endParaRPr lang="en-US" sz="2400" dirty="0"/>
          </a:p>
        </p:txBody>
      </p:sp>
      <p:pic>
        <p:nvPicPr>
          <p:cNvPr id="5" name="Content Placeholder 4" descr="logo_sdams.pdf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r="9754"/>
          <a:stretch>
            <a:fillRect/>
          </a:stretch>
        </p:blipFill>
        <p:spPr>
          <a:xfrm>
            <a:off x="457200" y="1600200"/>
            <a:ext cx="4038600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WHEN?</a:t>
            </a:r>
          </a:p>
          <a:p>
            <a:pPr lvl="1"/>
            <a:r>
              <a:rPr lang="en-US" dirty="0" smtClean="0"/>
              <a:t>Formed end of 2016</a:t>
            </a:r>
          </a:p>
          <a:p>
            <a:r>
              <a:rPr lang="en-US" dirty="0" smtClean="0"/>
              <a:t>WHERE?</a:t>
            </a:r>
          </a:p>
          <a:p>
            <a:pPr lvl="1"/>
            <a:r>
              <a:rPr lang="en-US" dirty="0" smtClean="0"/>
              <a:t>In </a:t>
            </a:r>
            <a:r>
              <a:rPr lang="en-US" dirty="0" err="1" smtClean="0"/>
              <a:t>Koper</a:t>
            </a:r>
            <a:r>
              <a:rPr lang="en-US" dirty="0" smtClean="0"/>
              <a:t>, Slovenia</a:t>
            </a:r>
          </a:p>
          <a:p>
            <a:r>
              <a:rPr lang="en-US" dirty="0" smtClean="0"/>
              <a:t>WHO?</a:t>
            </a:r>
          </a:p>
          <a:p>
            <a:pPr lvl="1"/>
            <a:r>
              <a:rPr lang="en-US" dirty="0" smtClean="0"/>
              <a:t>Anyone who has an ID in </a:t>
            </a:r>
            <a:r>
              <a:rPr lang="en-US" dirty="0" err="1" smtClean="0"/>
              <a:t>MathSciNet</a:t>
            </a:r>
            <a:r>
              <a:rPr lang="en-US" dirty="0" smtClean="0"/>
              <a:t> or </a:t>
            </a:r>
            <a:r>
              <a:rPr lang="en-US" dirty="0" err="1" smtClean="0"/>
              <a:t>zbMATH</a:t>
            </a:r>
            <a:endParaRPr lang="en-US" dirty="0" smtClean="0"/>
          </a:p>
          <a:p>
            <a:r>
              <a:rPr lang="en-US" dirty="0" smtClean="0"/>
              <a:t>HOW MUCH?</a:t>
            </a:r>
          </a:p>
          <a:p>
            <a:pPr lvl="1"/>
            <a:r>
              <a:rPr lang="en-US" dirty="0" smtClean="0"/>
              <a:t>20 EUR/year</a:t>
            </a:r>
          </a:p>
          <a:p>
            <a:r>
              <a:rPr lang="en-US" dirty="0" smtClean="0"/>
              <a:t>HOW MANY?</a:t>
            </a:r>
          </a:p>
          <a:p>
            <a:pPr lvl="1"/>
            <a:r>
              <a:rPr lang="en-US" dirty="0" smtClean="0"/>
              <a:t>about 50 members from several countries:</a:t>
            </a:r>
          </a:p>
          <a:p>
            <a:pPr lvl="2"/>
            <a:r>
              <a:rPr lang="en-US" dirty="0" smtClean="0"/>
              <a:t>Slovenia</a:t>
            </a:r>
          </a:p>
          <a:p>
            <a:pPr lvl="2"/>
            <a:r>
              <a:rPr lang="en-US" dirty="0" smtClean="0"/>
              <a:t>Bosnia </a:t>
            </a:r>
          </a:p>
          <a:p>
            <a:pPr lvl="2"/>
            <a:r>
              <a:rPr lang="en-US" dirty="0" smtClean="0"/>
              <a:t>Canada</a:t>
            </a:r>
          </a:p>
          <a:p>
            <a:pPr lvl="2"/>
            <a:r>
              <a:rPr lang="en-US" dirty="0" smtClean="0"/>
              <a:t>Colombia</a:t>
            </a:r>
          </a:p>
          <a:p>
            <a:pPr lvl="2"/>
            <a:r>
              <a:rPr lang="en-US" dirty="0" smtClean="0"/>
              <a:t>Italy</a:t>
            </a:r>
          </a:p>
          <a:p>
            <a:pPr lvl="2"/>
            <a:r>
              <a:rPr lang="en-US" dirty="0" smtClean="0"/>
              <a:t>Hungary</a:t>
            </a:r>
          </a:p>
          <a:p>
            <a:pPr lvl="2"/>
            <a:r>
              <a:rPr lang="en-US" dirty="0" smtClean="0"/>
              <a:t>Mexico</a:t>
            </a:r>
          </a:p>
          <a:p>
            <a:pPr lvl="2"/>
            <a:r>
              <a:rPr lang="en-US" dirty="0" smtClean="0"/>
              <a:t>New Zealand</a:t>
            </a:r>
            <a:endParaRPr lang="en-US" dirty="0"/>
          </a:p>
          <a:p>
            <a:pPr lvl="2"/>
            <a:r>
              <a:rPr lang="en-US" dirty="0" smtClean="0"/>
              <a:t>USA</a:t>
            </a:r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115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960" y="607528"/>
            <a:ext cx="7886520" cy="132516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Slovenian Discrete and Applied Mathematics Society</a:t>
            </a:r>
            <a:endParaRPr lang="en-US" sz="2400" dirty="0"/>
          </a:p>
        </p:txBody>
      </p:sp>
      <p:pic>
        <p:nvPicPr>
          <p:cNvPr id="5" name="Content Placeholder 4" descr="logo_sdams.pdf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r="9754"/>
          <a:stretch>
            <a:fillRect/>
          </a:stretch>
        </p:blipFill>
        <p:spPr>
          <a:xfrm>
            <a:off x="457200" y="1600200"/>
            <a:ext cx="4038600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After 1980 explosion of Discrete Math and theoretical computer science in Slovenian </a:t>
            </a:r>
            <a:r>
              <a:rPr lang="en-US" dirty="0" err="1" smtClean="0"/>
              <a:t>maths</a:t>
            </a:r>
            <a:r>
              <a:rPr lang="en-US" dirty="0" smtClean="0"/>
              <a:t>. (advisors mostly from UK, USA).</a:t>
            </a:r>
          </a:p>
          <a:p>
            <a:pPr lvl="1"/>
            <a:r>
              <a:rPr lang="en-US" dirty="0" smtClean="0"/>
              <a:t>DMFA covers </a:t>
            </a:r>
            <a:r>
              <a:rPr lang="en-US" dirty="0" err="1" smtClean="0"/>
              <a:t>maths</a:t>
            </a:r>
            <a:r>
              <a:rPr lang="en-US" dirty="0" smtClean="0"/>
              <a:t> and physics, members mostly high-school teachers, aims at mathematical competitions</a:t>
            </a:r>
          </a:p>
          <a:p>
            <a:pPr lvl="1"/>
            <a:r>
              <a:rPr lang="en-US" dirty="0" smtClean="0"/>
              <a:t>Need of society that would concentrate on</a:t>
            </a:r>
          </a:p>
          <a:p>
            <a:pPr lvl="2"/>
            <a:r>
              <a:rPr lang="en-US" dirty="0" smtClean="0"/>
              <a:t>research</a:t>
            </a:r>
          </a:p>
          <a:p>
            <a:pPr lvl="2"/>
            <a:r>
              <a:rPr lang="en-US" dirty="0" smtClean="0"/>
              <a:t>discrete mathematics</a:t>
            </a:r>
          </a:p>
          <a:p>
            <a:pPr lvl="2"/>
            <a:r>
              <a:rPr lang="en-US" dirty="0" smtClean="0"/>
              <a:t>applied mathematics (in connection with </a:t>
            </a:r>
            <a:r>
              <a:rPr lang="en-US" dirty="0"/>
              <a:t>c</a:t>
            </a:r>
            <a:r>
              <a:rPr lang="en-US" dirty="0" smtClean="0"/>
              <a:t>omputer science, system biology, etc.)</a:t>
            </a:r>
          </a:p>
          <a:p>
            <a:pPr lvl="2"/>
            <a:r>
              <a:rPr lang="en-US" dirty="0" smtClean="0"/>
              <a:t>internationally oriented.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537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960" y="633716"/>
            <a:ext cx="7886520" cy="1325160"/>
          </a:xfrm>
        </p:spPr>
        <p:txBody>
          <a:bodyPr/>
          <a:lstStyle/>
          <a:p>
            <a:r>
              <a:rPr lang="en-US" sz="2800" dirty="0" smtClean="0"/>
              <a:t>The Journals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626369"/>
            <a:ext cx="4216718" cy="12946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0" y="1270000"/>
            <a:ext cx="6634434" cy="18668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0400" y="3441700"/>
            <a:ext cx="4013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60400" y="3441700"/>
            <a:ext cx="40135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Since 2008, Platinum open access, International Editorial Board, covered by </a:t>
            </a:r>
            <a:r>
              <a:rPr lang="en-US" dirty="0" err="1" smtClean="0"/>
              <a:t>MathSciNet</a:t>
            </a:r>
            <a:r>
              <a:rPr lang="en-US" dirty="0" smtClean="0"/>
              <a:t>, </a:t>
            </a:r>
            <a:r>
              <a:rPr lang="en-US" dirty="0" err="1" smtClean="0"/>
              <a:t>zbMath</a:t>
            </a:r>
            <a:r>
              <a:rPr lang="en-US" dirty="0" smtClean="0"/>
              <a:t>, SCI.</a:t>
            </a:r>
          </a:p>
          <a:p>
            <a:r>
              <a:rPr lang="en-US" dirty="0" smtClean="0"/>
              <a:t>Electronic version free, printed version sold.  Society joined publishers recently.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940300" y="3568700"/>
            <a:ext cx="4203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Since 2018. Platinum open access, International Editorial Board, Electronic version only.</a:t>
            </a:r>
          </a:p>
          <a:p>
            <a:r>
              <a:rPr lang="en-US" dirty="0" err="1" smtClean="0"/>
              <a:t>Societly</a:t>
            </a:r>
            <a:r>
              <a:rPr lang="en-US" dirty="0" smtClean="0"/>
              <a:t> co-publisher from start.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762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960" y="620622"/>
            <a:ext cx="7886520" cy="132516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Slovenian Discrete and Applied Mathematics Society</a:t>
            </a:r>
            <a:endParaRPr lang="en-US" sz="2400" dirty="0"/>
          </a:p>
        </p:txBody>
      </p:sp>
      <p:pic>
        <p:nvPicPr>
          <p:cNvPr id="5" name="Content Placeholder 4" descr="logo_sdams.pdf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r="9754"/>
          <a:stretch>
            <a:fillRect/>
          </a:stretch>
        </p:blipFill>
        <p:spPr>
          <a:xfrm>
            <a:off x="457200" y="1600200"/>
            <a:ext cx="4038600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33070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WHAT?</a:t>
            </a:r>
          </a:p>
          <a:p>
            <a:pPr lvl="1"/>
            <a:r>
              <a:rPr lang="en-US" dirty="0" smtClean="0"/>
              <a:t>co-publishing journals</a:t>
            </a:r>
          </a:p>
          <a:p>
            <a:pPr lvl="2"/>
            <a:r>
              <a:rPr lang="en-US" dirty="0" err="1" smtClean="0"/>
              <a:t>Ars</a:t>
            </a:r>
            <a:r>
              <a:rPr lang="en-US" dirty="0" smtClean="0"/>
              <a:t> </a:t>
            </a:r>
            <a:r>
              <a:rPr lang="en-US" dirty="0" err="1" smtClean="0"/>
              <a:t>Mathematica</a:t>
            </a:r>
            <a:r>
              <a:rPr lang="en-US" dirty="0" smtClean="0"/>
              <a:t> </a:t>
            </a:r>
            <a:r>
              <a:rPr lang="en-US" dirty="0" err="1" smtClean="0"/>
              <a:t>Contemporanea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The Art of Discrete and Applied Mathematics</a:t>
            </a:r>
          </a:p>
          <a:p>
            <a:pPr lvl="1"/>
            <a:r>
              <a:rPr lang="en-US" dirty="0" smtClean="0"/>
              <a:t>and books</a:t>
            </a:r>
          </a:p>
          <a:p>
            <a:pPr lvl="1"/>
            <a:r>
              <a:rPr lang="en-US" dirty="0" smtClean="0"/>
              <a:t>organizing conferences</a:t>
            </a:r>
          </a:p>
          <a:p>
            <a:pPr lvl="1"/>
            <a:r>
              <a:rPr lang="en-US" dirty="0" smtClean="0"/>
              <a:t>international cooperation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997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960" y="620622"/>
            <a:ext cx="7886520" cy="132516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You are welcome to join!</a:t>
            </a:r>
            <a:endParaRPr lang="en-US" sz="2400" dirty="0"/>
          </a:p>
        </p:txBody>
      </p:sp>
      <p:pic>
        <p:nvPicPr>
          <p:cNvPr id="5" name="Content Placeholder 4" descr="logo_sdams.pdf"/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4" r="9754"/>
          <a:stretch>
            <a:fillRect/>
          </a:stretch>
        </p:blipFill>
        <p:spPr>
          <a:xfrm>
            <a:off x="457200" y="1600200"/>
            <a:ext cx="4038600" cy="452596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330700" cy="45259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See our </a:t>
            </a:r>
            <a:r>
              <a:rPr lang="en-US" smtClean="0"/>
              <a:t>webpaage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sdams.si</a:t>
            </a:r>
            <a:r>
              <a:rPr lang="en-US" dirty="0"/>
              <a:t>/en/</a:t>
            </a:r>
          </a:p>
        </p:txBody>
      </p:sp>
    </p:spTree>
    <p:extLst>
      <p:ext uri="{BB962C8B-B14F-4D97-AF65-F5344CB8AC3E}">
        <p14:creationId xmlns:p14="http://schemas.microsoft.com/office/powerpoint/2010/main" val="1350987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960" y="2074056"/>
            <a:ext cx="7886520" cy="1325160"/>
          </a:xfrm>
        </p:spPr>
        <p:txBody>
          <a:bodyPr/>
          <a:lstStyle/>
          <a:p>
            <a:pPr algn="ctr"/>
            <a:r>
              <a:rPr lang="en-US" dirty="0" smtClean="0"/>
              <a:t>9</a:t>
            </a:r>
            <a:r>
              <a:rPr lang="en-US" baseline="30000" dirty="0" smtClean="0"/>
              <a:t>th</a:t>
            </a:r>
            <a:r>
              <a:rPr lang="en-US" dirty="0" smtClean="0"/>
              <a:t> Slovenian International Conference in Graph Theory</a:t>
            </a:r>
            <a:br>
              <a:rPr lang="en-US" dirty="0" smtClean="0"/>
            </a:br>
            <a:r>
              <a:rPr lang="en-US" dirty="0" smtClean="0"/>
              <a:t>June 24-28, </a:t>
            </a:r>
            <a:r>
              <a:rPr lang="en-US" dirty="0" smtClean="0"/>
              <a:t>2019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Scientific Committee: </a:t>
            </a:r>
            <a:r>
              <a:rPr lang="en-US" sz="2000" dirty="0" err="1" smtClean="0">
                <a:solidFill>
                  <a:srgbClr val="FF0000"/>
                </a:solidFill>
              </a:rPr>
              <a:t>Bojan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</a:rPr>
              <a:t>Mohar</a:t>
            </a:r>
            <a:r>
              <a:rPr lang="en-US" sz="2000" dirty="0" smtClean="0">
                <a:solidFill>
                  <a:srgbClr val="FF0000"/>
                </a:solidFill>
              </a:rPr>
              <a:t> (chair)</a:t>
            </a:r>
            <a:r>
              <a:rPr lang="en-US" sz="2000" dirty="0" smtClean="0"/>
              <a:t>, Sandi </a:t>
            </a:r>
            <a:r>
              <a:rPr lang="en-US" sz="2000" dirty="0" err="1" smtClean="0"/>
              <a:t>Klavžar</a:t>
            </a:r>
            <a:r>
              <a:rPr lang="en-US" sz="2000" dirty="0" smtClean="0"/>
              <a:t>, </a:t>
            </a:r>
            <a:r>
              <a:rPr lang="en-US" sz="2000" dirty="0" err="1" smtClean="0"/>
              <a:t>Dragan</a:t>
            </a:r>
            <a:r>
              <a:rPr lang="en-US" sz="2000" dirty="0" smtClean="0"/>
              <a:t> </a:t>
            </a:r>
            <a:r>
              <a:rPr lang="en-US" sz="2000" dirty="0" err="1" smtClean="0"/>
              <a:t>Marušič</a:t>
            </a:r>
            <a:r>
              <a:rPr lang="en-US" sz="2000" dirty="0" smtClean="0"/>
              <a:t>, Tomaž Pisanski</a:t>
            </a:r>
            <a:endParaRPr lang="en-US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628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836418" y="1141929"/>
            <a:ext cx="5919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/>
              </a:rPr>
              <a:t>Open calls for</a:t>
            </a:r>
            <a:endParaRPr lang="en-US" sz="3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sp>
        <p:nvSpPr>
          <p:cNvPr id="10" name="TextShape 2"/>
          <p:cNvSpPr txBox="1"/>
          <p:nvPr/>
        </p:nvSpPr>
        <p:spPr>
          <a:xfrm>
            <a:off x="836418" y="2226720"/>
            <a:ext cx="5086120" cy="1618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800" b="0" strike="noStrike" spc="-1" dirty="0" err="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 panose="02000000000000000000" pitchFamily="50" charset="0"/>
              </a:rPr>
              <a:t>Minisymposia</a:t>
            </a:r>
            <a:endParaRPr lang="en-US" sz="2800" b="0" strike="noStrike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 panose="02000000000000000000" pitchFamily="50" charset="0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800" spc="-1" dirty="0" err="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Satelite</a:t>
            </a:r>
            <a:r>
              <a:rPr lang="en-US" sz="28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</a:t>
            </a:r>
            <a:r>
              <a:rPr lang="en-US" sz="2800" spc="-1" dirty="0" err="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Confrences</a:t>
            </a:r>
            <a:endParaRPr lang="en-US" sz="28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800" spc="-1" dirty="0" err="1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Exibitors</a:t>
            </a:r>
            <a:endParaRPr lang="en-US" sz="28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endParaRPr lang="en-US" sz="2000" b="0" strike="noStrike" spc="-1" dirty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162" y="4788711"/>
            <a:ext cx="2530913" cy="1769614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832" y="3410240"/>
            <a:ext cx="2662845" cy="1181637"/>
          </a:xfrm>
          <a:prstGeom prst="rect">
            <a:avLst/>
          </a:prstGeom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832" y="4786433"/>
            <a:ext cx="2662845" cy="1771893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60" y="4786432"/>
            <a:ext cx="2662845" cy="1771893"/>
          </a:xfrm>
          <a:prstGeom prst="rect">
            <a:avLst/>
          </a:prstGeom>
        </p:spPr>
      </p:pic>
      <p:sp>
        <p:nvSpPr>
          <p:cNvPr id="8" name="PoljeZBesedilom 7"/>
          <p:cNvSpPr txBox="1"/>
          <p:nvPr/>
        </p:nvSpPr>
        <p:spPr>
          <a:xfrm>
            <a:off x="836418" y="1141929"/>
            <a:ext cx="5827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 smtClean="0">
                <a:solidFill>
                  <a:schemeClr val="bg1">
                    <a:lumMod val="50000"/>
                  </a:schemeClr>
                </a:solidFill>
                <a:latin typeface="Kontrapunkt Bob Light" panose="02000000000000000000" pitchFamily="50" charset="0"/>
              </a:rPr>
              <a:t>Published on May 30, 2018</a:t>
            </a:r>
            <a:endParaRPr lang="en-GB" dirty="0">
              <a:solidFill>
                <a:schemeClr val="bg1">
                  <a:lumMod val="50000"/>
                </a:schemeClr>
              </a:solidFill>
              <a:latin typeface="Kontrapunkt Bob Light" panose="02000000000000000000" pitchFamily="50" charset="0"/>
            </a:endParaRPr>
          </a:p>
        </p:txBody>
      </p:sp>
      <p:sp>
        <p:nvSpPr>
          <p:cNvPr id="9" name="PoljeZBesedilom 8"/>
          <p:cNvSpPr txBox="1"/>
          <p:nvPr/>
        </p:nvSpPr>
        <p:spPr>
          <a:xfrm>
            <a:off x="836418" y="3668547"/>
            <a:ext cx="49547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All important info and call for proposal published on official </a:t>
            </a:r>
            <a:r>
              <a:rPr lang="en-US" sz="16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8E</a:t>
            </a:r>
            <a:r>
              <a:rPr lang="sl-SI" sz="16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CM</a:t>
            </a:r>
            <a:r>
              <a:rPr lang="en-US" sz="16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website</a:t>
            </a:r>
            <a:endParaRPr lang="sl-SI" sz="16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r>
              <a:rPr lang="en-US" sz="1600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7"/>
              </a:rPr>
              <a:t>https://</a:t>
            </a:r>
            <a:r>
              <a:rPr lang="en-US" sz="16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7"/>
              </a:rPr>
              <a:t>www.8ecm.si/calls</a:t>
            </a:r>
            <a:endParaRPr lang="sl-SI" sz="16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endParaRPr lang="en-US" sz="1600" spc="-1" dirty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06258620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33960" y="97416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GB" sz="3000" dirty="0">
                <a:solidFill>
                  <a:srgbClr val="197D9F"/>
                </a:solidFill>
                <a:latin typeface="Kontrapunkt Bob" panose="02000000000000000000" pitchFamily="50" charset="0"/>
              </a:rPr>
              <a:t>Open calls for </a:t>
            </a:r>
            <a:r>
              <a:rPr lang="en-GB" sz="3000" dirty="0" err="1">
                <a:solidFill>
                  <a:srgbClr val="197D9F"/>
                </a:solidFill>
                <a:latin typeface="Kontrapunkt Bob" panose="02000000000000000000" pitchFamily="50" charset="0"/>
              </a:rPr>
              <a:t>Minisymposia</a:t>
            </a:r>
            <a:r>
              <a:rPr lang="en-GB" sz="3000" dirty="0">
                <a:solidFill>
                  <a:srgbClr val="197D9F"/>
                </a:solidFill>
                <a:latin typeface="Kontrapunkt Bob" panose="02000000000000000000" pitchFamily="50" charset="0"/>
              </a:rPr>
              <a:t> </a:t>
            </a:r>
            <a:endParaRPr lang="en-US" sz="3000" b="0" strike="noStrike" spc="-1" dirty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633960" y="2116104"/>
            <a:ext cx="7886520" cy="41227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Deadline: </a:t>
            </a:r>
            <a:r>
              <a:rPr lang="en-US" sz="2000" b="1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December 1, 2019 </a:t>
            </a:r>
            <a:r>
              <a:rPr lang="en-US" sz="2000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at midnight </a:t>
            </a:r>
            <a:endParaRPr lang="en-US" sz="20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larger </a:t>
            </a:r>
            <a:r>
              <a:rPr lang="en-US" sz="2000" spc="-1" dirty="0" err="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minisymposia</a:t>
            </a:r>
            <a:r>
              <a:rPr lang="en-US" sz="2000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are preferred</a:t>
            </a: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.</a:t>
            </a: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Special incentives offered for MS organizers</a:t>
            </a:r>
            <a:endParaRPr lang="sl-SI" sz="20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All important info and call for proposal published on official 8E</a:t>
            </a:r>
            <a:r>
              <a:rPr lang="sl-SI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CM</a:t>
            </a: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website</a:t>
            </a:r>
            <a:r>
              <a:rPr lang="sl-SI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</a:t>
            </a: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3"/>
              </a:rPr>
              <a:t>https</a:t>
            </a:r>
            <a:r>
              <a:rPr lang="en-US" sz="2000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3"/>
              </a:rPr>
              <a:t>://</a:t>
            </a: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3"/>
              </a:rPr>
              <a:t>www.8ecm.si/calls</a:t>
            </a:r>
            <a:endParaRPr lang="sl-SI" sz="20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endParaRPr lang="en-US" sz="20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endParaRPr lang="en-US" sz="20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endParaRPr lang="en-US" sz="20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38" y="4177464"/>
            <a:ext cx="2625240" cy="174687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6301" y="4176844"/>
            <a:ext cx="2625240" cy="174687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802" y="4177464"/>
            <a:ext cx="2619375" cy="174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23905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43485" y="85088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>
              <a:lnSpc>
                <a:spcPct val="90000"/>
              </a:lnSpc>
            </a:pPr>
            <a:r>
              <a:rPr lang="en-GB" sz="3000" dirty="0" smtClean="0">
                <a:solidFill>
                  <a:srgbClr val="197D9F"/>
                </a:solidFill>
                <a:latin typeface="Kontrapunkt Bob" panose="02000000000000000000" pitchFamily="50" charset="0"/>
              </a:rPr>
              <a:t>For </a:t>
            </a:r>
            <a:r>
              <a:rPr lang="en-GB" sz="3000" dirty="0" err="1" smtClean="0">
                <a:solidFill>
                  <a:srgbClr val="197D9F"/>
                </a:solidFill>
                <a:latin typeface="Kontrapunkt Bob" panose="02000000000000000000" pitchFamily="50" charset="0"/>
              </a:rPr>
              <a:t>Minisymposia</a:t>
            </a:r>
            <a:r>
              <a:rPr lang="en-GB" sz="3000" dirty="0" smtClean="0">
                <a:solidFill>
                  <a:srgbClr val="197D9F"/>
                </a:solidFill>
                <a:latin typeface="Kontrapunkt Bob" panose="02000000000000000000" pitchFamily="50" charset="0"/>
              </a:rPr>
              <a:t> </a:t>
            </a:r>
            <a:r>
              <a:rPr lang="en-GB" sz="3000" dirty="0" smtClean="0">
                <a:solidFill>
                  <a:srgbClr val="197D9F"/>
                </a:solidFill>
                <a:latin typeface="Kontrapunkt Bob" panose="02000000000000000000" pitchFamily="50" charset="0"/>
              </a:rPr>
              <a:t>Organizers </a:t>
            </a:r>
            <a:endParaRPr lang="en-US" sz="3000" spc="-1" dirty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sp>
        <p:nvSpPr>
          <p:cNvPr id="10" name="TextShape 2"/>
          <p:cNvSpPr txBox="1"/>
          <p:nvPr/>
        </p:nvSpPr>
        <p:spPr>
          <a:xfrm>
            <a:off x="643485" y="1848107"/>
            <a:ext cx="7795665" cy="2529311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b="1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Congress fee waived </a:t>
            </a: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for MS organizers (MS proposers or MS keynote speaker instead)</a:t>
            </a: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b="0" strike="noStrike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In case of 20 oral contributions the 8ECM will wave the congress fee for </a:t>
            </a:r>
            <a:r>
              <a:rPr lang="en-US" sz="2000" b="1" strike="noStrike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two active </a:t>
            </a:r>
            <a:r>
              <a:rPr lang="en-US" sz="2000" b="0" strike="noStrike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MS participants </a:t>
            </a: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MS organizer's </a:t>
            </a:r>
            <a:r>
              <a:rPr lang="en-US" sz="2000" b="1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postgraduate students</a:t>
            </a:r>
            <a:r>
              <a:rPr lang="en-US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</a:t>
            </a: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have priority receiving scholarship</a:t>
            </a: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r>
              <a:rPr lang="en-US" sz="2000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MS proposals can indicate four types of MS contributions</a:t>
            </a: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: 1 </a:t>
            </a:r>
            <a:r>
              <a:rPr lang="en-US" sz="2000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MS keynote talk (40 min</a:t>
            </a: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), 5 </a:t>
            </a:r>
            <a:r>
              <a:rPr lang="en-US" sz="2000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MS normal talks (30 min</a:t>
            </a: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), 4 </a:t>
            </a:r>
            <a:r>
              <a:rPr lang="en-US" sz="2000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or more MS short talks (20 min), </a:t>
            </a: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and posters</a:t>
            </a:r>
            <a:r>
              <a:rPr lang="en-US" sz="2000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.</a:t>
            </a:r>
            <a:endParaRPr lang="en-US" sz="2000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60">
              <a:lnSpc>
                <a:spcPct val="100000"/>
              </a:lnSpc>
              <a:buClr>
                <a:srgbClr val="808080"/>
              </a:buClr>
            </a:pPr>
            <a:endParaRPr lang="en-US" sz="2000" strike="noStrike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228600" indent="-228240">
              <a:lnSpc>
                <a:spcPct val="100000"/>
              </a:lnSpc>
              <a:buClr>
                <a:srgbClr val="808080"/>
              </a:buClr>
              <a:buFont typeface="Wingdings 2" charset="2"/>
              <a:buChar char=""/>
            </a:pPr>
            <a:endParaRPr lang="en-US" sz="2000" b="1" strike="noStrike" spc="-1" dirty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85" y="4667250"/>
            <a:ext cx="2686050" cy="1790700"/>
          </a:xfrm>
          <a:prstGeom prst="rect">
            <a:avLst/>
          </a:prstGeom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778" y="4667249"/>
            <a:ext cx="2703606" cy="1790700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6305" y="4667250"/>
            <a:ext cx="2705323" cy="179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17571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33960" y="97416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GB" sz="3000" dirty="0">
                <a:solidFill>
                  <a:srgbClr val="197D9F"/>
                </a:solidFill>
                <a:latin typeface="Kontrapunkt Bob" panose="02000000000000000000" pitchFamily="50" charset="0"/>
              </a:rPr>
              <a:t>Open calls for </a:t>
            </a:r>
            <a:r>
              <a:rPr lang="en-GB" sz="3000" dirty="0" smtClean="0">
                <a:solidFill>
                  <a:srgbClr val="197D9F"/>
                </a:solidFill>
                <a:latin typeface="Kontrapunkt Bob" panose="02000000000000000000" pitchFamily="50" charset="0"/>
              </a:rPr>
              <a:t>Satellite conferences </a:t>
            </a:r>
            <a:endParaRPr lang="en-US" sz="3000" spc="-1" dirty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sp>
        <p:nvSpPr>
          <p:cNvPr id="2" name="PoljeZBesedilom 1"/>
          <p:cNvSpPr txBox="1"/>
          <p:nvPr/>
        </p:nvSpPr>
        <p:spPr>
          <a:xfrm>
            <a:off x="633960" y="1971675"/>
            <a:ext cx="738609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Internal</a:t>
            </a: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and </a:t>
            </a:r>
            <a:r>
              <a:rPr lang="en-US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External</a:t>
            </a: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Satellite Conference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Deadline: </a:t>
            </a:r>
            <a:r>
              <a:rPr lang="en-US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February 1</a:t>
            </a:r>
            <a:r>
              <a:rPr lang="en-US" sz="2000" spc="-1" baseline="30000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st</a:t>
            </a:r>
            <a:r>
              <a:rPr lang="en-US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, 2019</a:t>
            </a:r>
            <a:endParaRPr lang="sl-SI" sz="2000" spc="-1" dirty="0" smtClean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All important info and call for proposal published on official </a:t>
            </a: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8E</a:t>
            </a:r>
            <a:r>
              <a:rPr lang="sl-SI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CM</a:t>
            </a:r>
            <a:r>
              <a:rPr lang="en-US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website</a:t>
            </a:r>
            <a:r>
              <a:rPr lang="sl-SI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</a:t>
            </a:r>
            <a:r>
              <a:rPr lang="sl-SI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3"/>
              </a:rPr>
              <a:t>https</a:t>
            </a:r>
            <a:r>
              <a:rPr lang="sl-SI" sz="2000" spc="-1" dirty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3"/>
              </a:rPr>
              <a:t>://</a:t>
            </a:r>
            <a:r>
              <a:rPr lang="sl-SI" sz="2000" spc="-1" dirty="0" smtClean="0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Kontrapunkt Bob Light"/>
                <a:hlinkClick r:id="rId3"/>
              </a:rPr>
              <a:t>www.8ecm.si/calls</a:t>
            </a:r>
            <a:endParaRPr lang="sl-SI" sz="2000" spc="-1" dirty="0" smtClean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spc="-1" dirty="0">
              <a:solidFill>
                <a:srgbClr val="808080"/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1" y="3625546"/>
            <a:ext cx="4162880" cy="2775253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861" y="3617886"/>
            <a:ext cx="1851790" cy="278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5514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33960" y="97416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GB" sz="3000" dirty="0" smtClean="0">
                <a:solidFill>
                  <a:srgbClr val="197D9F"/>
                </a:solidFill>
                <a:latin typeface="Kontrapunkt Bob" panose="02000000000000000000" pitchFamily="50" charset="0"/>
              </a:rPr>
              <a:t>Internal Satellite conference </a:t>
            </a:r>
            <a:endParaRPr lang="en-US" sz="3000" spc="-1" dirty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sp>
        <p:nvSpPr>
          <p:cNvPr id="2" name="PoljeZBesedilom 1"/>
          <p:cNvSpPr txBox="1"/>
          <p:nvPr/>
        </p:nvSpPr>
        <p:spPr>
          <a:xfrm>
            <a:off x="633959" y="1971675"/>
            <a:ext cx="82909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Duration: 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three days (weekend) before and after the 8ECM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Location: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St. </a:t>
            </a:r>
            <a:r>
              <a:rPr lang="en-GB" sz="2000" spc="-1" dirty="0" err="1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Bernardin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Congress Centre, </a:t>
            </a:r>
            <a:r>
              <a:rPr lang="en-GB" sz="2000" spc="-1" dirty="0" err="1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Portorož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(8ECM location)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Proposers of the SC will be in charge of scientific programme</a:t>
            </a:r>
            <a:endParaRPr lang="sl-SI" sz="2000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8ECM organisers will be in charge for </a:t>
            </a:r>
            <a:r>
              <a:rPr lang="en-GB" sz="2000" b="1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logistic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and </a:t>
            </a:r>
            <a:r>
              <a:rPr lang="en-GB" sz="2000" b="1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organisational support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The participants of an internal SC will be asked to register for the congress as well and a combined fee will not exceed 120% of the fee of 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8ECM</a:t>
            </a: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125" y="4933334"/>
            <a:ext cx="2271713" cy="1514475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84" y="4932759"/>
            <a:ext cx="2162175" cy="1515665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183" y="4932759"/>
            <a:ext cx="2199818" cy="15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35823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33960" y="97416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sl-SI" sz="3000" dirty="0" err="1" smtClean="0">
                <a:solidFill>
                  <a:srgbClr val="197D9F"/>
                </a:solidFill>
                <a:latin typeface="Kontrapunkt Bob" panose="02000000000000000000" pitchFamily="50" charset="0"/>
              </a:rPr>
              <a:t>External</a:t>
            </a:r>
            <a:r>
              <a:rPr lang="sl-SI" sz="3000" dirty="0" smtClean="0">
                <a:solidFill>
                  <a:srgbClr val="197D9F"/>
                </a:solidFill>
                <a:latin typeface="Kontrapunkt Bob" panose="02000000000000000000" pitchFamily="50" charset="0"/>
              </a:rPr>
              <a:t> </a:t>
            </a:r>
            <a:r>
              <a:rPr lang="en-GB" sz="3000" dirty="0" smtClean="0">
                <a:solidFill>
                  <a:srgbClr val="197D9F"/>
                </a:solidFill>
                <a:latin typeface="Kontrapunkt Bob" panose="02000000000000000000" pitchFamily="50" charset="0"/>
              </a:rPr>
              <a:t>Satellite conference </a:t>
            </a:r>
            <a:endParaRPr lang="en-US" sz="3000" spc="-1" dirty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sp>
        <p:nvSpPr>
          <p:cNvPr id="2" name="PoljeZBesedilom 1"/>
          <p:cNvSpPr txBox="1"/>
          <p:nvPr/>
        </p:nvSpPr>
        <p:spPr>
          <a:xfrm>
            <a:off x="633960" y="1971675"/>
            <a:ext cx="518581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Duration</a:t>
            </a:r>
            <a:r>
              <a:rPr lang="en-GB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: 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three days (weekend) before and after the 8ECM</a:t>
            </a:r>
            <a:endParaRPr lang="sl-SI" sz="2000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1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Location</a:t>
            </a:r>
            <a:r>
              <a:rPr lang="en-GB" sz="2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: 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preferably within 3 hours of the location, but no more than 6 hours of overland transportation</a:t>
            </a:r>
            <a:endParaRPr lang="sl-SI" sz="2000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Stand alone conferences</a:t>
            </a:r>
            <a:endParaRPr lang="sl-SI" sz="2000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spc="-1" dirty="0" smtClean="0">
              <a:solidFill>
                <a:schemeClr val="bg1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Kontrapunkt Bob L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The Organising Committee of 8ECM will </a:t>
            </a:r>
            <a:r>
              <a:rPr lang="en-GB" sz="2000" b="1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waive fee </a:t>
            </a:r>
            <a:r>
              <a:rPr lang="en-GB" sz="2000" spc="-1" dirty="0" smtClean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for the main organiser of the external SC in the case that at least 50 SC participants register</a:t>
            </a: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4" y="4774133"/>
            <a:ext cx="2524125" cy="1689703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4" y="1971675"/>
            <a:ext cx="25241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92301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33960" y="97416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sl-SI" sz="3000" spc="-1" dirty="0" err="1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 panose="02000000000000000000" pitchFamily="50" charset="0"/>
              </a:rPr>
              <a:t>Call</a:t>
            </a:r>
            <a:r>
              <a:rPr lang="sl-SI" sz="3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 panose="02000000000000000000" pitchFamily="50" charset="0"/>
              </a:rPr>
              <a:t> </a:t>
            </a:r>
            <a:r>
              <a:rPr lang="sl-SI" sz="3000" spc="-1" dirty="0" err="1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 panose="02000000000000000000" pitchFamily="50" charset="0"/>
              </a:rPr>
              <a:t>for</a:t>
            </a:r>
            <a:r>
              <a:rPr lang="sl-SI" sz="3000" spc="-1" dirty="0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 panose="02000000000000000000" pitchFamily="50" charset="0"/>
              </a:rPr>
              <a:t> </a:t>
            </a:r>
            <a:r>
              <a:rPr lang="sl-SI" sz="3000" spc="-1" dirty="0" err="1" smtClean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 panose="02000000000000000000" pitchFamily="50" charset="0"/>
              </a:rPr>
              <a:t>exibitors</a:t>
            </a:r>
            <a:endParaRPr lang="en-US" sz="3000" spc="-1" dirty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sp>
        <p:nvSpPr>
          <p:cNvPr id="2" name="PoljeZBesedilom 1"/>
          <p:cNvSpPr txBox="1"/>
          <p:nvPr/>
        </p:nvSpPr>
        <p:spPr>
          <a:xfrm>
            <a:off x="633959" y="1971675"/>
            <a:ext cx="7795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Exhibit stands will be open for the entire week of the congress and cost €1,000 for a space of approximately 3m2.</a:t>
            </a:r>
            <a:endParaRPr lang="en-GB" sz="2000" dirty="0">
              <a:solidFill>
                <a:srgbClr val="595146"/>
              </a:solidFill>
              <a:latin typeface="Kontrapunkt Bob" panose="02000000000000000000" pitchFamily="50" charset="0"/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1" y="3197453"/>
            <a:ext cx="2362199" cy="1574799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51" y="5048249"/>
            <a:ext cx="2357438" cy="1571625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799" y="3197453"/>
            <a:ext cx="5133633" cy="342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25654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633960" y="974160"/>
            <a:ext cx="788652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sl-SI" sz="3000" spc="-1" dirty="0">
                <a:solidFill>
                  <a:srgbClr val="197D9F"/>
                </a:solidFill>
                <a:uFill>
                  <a:solidFill>
                    <a:srgbClr val="FFFFFF"/>
                  </a:solidFill>
                </a:uFill>
                <a:latin typeface="Kontrapunkt Bob" panose="02000000000000000000" pitchFamily="50" charset="0"/>
              </a:rPr>
              <a:t>COUNCIL MEETING 2020</a:t>
            </a:r>
            <a:endParaRPr lang="en-US" sz="3000" spc="-1" dirty="0">
              <a:solidFill>
                <a:srgbClr val="197D9F"/>
              </a:solidFill>
              <a:uFill>
                <a:solidFill>
                  <a:srgbClr val="FFFFFF"/>
                </a:solidFill>
              </a:uFill>
              <a:latin typeface="Kontrapunkt Bob" panose="02000000000000000000" pitchFamily="50" charset="0"/>
            </a:endParaRPr>
          </a:p>
        </p:txBody>
      </p:sp>
      <p:sp>
        <p:nvSpPr>
          <p:cNvPr id="2" name="PoljeZBesedilom 1"/>
          <p:cNvSpPr txBox="1"/>
          <p:nvPr/>
        </p:nvSpPr>
        <p:spPr>
          <a:xfrm>
            <a:off x="633959" y="1971675"/>
            <a:ext cx="7795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July 4 </a:t>
            </a:r>
            <a:r>
              <a:rPr lang="mr-IN" sz="2000" b="1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–</a:t>
            </a:r>
            <a:r>
              <a:rPr lang="en-US" sz="2000" b="1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 5, 2020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Hotel </a:t>
            </a:r>
            <a:r>
              <a:rPr lang="en-US" sz="2000" b="1" spc="-1" dirty="0" err="1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Kompas</a:t>
            </a:r>
            <a:r>
              <a:rPr lang="en-US" sz="2000" b="1" spc="-1" dirty="0">
                <a:solidFill>
                  <a:schemeClr val="bg1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Kontrapunkt Bob Light"/>
              </a:rPr>
              <a:t>, Bled, Slovenia </a:t>
            </a:r>
            <a:endParaRPr lang="en-GB" sz="2000" dirty="0">
              <a:solidFill>
                <a:srgbClr val="595146"/>
              </a:solidFill>
              <a:latin typeface="Kontrapunkt Bob" panose="02000000000000000000" pitchFamily="50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363" y="3173186"/>
            <a:ext cx="66294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14829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3048</TotalTime>
  <Words>894</Words>
  <Application>Microsoft Macintosh PowerPoint</Application>
  <PresentationFormat>On-screen Show (4:3)</PresentationFormat>
  <Paragraphs>132</Paragraphs>
  <Slides>18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Slovenian Discrete And Applied Mathematics Society</vt:lpstr>
      <vt:lpstr>Mathematics in Slovenia has long tradition</vt:lpstr>
      <vt:lpstr>Slovenian Discrete and Applied Mathematics Society</vt:lpstr>
      <vt:lpstr>Slovenian Discrete and Applied Mathematics Society</vt:lpstr>
      <vt:lpstr>The Journals</vt:lpstr>
      <vt:lpstr>Slovenian Discrete and Applied Mathematics Society</vt:lpstr>
      <vt:lpstr>You are welcome to join!</vt:lpstr>
      <vt:lpstr>9th Slovenian International Conference in Graph Theory June 24-28, 2019    Scientific Committee: Bojan Mohar (chair), Sandi Klavžar, Dragan Marušič, Tomaž Pisanski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Saynea Droxess</dc:creator>
  <cp:lastModifiedBy>Tomaž Pisanski</cp:lastModifiedBy>
  <cp:revision>188</cp:revision>
  <cp:lastPrinted>2018-06-23T05:26:22Z</cp:lastPrinted>
  <dcterms:created xsi:type="dcterms:W3CDTF">2016-03-10T19:15:35Z</dcterms:created>
  <dcterms:modified xsi:type="dcterms:W3CDTF">2018-08-12T07:03:02Z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4</vt:i4>
  </property>
  <property fmtid="{D5CDD505-2E9C-101B-9397-08002B2CF9AE}" pid="8" name="PresentationFormat">
    <vt:lpwstr>Diaprojekcija na zaslonu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12</vt:i4>
  </property>
</Properties>
</file>