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63"/>
  </p:notesMasterIdLst>
  <p:handoutMasterIdLst>
    <p:handoutMasterId r:id="rId64"/>
  </p:handoutMasterIdLst>
  <p:sldIdLst>
    <p:sldId id="256" r:id="rId2"/>
    <p:sldId id="352" r:id="rId3"/>
    <p:sldId id="353" r:id="rId4"/>
    <p:sldId id="260" r:id="rId5"/>
    <p:sldId id="261" r:id="rId6"/>
    <p:sldId id="263" r:id="rId7"/>
    <p:sldId id="264" r:id="rId8"/>
    <p:sldId id="265" r:id="rId9"/>
    <p:sldId id="266" r:id="rId10"/>
    <p:sldId id="267" r:id="rId11"/>
    <p:sldId id="269" r:id="rId12"/>
    <p:sldId id="270" r:id="rId13"/>
    <p:sldId id="272" r:id="rId14"/>
    <p:sldId id="274" r:id="rId15"/>
    <p:sldId id="276" r:id="rId16"/>
    <p:sldId id="277" r:id="rId17"/>
    <p:sldId id="318" r:id="rId18"/>
    <p:sldId id="321" r:id="rId19"/>
    <p:sldId id="323" r:id="rId20"/>
    <p:sldId id="324" r:id="rId21"/>
    <p:sldId id="325" r:id="rId22"/>
    <p:sldId id="326" r:id="rId23"/>
    <p:sldId id="354" r:id="rId24"/>
    <p:sldId id="329" r:id="rId25"/>
    <p:sldId id="330" r:id="rId26"/>
    <p:sldId id="331" r:id="rId27"/>
    <p:sldId id="333" r:id="rId28"/>
    <p:sldId id="336" r:id="rId29"/>
    <p:sldId id="337" r:id="rId30"/>
    <p:sldId id="338" r:id="rId31"/>
    <p:sldId id="339" r:id="rId32"/>
    <p:sldId id="340" r:id="rId33"/>
    <p:sldId id="341" r:id="rId34"/>
    <p:sldId id="342" r:id="rId35"/>
    <p:sldId id="343" r:id="rId36"/>
    <p:sldId id="344" r:id="rId37"/>
    <p:sldId id="345" r:id="rId38"/>
    <p:sldId id="346" r:id="rId39"/>
    <p:sldId id="347" r:id="rId40"/>
    <p:sldId id="371" r:id="rId41"/>
    <p:sldId id="372" r:id="rId42"/>
    <p:sldId id="373" r:id="rId43"/>
    <p:sldId id="374" r:id="rId44"/>
    <p:sldId id="375" r:id="rId45"/>
    <p:sldId id="376" r:id="rId46"/>
    <p:sldId id="377" r:id="rId47"/>
    <p:sldId id="378" r:id="rId48"/>
    <p:sldId id="379" r:id="rId49"/>
    <p:sldId id="380" r:id="rId50"/>
    <p:sldId id="381" r:id="rId51"/>
    <p:sldId id="382" r:id="rId52"/>
    <p:sldId id="383" r:id="rId53"/>
    <p:sldId id="384" r:id="rId54"/>
    <p:sldId id="385" r:id="rId55"/>
    <p:sldId id="348" r:id="rId56"/>
    <p:sldId id="365" r:id="rId57"/>
    <p:sldId id="366" r:id="rId58"/>
    <p:sldId id="367" r:id="rId59"/>
    <p:sldId id="368" r:id="rId60"/>
    <p:sldId id="369" r:id="rId61"/>
    <p:sldId id="370" r:id="rId62"/>
  </p:sldIdLst>
  <p:sldSz cx="9144000" cy="6858000" type="screen4x3"/>
  <p:notesSz cx="6807200" cy="9939338"/>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8" d="100"/>
          <a:sy n="48" d="100"/>
        </p:scale>
        <p:origin x="988" y="2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50.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51.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52.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53.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51.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image" Target="../media/image13.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image" Target="../media/image15.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image" Target="../media/image17.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image" Target="../media/image1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sz="quarter" idx="1"/>
          </p:nvPr>
        </p:nvSpPr>
        <p:spPr>
          <a:xfrm>
            <a:off x="3856038" y="0"/>
            <a:ext cx="2949575" cy="498475"/>
          </a:xfrm>
          <a:prstGeom prst="rect">
            <a:avLst/>
          </a:prstGeom>
        </p:spPr>
        <p:txBody>
          <a:bodyPr vert="horz" lIns="91440" tIns="45720" rIns="91440" bIns="45720" rtlCol="0"/>
          <a:lstStyle>
            <a:lvl1pPr algn="r">
              <a:defRPr sz="1200"/>
            </a:lvl1pPr>
          </a:lstStyle>
          <a:p>
            <a:fld id="{1C4B7CA0-D19E-4D9E-9893-D5DAEB37070A}" type="datetimeFigureOut">
              <a:rPr lang="zh-TW" altLang="en-US" smtClean="0"/>
              <a:t>2016/8/19</a:t>
            </a:fld>
            <a:endParaRPr lang="zh-TW" altLang="en-US"/>
          </a:p>
        </p:txBody>
      </p:sp>
      <p:sp>
        <p:nvSpPr>
          <p:cNvPr id="4" name="頁尾版面配置區 3"/>
          <p:cNvSpPr>
            <a:spLocks noGrp="1"/>
          </p:cNvSpPr>
          <p:nvPr>
            <p:ph type="ftr" sz="quarter" idx="2"/>
          </p:nvPr>
        </p:nvSpPr>
        <p:spPr>
          <a:xfrm>
            <a:off x="0" y="9440863"/>
            <a:ext cx="2949575" cy="498475"/>
          </a:xfrm>
          <a:prstGeom prst="rect">
            <a:avLst/>
          </a:prstGeom>
        </p:spPr>
        <p:txBody>
          <a:bodyPr vert="horz" lIns="91440" tIns="45720" rIns="91440" bIns="45720" rtlCol="0" anchor="b"/>
          <a:lstStyle>
            <a:lvl1pPr algn="l">
              <a:defRPr sz="1200"/>
            </a:lvl1pPr>
          </a:lstStyle>
          <a:p>
            <a:endParaRPr lang="zh-TW" altLang="en-US"/>
          </a:p>
        </p:txBody>
      </p:sp>
      <p:sp>
        <p:nvSpPr>
          <p:cNvPr id="5" name="投影片編號版面配置區 4"/>
          <p:cNvSpPr>
            <a:spLocks noGrp="1"/>
          </p:cNvSpPr>
          <p:nvPr>
            <p:ph type="sldNum" sz="quarter" idx="3"/>
          </p:nvPr>
        </p:nvSpPr>
        <p:spPr>
          <a:xfrm>
            <a:off x="3856038" y="9440863"/>
            <a:ext cx="2949575" cy="498475"/>
          </a:xfrm>
          <a:prstGeom prst="rect">
            <a:avLst/>
          </a:prstGeom>
        </p:spPr>
        <p:txBody>
          <a:bodyPr vert="horz" lIns="91440" tIns="45720" rIns="91440" bIns="45720" rtlCol="0" anchor="b"/>
          <a:lstStyle>
            <a:lvl1pPr algn="r">
              <a:defRPr sz="1200"/>
            </a:lvl1pPr>
          </a:lstStyle>
          <a:p>
            <a:fld id="{5BB261EA-DA20-48B9-80CD-B7C689B57819}" type="slidenum">
              <a:rPr lang="zh-TW" altLang="en-US" smtClean="0"/>
              <a:t>‹#›</a:t>
            </a:fld>
            <a:endParaRPr lang="zh-TW" altLang="en-US"/>
          </a:p>
        </p:txBody>
      </p:sp>
    </p:spTree>
    <p:extLst>
      <p:ext uri="{BB962C8B-B14F-4D97-AF65-F5344CB8AC3E}">
        <p14:creationId xmlns:p14="http://schemas.microsoft.com/office/powerpoint/2010/main" val="26484378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49787" cy="496967"/>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55838" y="0"/>
            <a:ext cx="2949787" cy="496967"/>
          </a:xfrm>
          <a:prstGeom prst="rect">
            <a:avLst/>
          </a:prstGeom>
        </p:spPr>
        <p:txBody>
          <a:bodyPr vert="horz" lIns="91440" tIns="45720" rIns="91440" bIns="45720" rtlCol="0"/>
          <a:lstStyle>
            <a:lvl1pPr algn="r">
              <a:defRPr sz="1200"/>
            </a:lvl1pPr>
          </a:lstStyle>
          <a:p>
            <a:fld id="{9F44CAE9-107C-43A0-9543-A95662008747}" type="datetimeFigureOut">
              <a:rPr lang="zh-TW" altLang="en-US" smtClean="0"/>
              <a:t>2016/8/19</a:t>
            </a:fld>
            <a:endParaRPr lang="zh-TW" altLang="en-US"/>
          </a:p>
        </p:txBody>
      </p:sp>
      <p:sp>
        <p:nvSpPr>
          <p:cNvPr id="4" name="投影片圖像版面配置區 3"/>
          <p:cNvSpPr>
            <a:spLocks noGrp="1" noRot="1" noChangeAspect="1"/>
          </p:cNvSpPr>
          <p:nvPr>
            <p:ph type="sldImg" idx="2"/>
          </p:nvPr>
        </p:nvSpPr>
        <p:spPr>
          <a:xfrm>
            <a:off x="920750" y="746125"/>
            <a:ext cx="4965700" cy="3725863"/>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80720" y="4721186"/>
            <a:ext cx="5445760" cy="4472702"/>
          </a:xfrm>
          <a:prstGeom prst="rect">
            <a:avLst/>
          </a:prstGeom>
        </p:spPr>
        <p:txBody>
          <a:bodyPr vert="horz" lIns="91440" tIns="45720" rIns="91440" bIns="45720" rtlCol="0"/>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6" name="頁尾版面配置區 5"/>
          <p:cNvSpPr>
            <a:spLocks noGrp="1"/>
          </p:cNvSpPr>
          <p:nvPr>
            <p:ph type="ftr" sz="quarter" idx="4"/>
          </p:nvPr>
        </p:nvSpPr>
        <p:spPr>
          <a:xfrm>
            <a:off x="0" y="9440646"/>
            <a:ext cx="2949787" cy="496967"/>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55838" y="9440646"/>
            <a:ext cx="2949787" cy="496967"/>
          </a:xfrm>
          <a:prstGeom prst="rect">
            <a:avLst/>
          </a:prstGeom>
        </p:spPr>
        <p:txBody>
          <a:bodyPr vert="horz" lIns="91440" tIns="45720" rIns="91440" bIns="45720" rtlCol="0" anchor="b"/>
          <a:lstStyle>
            <a:lvl1pPr algn="r">
              <a:defRPr sz="1200"/>
            </a:lvl1pPr>
          </a:lstStyle>
          <a:p>
            <a:fld id="{9B265319-4E4C-473D-9EC7-030876A9BF42}" type="slidenum">
              <a:rPr lang="zh-TW" altLang="en-US" smtClean="0"/>
              <a:t>‹#›</a:t>
            </a:fld>
            <a:endParaRPr lang="zh-TW" altLang="en-US"/>
          </a:p>
        </p:txBody>
      </p:sp>
    </p:spTree>
    <p:extLst>
      <p:ext uri="{BB962C8B-B14F-4D97-AF65-F5344CB8AC3E}">
        <p14:creationId xmlns:p14="http://schemas.microsoft.com/office/powerpoint/2010/main" val="14500916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9B265319-4E4C-473D-9EC7-030876A9BF42}" type="slidenum">
              <a:rPr lang="zh-TW" altLang="en-US" smtClean="0"/>
              <a:t>10</a:t>
            </a:fld>
            <a:endParaRPr lang="zh-TW" altLang="en-US"/>
          </a:p>
        </p:txBody>
      </p:sp>
    </p:spTree>
    <p:extLst>
      <p:ext uri="{BB962C8B-B14F-4D97-AF65-F5344CB8AC3E}">
        <p14:creationId xmlns:p14="http://schemas.microsoft.com/office/powerpoint/2010/main" val="3377737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9B265319-4E4C-473D-9EC7-030876A9BF42}" type="slidenum">
              <a:rPr lang="zh-TW" altLang="en-US" smtClean="0"/>
              <a:t>22</a:t>
            </a:fld>
            <a:endParaRPr lang="zh-TW" altLang="en-US"/>
          </a:p>
        </p:txBody>
      </p:sp>
    </p:spTree>
    <p:extLst>
      <p:ext uri="{BB962C8B-B14F-4D97-AF65-F5344CB8AC3E}">
        <p14:creationId xmlns:p14="http://schemas.microsoft.com/office/powerpoint/2010/main" val="16672303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a:t>按一下以編輯母片標題樣式</a:t>
            </a:r>
          </a:p>
        </p:txBody>
      </p:sp>
      <p:sp>
        <p:nvSpPr>
          <p:cNvPr id="3" name="副標題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a:t>按一下以編輯母片副標題樣式</a:t>
            </a:r>
          </a:p>
        </p:txBody>
      </p:sp>
      <p:sp>
        <p:nvSpPr>
          <p:cNvPr id="4" name="日期版面配置區 3"/>
          <p:cNvSpPr>
            <a:spLocks noGrp="1"/>
          </p:cNvSpPr>
          <p:nvPr>
            <p:ph type="dt" sz="half" idx="10"/>
          </p:nvPr>
        </p:nvSpPr>
        <p:spPr/>
        <p:txBody>
          <a:bodyPr/>
          <a:lstStyle/>
          <a:p>
            <a:fld id="{1018CE05-BCB5-4F88-9F74-10B842C68DD1}" type="datetime1">
              <a:rPr lang="zh-TW" altLang="en-US" smtClean="0"/>
              <a:t>2016/8/19</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C1EEC68E-45FA-4B63-81C9-A47A83E88D05}" type="slidenum">
              <a:rPr lang="zh-TW" altLang="en-US" smtClean="0"/>
              <a:t>‹#›</a:t>
            </a:fld>
            <a:endParaRPr lang="zh-TW" altLang="en-US"/>
          </a:p>
        </p:txBody>
      </p:sp>
    </p:spTree>
    <p:extLst>
      <p:ext uri="{BB962C8B-B14F-4D97-AF65-F5344CB8AC3E}">
        <p14:creationId xmlns:p14="http://schemas.microsoft.com/office/powerpoint/2010/main" val="11071677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直排文字版面配置區 2"/>
          <p:cNvSpPr>
            <a:spLocks noGrp="1"/>
          </p:cNvSpPr>
          <p:nvPr>
            <p:ph type="body" orient="vert" idx="1"/>
          </p:nvPr>
        </p:nvSpPr>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p>
            <a:fld id="{1F08139C-A3CC-490F-AE6B-B7D67BC00231}" type="datetime1">
              <a:rPr lang="zh-TW" altLang="en-US" smtClean="0"/>
              <a:t>2016/8/19</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C1EEC68E-45FA-4B63-81C9-A47A83E88D05}" type="slidenum">
              <a:rPr lang="zh-TW" altLang="en-US" smtClean="0"/>
              <a:t>‹#›</a:t>
            </a:fld>
            <a:endParaRPr lang="zh-TW" altLang="en-US"/>
          </a:p>
        </p:txBody>
      </p:sp>
    </p:spTree>
    <p:extLst>
      <p:ext uri="{BB962C8B-B14F-4D97-AF65-F5344CB8AC3E}">
        <p14:creationId xmlns:p14="http://schemas.microsoft.com/office/powerpoint/2010/main" val="29742891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38"/>
            <a:ext cx="2057400" cy="5851525"/>
          </a:xfrm>
        </p:spPr>
        <p:txBody>
          <a:bodyPr vert="eaVert"/>
          <a:lstStyle/>
          <a:p>
            <a:r>
              <a:rPr lang="zh-TW" altLang="en-US"/>
              <a:t>按一下以編輯母片標題樣式</a:t>
            </a:r>
          </a:p>
        </p:txBody>
      </p:sp>
      <p:sp>
        <p:nvSpPr>
          <p:cNvPr id="3" name="直排文字版面配置區 2"/>
          <p:cNvSpPr>
            <a:spLocks noGrp="1"/>
          </p:cNvSpPr>
          <p:nvPr>
            <p:ph type="body" orient="vert" idx="1"/>
          </p:nvPr>
        </p:nvSpPr>
        <p:spPr>
          <a:xfrm>
            <a:off x="457200" y="274638"/>
            <a:ext cx="6019800" cy="5851525"/>
          </a:xfrm>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p>
            <a:fld id="{FC480FEC-281A-4648-8F6D-6CB973A8C6B5}" type="datetime1">
              <a:rPr lang="zh-TW" altLang="en-US" smtClean="0"/>
              <a:t>2016/8/19</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C1EEC68E-45FA-4B63-81C9-A47A83E88D05}" type="slidenum">
              <a:rPr lang="zh-TW" altLang="en-US" smtClean="0"/>
              <a:t>‹#›</a:t>
            </a:fld>
            <a:endParaRPr lang="zh-TW" altLang="en-US"/>
          </a:p>
        </p:txBody>
      </p:sp>
    </p:spTree>
    <p:extLst>
      <p:ext uri="{BB962C8B-B14F-4D97-AF65-F5344CB8AC3E}">
        <p14:creationId xmlns:p14="http://schemas.microsoft.com/office/powerpoint/2010/main" val="27450798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標題及內容">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idx="1"/>
          </p:nvPr>
        </p:nvSpPr>
        <p:spPr/>
        <p:txBody>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p>
            <a:fld id="{8CEDF8BA-9941-4606-9484-30E3D076257D}" type="datetimeFigureOut">
              <a:rPr lang="zh-TW" altLang="en-US" smtClean="0"/>
              <a:t>2016/8/19</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A9C0002-28C8-4A45-9054-F631D98CAD39}" type="slidenum">
              <a:rPr lang="zh-TW" altLang="en-US" smtClean="0"/>
              <a:t>‹#›</a:t>
            </a:fld>
            <a:endParaRPr lang="zh-TW" altLang="en-US"/>
          </a:p>
        </p:txBody>
      </p:sp>
    </p:spTree>
    <p:extLst>
      <p:ext uri="{BB962C8B-B14F-4D97-AF65-F5344CB8AC3E}">
        <p14:creationId xmlns:p14="http://schemas.microsoft.com/office/powerpoint/2010/main" val="11175613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標題及物件">
    <p:spTree>
      <p:nvGrpSpPr>
        <p:cNvPr id="1" name=""/>
        <p:cNvGrpSpPr/>
        <p:nvPr/>
      </p:nvGrpSpPr>
      <p:grpSpPr>
        <a:xfrm>
          <a:off x="0" y="0"/>
          <a:ext cx="0" cy="0"/>
          <a:chOff x="0" y="0"/>
          <a:chExt cx="0" cy="0"/>
        </a:xfrm>
      </p:grpSpPr>
      <p:sp>
        <p:nvSpPr>
          <p:cNvPr id="3" name="內容版面配置區 2"/>
          <p:cNvSpPr>
            <a:spLocks noGrp="1"/>
          </p:cNvSpPr>
          <p:nvPr>
            <p:ph idx="1"/>
          </p:nvPr>
        </p:nvSpPr>
        <p:spPr>
          <a:xfrm>
            <a:off x="457200" y="260648"/>
            <a:ext cx="8229600" cy="6048672"/>
          </a:xfrm>
        </p:spPr>
        <p:txBody>
          <a:bodyPr/>
          <a:lstStyle>
            <a:lvl1pPr marL="0" indent="0" algn="just">
              <a:buFontTx/>
              <a:buNone/>
              <a:defRPr sz="2400" baseline="0">
                <a:latin typeface="Times New Roman" panose="02020603050405020304" pitchFamily="18" charset="0"/>
                <a:ea typeface="微軟正黑體" panose="020B0604030504040204" pitchFamily="34" charset="-120"/>
              </a:defRPr>
            </a:lvl1pPr>
            <a:lvl2pPr marL="457200" indent="0">
              <a:buFontTx/>
              <a:buNone/>
              <a:defRPr sz="2000" baseline="0">
                <a:latin typeface="Times New Roman" panose="02020603050405020304" pitchFamily="18" charset="0"/>
                <a:ea typeface="微軟正黑體" panose="020B0604030504040204" pitchFamily="34" charset="-120"/>
              </a:defRPr>
            </a:lvl2pPr>
            <a:lvl3pPr marL="914400" indent="0">
              <a:buFontTx/>
              <a:buNone/>
              <a:defRPr sz="1600" baseline="0">
                <a:latin typeface="Times New Roman" panose="02020603050405020304" pitchFamily="18" charset="0"/>
                <a:ea typeface="微軟正黑體" panose="020B0604030504040204" pitchFamily="34" charset="-120"/>
              </a:defRPr>
            </a:lvl3pPr>
            <a:lvl4pPr marL="1371600" indent="0">
              <a:buFontTx/>
              <a:buNone/>
              <a:defRPr sz="1200" baseline="0">
                <a:latin typeface="Times New Roman" panose="02020603050405020304" pitchFamily="18" charset="0"/>
                <a:ea typeface="微軟正黑體" panose="020B0604030504040204" pitchFamily="34" charset="-120"/>
              </a:defRPr>
            </a:lvl4pPr>
            <a:lvl5pPr marL="1828800" indent="0">
              <a:buFontTx/>
              <a:buNone/>
              <a:defRPr sz="800" baseline="0">
                <a:latin typeface="Times New Roman" panose="02020603050405020304" pitchFamily="18" charset="0"/>
                <a:ea typeface="微軟正黑體" panose="020B0604030504040204" pitchFamily="34" charset="-120"/>
              </a:defRPr>
            </a:lvl5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4" name="日期版面配置區 3"/>
          <p:cNvSpPr>
            <a:spLocks noGrp="1"/>
          </p:cNvSpPr>
          <p:nvPr>
            <p:ph type="dt" sz="half" idx="10"/>
          </p:nvPr>
        </p:nvSpPr>
        <p:spPr/>
        <p:txBody>
          <a:bodyPr/>
          <a:lstStyle/>
          <a:p>
            <a:fld id="{F8A62B3F-011D-4A19-98B5-51871419D142}" type="datetime1">
              <a:rPr lang="zh-TW" altLang="en-US" smtClean="0"/>
              <a:t>2016/8/19</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C1EEC68E-45FA-4B63-81C9-A47A83E88D05}" type="slidenum">
              <a:rPr lang="zh-TW" altLang="en-US" smtClean="0"/>
              <a:t>‹#›</a:t>
            </a:fld>
            <a:endParaRPr lang="zh-TW" altLang="en-US"/>
          </a:p>
        </p:txBody>
      </p:sp>
    </p:spTree>
    <p:extLst>
      <p:ext uri="{BB962C8B-B14F-4D97-AF65-F5344CB8AC3E}">
        <p14:creationId xmlns:p14="http://schemas.microsoft.com/office/powerpoint/2010/main" val="35370977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a:t>按一下以編輯母片標題樣式</a:t>
            </a:r>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a:t>按一下以編輯母片文字樣式</a:t>
            </a:r>
          </a:p>
        </p:txBody>
      </p:sp>
      <p:sp>
        <p:nvSpPr>
          <p:cNvPr id="4" name="日期版面配置區 3"/>
          <p:cNvSpPr>
            <a:spLocks noGrp="1"/>
          </p:cNvSpPr>
          <p:nvPr>
            <p:ph type="dt" sz="half" idx="10"/>
          </p:nvPr>
        </p:nvSpPr>
        <p:spPr/>
        <p:txBody>
          <a:bodyPr/>
          <a:lstStyle/>
          <a:p>
            <a:fld id="{6906EA61-8486-46B8-BEAC-7DA3AABB1356}" type="datetime1">
              <a:rPr lang="zh-TW" altLang="en-US" smtClean="0"/>
              <a:t>2016/8/19</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C1EEC68E-45FA-4B63-81C9-A47A83E88D05}" type="slidenum">
              <a:rPr lang="zh-TW" altLang="en-US" smtClean="0"/>
              <a:t>‹#›</a:t>
            </a:fld>
            <a:endParaRPr lang="zh-TW" altLang="en-US"/>
          </a:p>
        </p:txBody>
      </p:sp>
    </p:spTree>
    <p:extLst>
      <p:ext uri="{BB962C8B-B14F-4D97-AF65-F5344CB8AC3E}">
        <p14:creationId xmlns:p14="http://schemas.microsoft.com/office/powerpoint/2010/main" val="37903075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內容版面配置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日期版面配置區 4"/>
          <p:cNvSpPr>
            <a:spLocks noGrp="1"/>
          </p:cNvSpPr>
          <p:nvPr>
            <p:ph type="dt" sz="half" idx="10"/>
          </p:nvPr>
        </p:nvSpPr>
        <p:spPr/>
        <p:txBody>
          <a:bodyPr/>
          <a:lstStyle/>
          <a:p>
            <a:fld id="{52AD8D6C-781E-49F3-9515-7C448540D318}" type="datetime1">
              <a:rPr lang="zh-TW" altLang="en-US" smtClean="0"/>
              <a:t>2016/8/19</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C1EEC68E-45FA-4B63-81C9-A47A83E88D05}" type="slidenum">
              <a:rPr lang="zh-TW" altLang="en-US" smtClean="0"/>
              <a:t>‹#›</a:t>
            </a:fld>
            <a:endParaRPr lang="zh-TW" altLang="en-US"/>
          </a:p>
        </p:txBody>
      </p:sp>
    </p:spTree>
    <p:extLst>
      <p:ext uri="{BB962C8B-B14F-4D97-AF65-F5344CB8AC3E}">
        <p14:creationId xmlns:p14="http://schemas.microsoft.com/office/powerpoint/2010/main" val="41089596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a:t>按一下以編輯母片標題樣式</a:t>
            </a:r>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7" name="日期版面配置區 6"/>
          <p:cNvSpPr>
            <a:spLocks noGrp="1"/>
          </p:cNvSpPr>
          <p:nvPr>
            <p:ph type="dt" sz="half" idx="10"/>
          </p:nvPr>
        </p:nvSpPr>
        <p:spPr/>
        <p:txBody>
          <a:bodyPr/>
          <a:lstStyle/>
          <a:p>
            <a:fld id="{E59E0BFA-9590-450D-B3E2-589400716ACB}" type="datetime1">
              <a:rPr lang="zh-TW" altLang="en-US" smtClean="0"/>
              <a:t>2016/8/19</a:t>
            </a:fld>
            <a:endParaRPr lang="zh-TW" altLang="en-US"/>
          </a:p>
        </p:txBody>
      </p:sp>
      <p:sp>
        <p:nvSpPr>
          <p:cNvPr id="8" name="頁尾版面配置區 7"/>
          <p:cNvSpPr>
            <a:spLocks noGrp="1"/>
          </p:cNvSpPr>
          <p:nvPr>
            <p:ph type="ftr" sz="quarter" idx="11"/>
          </p:nvPr>
        </p:nvSpPr>
        <p:spPr/>
        <p:txBody>
          <a:bodyPr/>
          <a:lstStyle/>
          <a:p>
            <a:endParaRPr lang="zh-TW" altLang="en-US"/>
          </a:p>
        </p:txBody>
      </p:sp>
      <p:sp>
        <p:nvSpPr>
          <p:cNvPr id="9" name="投影片編號版面配置區 8"/>
          <p:cNvSpPr>
            <a:spLocks noGrp="1"/>
          </p:cNvSpPr>
          <p:nvPr>
            <p:ph type="sldNum" sz="quarter" idx="12"/>
          </p:nvPr>
        </p:nvSpPr>
        <p:spPr/>
        <p:txBody>
          <a:bodyPr/>
          <a:lstStyle/>
          <a:p>
            <a:fld id="{C1EEC68E-45FA-4B63-81C9-A47A83E88D05}" type="slidenum">
              <a:rPr lang="zh-TW" altLang="en-US" smtClean="0"/>
              <a:t>‹#›</a:t>
            </a:fld>
            <a:endParaRPr lang="zh-TW" altLang="en-US"/>
          </a:p>
        </p:txBody>
      </p:sp>
    </p:spTree>
    <p:extLst>
      <p:ext uri="{BB962C8B-B14F-4D97-AF65-F5344CB8AC3E}">
        <p14:creationId xmlns:p14="http://schemas.microsoft.com/office/powerpoint/2010/main" val="42263635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日期版面配置區 2"/>
          <p:cNvSpPr>
            <a:spLocks noGrp="1"/>
          </p:cNvSpPr>
          <p:nvPr>
            <p:ph type="dt" sz="half" idx="10"/>
          </p:nvPr>
        </p:nvSpPr>
        <p:spPr/>
        <p:txBody>
          <a:bodyPr/>
          <a:lstStyle/>
          <a:p>
            <a:fld id="{324CC863-CA76-4DE5-9940-FFD2D5297C07}" type="datetime1">
              <a:rPr lang="zh-TW" altLang="en-US" smtClean="0"/>
              <a:t>2016/8/19</a:t>
            </a:fld>
            <a:endParaRPr lang="zh-TW" altLang="en-US"/>
          </a:p>
        </p:txBody>
      </p:sp>
      <p:sp>
        <p:nvSpPr>
          <p:cNvPr id="4" name="頁尾版面配置區 3"/>
          <p:cNvSpPr>
            <a:spLocks noGrp="1"/>
          </p:cNvSpPr>
          <p:nvPr>
            <p:ph type="ftr" sz="quarter" idx="11"/>
          </p:nvPr>
        </p:nvSpPr>
        <p:spPr/>
        <p:txBody>
          <a:bodyPr/>
          <a:lstStyle/>
          <a:p>
            <a:endParaRPr lang="zh-TW" altLang="en-US"/>
          </a:p>
        </p:txBody>
      </p:sp>
      <p:sp>
        <p:nvSpPr>
          <p:cNvPr id="5" name="投影片編號版面配置區 4"/>
          <p:cNvSpPr>
            <a:spLocks noGrp="1"/>
          </p:cNvSpPr>
          <p:nvPr>
            <p:ph type="sldNum" sz="quarter" idx="12"/>
          </p:nvPr>
        </p:nvSpPr>
        <p:spPr/>
        <p:txBody>
          <a:bodyPr/>
          <a:lstStyle/>
          <a:p>
            <a:fld id="{C1EEC68E-45FA-4B63-81C9-A47A83E88D05}" type="slidenum">
              <a:rPr lang="zh-TW" altLang="en-US" smtClean="0"/>
              <a:t>‹#›</a:t>
            </a:fld>
            <a:endParaRPr lang="zh-TW" altLang="en-US"/>
          </a:p>
        </p:txBody>
      </p:sp>
    </p:spTree>
    <p:extLst>
      <p:ext uri="{BB962C8B-B14F-4D97-AF65-F5344CB8AC3E}">
        <p14:creationId xmlns:p14="http://schemas.microsoft.com/office/powerpoint/2010/main" val="28883108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98D1C5B4-0FFF-4949-883F-712A302ADC4C}" type="datetime1">
              <a:rPr lang="zh-TW" altLang="en-US" smtClean="0"/>
              <a:t>2016/8/19</a:t>
            </a:fld>
            <a:endParaRPr lang="zh-TW" altLang="en-US"/>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C1EEC68E-45FA-4B63-81C9-A47A83E88D05}" type="slidenum">
              <a:rPr lang="zh-TW" altLang="en-US" smtClean="0"/>
              <a:t>‹#›</a:t>
            </a:fld>
            <a:endParaRPr lang="zh-TW" altLang="en-US"/>
          </a:p>
        </p:txBody>
      </p:sp>
    </p:spTree>
    <p:extLst>
      <p:ext uri="{BB962C8B-B14F-4D97-AF65-F5344CB8AC3E}">
        <p14:creationId xmlns:p14="http://schemas.microsoft.com/office/powerpoint/2010/main" val="21943630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a:t>按一下以編輯母片標題樣式</a:t>
            </a:r>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a:t>按一下以編輯母片文字樣式</a:t>
            </a:r>
          </a:p>
        </p:txBody>
      </p:sp>
      <p:sp>
        <p:nvSpPr>
          <p:cNvPr id="5" name="日期版面配置區 4"/>
          <p:cNvSpPr>
            <a:spLocks noGrp="1"/>
          </p:cNvSpPr>
          <p:nvPr>
            <p:ph type="dt" sz="half" idx="10"/>
          </p:nvPr>
        </p:nvSpPr>
        <p:spPr/>
        <p:txBody>
          <a:bodyPr/>
          <a:lstStyle/>
          <a:p>
            <a:fld id="{8DA22A5F-9027-47D3-8440-7A022874D8A8}" type="datetime1">
              <a:rPr lang="zh-TW" altLang="en-US" smtClean="0"/>
              <a:t>2016/8/19</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C1EEC68E-45FA-4B63-81C9-A47A83E88D05}" type="slidenum">
              <a:rPr lang="zh-TW" altLang="en-US" smtClean="0"/>
              <a:t>‹#›</a:t>
            </a:fld>
            <a:endParaRPr lang="zh-TW" altLang="en-US"/>
          </a:p>
        </p:txBody>
      </p:sp>
    </p:spTree>
    <p:extLst>
      <p:ext uri="{BB962C8B-B14F-4D97-AF65-F5344CB8AC3E}">
        <p14:creationId xmlns:p14="http://schemas.microsoft.com/office/powerpoint/2010/main" val="34951133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a:t>按一下以編輯母片標題樣式</a:t>
            </a:r>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TW" altLang="en-US"/>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a:t>按一下以編輯母片文字樣式</a:t>
            </a:r>
          </a:p>
        </p:txBody>
      </p:sp>
      <p:sp>
        <p:nvSpPr>
          <p:cNvPr id="5" name="日期版面配置區 4"/>
          <p:cNvSpPr>
            <a:spLocks noGrp="1"/>
          </p:cNvSpPr>
          <p:nvPr>
            <p:ph type="dt" sz="half" idx="10"/>
          </p:nvPr>
        </p:nvSpPr>
        <p:spPr/>
        <p:txBody>
          <a:bodyPr/>
          <a:lstStyle/>
          <a:p>
            <a:fld id="{295F150C-FF5A-48F1-873E-F72197C20EAB}" type="datetime1">
              <a:rPr lang="zh-TW" altLang="en-US" smtClean="0"/>
              <a:t>2016/8/19</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C1EEC68E-45FA-4B63-81C9-A47A83E88D05}" type="slidenum">
              <a:rPr lang="zh-TW" altLang="en-US" smtClean="0"/>
              <a:t>‹#›</a:t>
            </a:fld>
            <a:endParaRPr lang="zh-TW" altLang="en-US"/>
          </a:p>
        </p:txBody>
      </p:sp>
    </p:spTree>
    <p:extLst>
      <p:ext uri="{BB962C8B-B14F-4D97-AF65-F5344CB8AC3E}">
        <p14:creationId xmlns:p14="http://schemas.microsoft.com/office/powerpoint/2010/main" val="9963942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TW" altLang="en-US"/>
              <a:t>按一下以編輯母片標題樣式</a:t>
            </a:r>
          </a:p>
        </p:txBody>
      </p:sp>
      <p:sp>
        <p:nvSpPr>
          <p:cNvPr id="3" name="文字版面配置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D8F087-4C09-4FD6-A245-EA736E1B918B}" type="datetime1">
              <a:rPr lang="zh-TW" altLang="en-US" smtClean="0"/>
              <a:t>2016/8/19</a:t>
            </a:fld>
            <a:endParaRPr lang="zh-TW" altLang="en-US"/>
          </a:p>
        </p:txBody>
      </p:sp>
      <p:sp>
        <p:nvSpPr>
          <p:cNvPr id="5" name="頁尾版面配置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投影片編號版面配置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EEC68E-45FA-4B63-81C9-A47A83E88D05}" type="slidenum">
              <a:rPr lang="zh-TW" altLang="en-US" smtClean="0"/>
              <a:t>‹#›</a:t>
            </a:fld>
            <a:endParaRPr lang="zh-TW" altLang="en-US"/>
          </a:p>
        </p:txBody>
      </p:sp>
    </p:spTree>
    <p:extLst>
      <p:ext uri="{BB962C8B-B14F-4D97-AF65-F5344CB8AC3E}">
        <p14:creationId xmlns:p14="http://schemas.microsoft.com/office/powerpoint/2010/main" val="338108670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12.emf"/><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oleObject" Target="../embeddings/oleObject7.bin"/><Relationship Id="rId5" Type="http://schemas.openxmlformats.org/officeDocument/2006/relationships/image" Target="../media/image11.emf"/><Relationship Id="rId4" Type="http://schemas.openxmlformats.org/officeDocument/2006/relationships/oleObject" Target="../embeddings/oleObject6.bin"/></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14.emf"/><Relationship Id="rId5" Type="http://schemas.openxmlformats.org/officeDocument/2006/relationships/oleObject" Target="../embeddings/oleObject9.bin"/><Relationship Id="rId4" Type="http://schemas.openxmlformats.org/officeDocument/2006/relationships/image" Target="../media/image13.emf"/></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image" Target="../media/image16.emf"/><Relationship Id="rId5" Type="http://schemas.openxmlformats.org/officeDocument/2006/relationships/oleObject" Target="../embeddings/oleObject11.bin"/><Relationship Id="rId4" Type="http://schemas.openxmlformats.org/officeDocument/2006/relationships/image" Target="../media/image15.emf"/></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image" Target="../media/image18.emf"/><Relationship Id="rId5" Type="http://schemas.openxmlformats.org/officeDocument/2006/relationships/oleObject" Target="../embeddings/oleObject13.bin"/><Relationship Id="rId4" Type="http://schemas.openxmlformats.org/officeDocument/2006/relationships/image" Target="../media/image17.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image" Target="../media/image20.emf"/><Relationship Id="rId5" Type="http://schemas.openxmlformats.org/officeDocument/2006/relationships/oleObject" Target="../embeddings/oleObject15.bin"/><Relationship Id="rId4" Type="http://schemas.openxmlformats.org/officeDocument/2006/relationships/image" Target="../media/image19.emf"/></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emf"/></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image" Target="../media/image34.emf"/></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2.xml"/><Relationship Id="rId1" Type="http://schemas.openxmlformats.org/officeDocument/2006/relationships/vmlDrawing" Target="../drawings/vmlDrawing11.vml"/><Relationship Id="rId4" Type="http://schemas.openxmlformats.org/officeDocument/2006/relationships/image" Target="../media/image35.emf"/></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2.xml"/><Relationship Id="rId1" Type="http://schemas.openxmlformats.org/officeDocument/2006/relationships/vmlDrawing" Target="../drawings/vmlDrawing12.vml"/><Relationship Id="rId5" Type="http://schemas.openxmlformats.org/officeDocument/2006/relationships/image" Target="../media/image42.png"/><Relationship Id="rId4" Type="http://schemas.openxmlformats.org/officeDocument/2006/relationships/image" Target="../media/image41.emf"/></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2.xml"/><Relationship Id="rId1" Type="http://schemas.openxmlformats.org/officeDocument/2006/relationships/vmlDrawing" Target="../drawings/vmlDrawing13.vml"/><Relationship Id="rId5" Type="http://schemas.openxmlformats.org/officeDocument/2006/relationships/image" Target="../media/image44.png"/><Relationship Id="rId4" Type="http://schemas.openxmlformats.org/officeDocument/2006/relationships/image" Target="../media/image43.emf"/></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2.xml"/><Relationship Id="rId1" Type="http://schemas.openxmlformats.org/officeDocument/2006/relationships/vmlDrawing" Target="../drawings/vmlDrawing14.vml"/><Relationship Id="rId4" Type="http://schemas.openxmlformats.org/officeDocument/2006/relationships/image" Target="../media/image45.em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Layout" Target="../slideLayouts/slideLayout7.xml"/><Relationship Id="rId1" Type="http://schemas.openxmlformats.org/officeDocument/2006/relationships/vmlDrawing" Target="../drawings/vmlDrawing15.vml"/><Relationship Id="rId4" Type="http://schemas.openxmlformats.org/officeDocument/2006/relationships/image" Target="../media/image50.wmf"/></Relationships>
</file>

<file path=ppt/slides/_rels/slide49.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7.xml"/><Relationship Id="rId1" Type="http://schemas.openxmlformats.org/officeDocument/2006/relationships/vmlDrawing" Target="../drawings/vmlDrawing16.vml"/><Relationship Id="rId4" Type="http://schemas.openxmlformats.org/officeDocument/2006/relationships/image" Target="../media/image51.emf"/></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7.emf"/><Relationship Id="rId5" Type="http://schemas.openxmlformats.org/officeDocument/2006/relationships/oleObject" Target="../embeddings/oleObject3.bin"/><Relationship Id="rId4" Type="http://schemas.openxmlformats.org/officeDocument/2006/relationships/image" Target="../media/image6.emf"/></Relationships>
</file>

<file path=ppt/slides/_rels/slide50.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Layout" Target="../slideLayouts/slideLayout7.xml"/><Relationship Id="rId1" Type="http://schemas.openxmlformats.org/officeDocument/2006/relationships/vmlDrawing" Target="../drawings/vmlDrawing17.vml"/><Relationship Id="rId4" Type="http://schemas.openxmlformats.org/officeDocument/2006/relationships/image" Target="../media/image52.emf"/></Relationships>
</file>

<file path=ppt/slides/_rels/slide51.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Layout" Target="../slideLayouts/slideLayout7.xml"/><Relationship Id="rId1" Type="http://schemas.openxmlformats.org/officeDocument/2006/relationships/vmlDrawing" Target="../drawings/vmlDrawing18.vml"/><Relationship Id="rId4" Type="http://schemas.openxmlformats.org/officeDocument/2006/relationships/image" Target="../media/image53.emf"/></Relationships>
</file>

<file path=ppt/slides/_rels/slide5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7.xml"/><Relationship Id="rId5" Type="http://schemas.openxmlformats.org/officeDocument/2006/relationships/image" Target="../media/image57.png"/><Relationship Id="rId4" Type="http://schemas.openxmlformats.org/officeDocument/2006/relationships/image" Target="../media/image56.png"/></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7.xml"/><Relationship Id="rId1" Type="http://schemas.openxmlformats.org/officeDocument/2006/relationships/vmlDrawing" Target="../drawings/vmlDrawing19.vml"/><Relationship Id="rId4" Type="http://schemas.openxmlformats.org/officeDocument/2006/relationships/image" Target="../media/image51.emf"/></Relationships>
</file>

<file path=ppt/slides/_rels/slide54.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8.emf"/></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10.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US" altLang="zh-TW" dirty="0"/>
              <a:t>Chapter 6 Bipartite variations</a:t>
            </a:r>
            <a:endParaRPr lang="zh-TW" altLang="zh-TW" dirty="0"/>
          </a:p>
        </p:txBody>
      </p:sp>
      <p:sp>
        <p:nvSpPr>
          <p:cNvPr id="3" name="副標題 2"/>
          <p:cNvSpPr>
            <a:spLocks noGrp="1"/>
          </p:cNvSpPr>
          <p:nvPr>
            <p:ph type="subTitle" idx="1"/>
          </p:nvPr>
        </p:nvSpPr>
        <p:spPr/>
        <p:txBody>
          <a:bodyPr/>
          <a:lstStyle/>
          <a:p>
            <a:endParaRPr lang="zh-TW" altLang="en-US"/>
          </a:p>
        </p:txBody>
      </p:sp>
      <p:sp>
        <p:nvSpPr>
          <p:cNvPr id="4" name="頁尾版面配置區 3"/>
          <p:cNvSpPr>
            <a:spLocks noGrp="1"/>
          </p:cNvSpPr>
          <p:nvPr>
            <p:ph type="ftr" sz="quarter" idx="11"/>
          </p:nvPr>
        </p:nvSpPr>
        <p:spPr/>
        <p:txBody>
          <a:bodyPr/>
          <a:lstStyle/>
          <a:p>
            <a:endParaRPr lang="zh-TW" altLang="en-US"/>
          </a:p>
        </p:txBody>
      </p:sp>
      <p:sp>
        <p:nvSpPr>
          <p:cNvPr id="5" name="投影片編號版面配置區 4"/>
          <p:cNvSpPr>
            <a:spLocks noGrp="1"/>
          </p:cNvSpPr>
          <p:nvPr>
            <p:ph type="sldNum" sz="quarter" idx="12"/>
          </p:nvPr>
        </p:nvSpPr>
        <p:spPr/>
        <p:txBody>
          <a:bodyPr/>
          <a:lstStyle/>
          <a:p>
            <a:fld id="{C1EEC68E-45FA-4B63-81C9-A47A83E88D05}" type="slidenum">
              <a:rPr lang="zh-TW" altLang="en-US" smtClean="0"/>
              <a:t>1</a:t>
            </a:fld>
            <a:endParaRPr lang="zh-TW" altLang="en-US"/>
          </a:p>
        </p:txBody>
      </p:sp>
    </p:spTree>
    <p:extLst>
      <p:ext uri="{BB962C8B-B14F-4D97-AF65-F5344CB8AC3E}">
        <p14:creationId xmlns:p14="http://schemas.microsoft.com/office/powerpoint/2010/main" val="4994112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lstStyle/>
          <a:p>
            <a:r>
              <a:rPr lang="en-US" altLang="zh-TW" dirty="0"/>
              <a:t>1-edge fault tolerant Hamiltonian </a:t>
            </a:r>
            <a:r>
              <a:rPr lang="en-US" altLang="zh-TW" dirty="0" err="1"/>
              <a:t>laceable</a:t>
            </a:r>
            <a:endParaRPr lang="zh-TW" altLang="zh-TW" dirty="0"/>
          </a:p>
          <a:p>
            <a:endParaRPr lang="zh-TW" alt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4" name="物件 3"/>
          <p:cNvGraphicFramePr>
            <a:graphicFrameLocks noChangeAspect="1"/>
          </p:cNvGraphicFramePr>
          <p:nvPr>
            <p:extLst>
              <p:ext uri="{D42A27DB-BD31-4B8C-83A1-F6EECF244321}">
                <p14:modId xmlns:p14="http://schemas.microsoft.com/office/powerpoint/2010/main" val="1214226056"/>
              </p:ext>
            </p:extLst>
          </p:nvPr>
        </p:nvGraphicFramePr>
        <p:xfrm>
          <a:off x="1187624" y="836712"/>
          <a:ext cx="4285853" cy="4442176"/>
        </p:xfrm>
        <a:graphic>
          <a:graphicData uri="http://schemas.openxmlformats.org/presentationml/2006/ole">
            <mc:AlternateContent xmlns:mc="http://schemas.openxmlformats.org/markup-compatibility/2006">
              <mc:Choice xmlns:v="urn:schemas-microsoft-com:vml" Requires="v">
                <p:oleObj spid="_x0000_s35978" r:id="rId4" imgW="5504688" imgH="5694045" progId="Visio.Drawing.6">
                  <p:embed/>
                </p:oleObj>
              </mc:Choice>
              <mc:Fallback>
                <p:oleObj r:id="rId4" imgW="5504688" imgH="5694045" progId="Visio.Drawing.6">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87624" y="836712"/>
                        <a:ext cx="4285853" cy="4442176"/>
                      </a:xfrm>
                      <a:prstGeom prst="rect">
                        <a:avLst/>
                      </a:prstGeom>
                      <a:noFill/>
                    </p:spPr>
                  </p:pic>
                </p:oleObj>
              </mc:Fallback>
            </mc:AlternateContent>
          </a:graphicData>
        </a:graphic>
      </p:graphicFrame>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C1EEC68E-45FA-4B63-81C9-A47A83E88D05}" type="slidenum">
              <a:rPr lang="zh-TW" altLang="en-US" smtClean="0"/>
              <a:t>10</a:t>
            </a:fld>
            <a:endParaRPr lang="zh-TW" altLang="en-US"/>
          </a:p>
        </p:txBody>
      </p:sp>
      <p:graphicFrame>
        <p:nvGraphicFramePr>
          <p:cNvPr id="8" name="物件 7"/>
          <p:cNvGraphicFramePr>
            <a:graphicFrameLocks noChangeAspect="1"/>
          </p:cNvGraphicFramePr>
          <p:nvPr>
            <p:extLst>
              <p:ext uri="{D42A27DB-BD31-4B8C-83A1-F6EECF244321}">
                <p14:modId xmlns:p14="http://schemas.microsoft.com/office/powerpoint/2010/main" val="2103973258"/>
              </p:ext>
            </p:extLst>
          </p:nvPr>
        </p:nvGraphicFramePr>
        <p:xfrm>
          <a:off x="5965371" y="3057800"/>
          <a:ext cx="2588542" cy="2674827"/>
        </p:xfrm>
        <a:graphic>
          <a:graphicData uri="http://schemas.openxmlformats.org/presentationml/2006/ole">
            <mc:AlternateContent xmlns:mc="http://schemas.openxmlformats.org/markup-compatibility/2006">
              <mc:Choice xmlns:v="urn:schemas-microsoft-com:vml" Requires="v">
                <p:oleObj spid="_x0000_s35979" r:id="rId6" imgW="5554218" imgH="5743575" progId="Visio.Drawing.6">
                  <p:embed/>
                </p:oleObj>
              </mc:Choice>
              <mc:Fallback>
                <p:oleObj r:id="rId6" imgW="5554218" imgH="5743575" progId="Visio.Drawing.6">
                  <p:embed/>
                  <p:pic>
                    <p:nvPicPr>
                      <p:cNvPr id="4" name="物件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65371" y="3057800"/>
                        <a:ext cx="2588542" cy="2674827"/>
                      </a:xfrm>
                      <a:prstGeom prst="rect">
                        <a:avLst/>
                      </a:prstGeom>
                      <a:noFill/>
                    </p:spPr>
                  </p:pic>
                </p:oleObj>
              </mc:Fallback>
            </mc:AlternateContent>
          </a:graphicData>
        </a:graphic>
      </p:graphicFrame>
    </p:spTree>
    <p:extLst>
      <p:ext uri="{BB962C8B-B14F-4D97-AF65-F5344CB8AC3E}">
        <p14:creationId xmlns:p14="http://schemas.microsoft.com/office/powerpoint/2010/main" val="611753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lstStyle/>
          <a:p>
            <a:r>
              <a:rPr lang="en-US" altLang="zh-TW" dirty="0"/>
              <a:t>All graphs in Category 2 are 1-edge fault tolerant Hamiltonian </a:t>
            </a:r>
            <a:r>
              <a:rPr lang="en-US" altLang="zh-TW" dirty="0" err="1"/>
              <a:t>laceable</a:t>
            </a:r>
            <a:r>
              <a:rPr lang="en-US" altLang="zh-TW" dirty="0"/>
              <a:t>. </a:t>
            </a:r>
            <a:endParaRPr lang="zh-TW" altLang="en-US" dirty="0"/>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C1EEC68E-45FA-4B63-81C9-A47A83E88D05}" type="slidenum">
              <a:rPr lang="zh-TW" altLang="en-US" smtClean="0"/>
              <a:t>11</a:t>
            </a:fld>
            <a:endParaRPr lang="zh-TW" altLang="en-US"/>
          </a:p>
        </p:txBody>
      </p:sp>
    </p:spTree>
    <p:extLst>
      <p:ext uri="{BB962C8B-B14F-4D97-AF65-F5344CB8AC3E}">
        <p14:creationId xmlns:p14="http://schemas.microsoft.com/office/powerpoint/2010/main" val="31674113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lstStyle/>
          <a:p>
            <a:r>
              <a:rPr lang="en-US" altLang="zh-TW" dirty="0"/>
              <a:t>Every 1-edge fault tolerant Hamiltonian </a:t>
            </a:r>
            <a:r>
              <a:rPr lang="en-US" altLang="zh-TW" dirty="0" err="1"/>
              <a:t>laceable</a:t>
            </a:r>
            <a:r>
              <a:rPr lang="en-US" altLang="zh-TW" dirty="0"/>
              <a:t> is 1-edge fault tolerant Hamiltonian. </a:t>
            </a:r>
            <a:endParaRPr lang="zh-TW" alt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4" name="物件 3"/>
          <p:cNvGraphicFramePr>
            <a:graphicFrameLocks noChangeAspect="1"/>
          </p:cNvGraphicFramePr>
          <p:nvPr>
            <p:extLst>
              <p:ext uri="{D42A27DB-BD31-4B8C-83A1-F6EECF244321}">
                <p14:modId xmlns:p14="http://schemas.microsoft.com/office/powerpoint/2010/main" val="1618902047"/>
              </p:ext>
            </p:extLst>
          </p:nvPr>
        </p:nvGraphicFramePr>
        <p:xfrm>
          <a:off x="827584" y="1318163"/>
          <a:ext cx="4117697" cy="2830917"/>
        </p:xfrm>
        <a:graphic>
          <a:graphicData uri="http://schemas.openxmlformats.org/presentationml/2006/ole">
            <mc:AlternateContent xmlns:mc="http://schemas.openxmlformats.org/markup-compatibility/2006">
              <mc:Choice xmlns:v="urn:schemas-microsoft-com:vml" Requires="v">
                <p:oleObj spid="_x0000_s38026" r:id="rId3" imgW="5742432" imgH="3942969" progId="Visio.Drawing.6">
                  <p:embed/>
                </p:oleObj>
              </mc:Choice>
              <mc:Fallback>
                <p:oleObj r:id="rId3" imgW="5742432" imgH="3942969" progId="Visio.Drawing.6">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584" y="1318163"/>
                        <a:ext cx="4117697" cy="2830917"/>
                      </a:xfrm>
                      <a:prstGeom prst="rect">
                        <a:avLst/>
                      </a:prstGeom>
                      <a:noFill/>
                    </p:spPr>
                  </p:pic>
                </p:oleObj>
              </mc:Fallback>
            </mc:AlternateContent>
          </a:graphicData>
        </a:graphic>
      </p:graphicFrame>
      <p:sp>
        <p:nvSpPr>
          <p:cNvPr id="5" name="矩形 4"/>
          <p:cNvSpPr/>
          <p:nvPr/>
        </p:nvSpPr>
        <p:spPr>
          <a:xfrm>
            <a:off x="3951381" y="5949280"/>
            <a:ext cx="1241237" cy="369332"/>
          </a:xfrm>
          <a:prstGeom prst="rect">
            <a:avLst/>
          </a:prstGeom>
        </p:spPr>
        <p:txBody>
          <a:bodyPr wrap="none">
            <a:spAutoFit/>
          </a:bodyPr>
          <a:lstStyle/>
          <a:p>
            <a:r>
              <a:rPr lang="en-US" altLang="zh-TW" dirty="0"/>
              <a:t>Figure 6-13</a:t>
            </a:r>
            <a:endParaRPr lang="zh-TW" altLang="zh-TW" dirty="0"/>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C1EEC68E-45FA-4B63-81C9-A47A83E88D05}" type="slidenum">
              <a:rPr lang="zh-TW" altLang="en-US" smtClean="0"/>
              <a:t>12</a:t>
            </a:fld>
            <a:endParaRPr lang="zh-TW" altLang="en-US"/>
          </a:p>
        </p:txBody>
      </p:sp>
      <p:graphicFrame>
        <p:nvGraphicFramePr>
          <p:cNvPr id="8" name="物件 7"/>
          <p:cNvGraphicFramePr>
            <a:graphicFrameLocks noChangeAspect="1"/>
          </p:cNvGraphicFramePr>
          <p:nvPr>
            <p:extLst>
              <p:ext uri="{D42A27DB-BD31-4B8C-83A1-F6EECF244321}">
                <p14:modId xmlns:p14="http://schemas.microsoft.com/office/powerpoint/2010/main" val="3080287708"/>
              </p:ext>
            </p:extLst>
          </p:nvPr>
        </p:nvGraphicFramePr>
        <p:xfrm>
          <a:off x="5185722" y="2852936"/>
          <a:ext cx="3757629" cy="2592288"/>
        </p:xfrm>
        <a:graphic>
          <a:graphicData uri="http://schemas.openxmlformats.org/presentationml/2006/ole">
            <mc:AlternateContent xmlns:mc="http://schemas.openxmlformats.org/markup-compatibility/2006">
              <mc:Choice xmlns:v="urn:schemas-microsoft-com:vml" Requires="v">
                <p:oleObj spid="_x0000_s38027" r:id="rId5" imgW="5697474" imgH="3923538" progId="Visio.Drawing.6">
                  <p:embed/>
                </p:oleObj>
              </mc:Choice>
              <mc:Fallback>
                <p:oleObj r:id="rId5" imgW="5697474" imgH="3923538" progId="Visio.Drawing.6">
                  <p:embed/>
                  <p:pic>
                    <p:nvPicPr>
                      <p:cNvPr id="4" name="物件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85722" y="2852936"/>
                        <a:ext cx="3757629" cy="2592288"/>
                      </a:xfrm>
                      <a:prstGeom prst="rect">
                        <a:avLst/>
                      </a:prstGeom>
                      <a:noFill/>
                    </p:spPr>
                  </p:pic>
                </p:oleObj>
              </mc:Fallback>
            </mc:AlternateContent>
          </a:graphicData>
        </a:graphic>
      </p:graphicFrame>
    </p:spTree>
    <p:extLst>
      <p:ext uri="{BB962C8B-B14F-4D97-AF65-F5344CB8AC3E}">
        <p14:creationId xmlns:p14="http://schemas.microsoft.com/office/powerpoint/2010/main" val="24236556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lstStyle/>
          <a:p>
            <a:r>
              <a:rPr lang="en-US" altLang="zh-TW" dirty="0"/>
              <a:t>3-join?</a:t>
            </a:r>
            <a:endParaRPr lang="zh-TW" altLang="zh-TW" dirty="0"/>
          </a:p>
          <a:p>
            <a:endParaRPr lang="zh-TW" alt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4" name="物件 3"/>
          <p:cNvGraphicFramePr>
            <a:graphicFrameLocks noChangeAspect="1"/>
          </p:cNvGraphicFramePr>
          <p:nvPr>
            <p:extLst>
              <p:ext uri="{D42A27DB-BD31-4B8C-83A1-F6EECF244321}">
                <p14:modId xmlns:p14="http://schemas.microsoft.com/office/powerpoint/2010/main" val="3590461332"/>
              </p:ext>
            </p:extLst>
          </p:nvPr>
        </p:nvGraphicFramePr>
        <p:xfrm>
          <a:off x="860717" y="848989"/>
          <a:ext cx="6181328" cy="3336512"/>
        </p:xfrm>
        <a:graphic>
          <a:graphicData uri="http://schemas.openxmlformats.org/presentationml/2006/ole">
            <mc:AlternateContent xmlns:mc="http://schemas.openxmlformats.org/markup-compatibility/2006">
              <mc:Choice xmlns:v="urn:schemas-microsoft-com:vml" Requires="v">
                <p:oleObj spid="_x0000_s40073" r:id="rId3" imgW="10318242" imgH="5580888" progId="Visio.Drawing.6">
                  <p:embed/>
                </p:oleObj>
              </mc:Choice>
              <mc:Fallback>
                <p:oleObj r:id="rId3" imgW="10318242" imgH="5580888" progId="Visio.Drawing.6">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0717" y="848989"/>
                        <a:ext cx="6181328" cy="3336512"/>
                      </a:xfrm>
                      <a:prstGeom prst="rect">
                        <a:avLst/>
                      </a:prstGeom>
                      <a:noFill/>
                    </p:spPr>
                  </p:pic>
                </p:oleObj>
              </mc:Fallback>
            </mc:AlternateContent>
          </a:graphicData>
        </a:graphic>
      </p:graphicFrame>
      <p:sp>
        <p:nvSpPr>
          <p:cNvPr id="6" name="頁尾版面配置區 5"/>
          <p:cNvSpPr>
            <a:spLocks noGrp="1"/>
          </p:cNvSpPr>
          <p:nvPr>
            <p:ph type="ftr" sz="quarter" idx="11"/>
          </p:nvPr>
        </p:nvSpPr>
        <p:spPr/>
        <p:txBody>
          <a:bodyPr/>
          <a:lstStyle/>
          <a:p>
            <a:endParaRPr lang="zh-TW" altLang="en-US" dirty="0"/>
          </a:p>
        </p:txBody>
      </p:sp>
      <p:sp>
        <p:nvSpPr>
          <p:cNvPr id="7" name="投影片編號版面配置區 6"/>
          <p:cNvSpPr>
            <a:spLocks noGrp="1"/>
          </p:cNvSpPr>
          <p:nvPr>
            <p:ph type="sldNum" sz="quarter" idx="12"/>
          </p:nvPr>
        </p:nvSpPr>
        <p:spPr/>
        <p:txBody>
          <a:bodyPr/>
          <a:lstStyle/>
          <a:p>
            <a:fld id="{C1EEC68E-45FA-4B63-81C9-A47A83E88D05}" type="slidenum">
              <a:rPr lang="zh-TW" altLang="en-US" smtClean="0"/>
              <a:t>13</a:t>
            </a:fld>
            <a:endParaRPr lang="zh-TW" altLang="en-US"/>
          </a:p>
        </p:txBody>
      </p:sp>
      <p:graphicFrame>
        <p:nvGraphicFramePr>
          <p:cNvPr id="8" name="物件 7"/>
          <p:cNvGraphicFramePr>
            <a:graphicFrameLocks noChangeAspect="1"/>
          </p:cNvGraphicFramePr>
          <p:nvPr>
            <p:extLst>
              <p:ext uri="{D42A27DB-BD31-4B8C-83A1-F6EECF244321}">
                <p14:modId xmlns:p14="http://schemas.microsoft.com/office/powerpoint/2010/main" val="685958290"/>
              </p:ext>
            </p:extLst>
          </p:nvPr>
        </p:nvGraphicFramePr>
        <p:xfrm>
          <a:off x="2890191" y="4581128"/>
          <a:ext cx="3363617" cy="2499494"/>
        </p:xfrm>
        <a:graphic>
          <a:graphicData uri="http://schemas.openxmlformats.org/presentationml/2006/ole">
            <mc:AlternateContent xmlns:mc="http://schemas.openxmlformats.org/markup-compatibility/2006">
              <mc:Choice xmlns:v="urn:schemas-microsoft-com:vml" Requires="v">
                <p:oleObj spid="_x0000_s40074" r:id="rId5" imgW="7282434" imgH="5417439" progId="Visio.Drawing.6">
                  <p:embed/>
                </p:oleObj>
              </mc:Choice>
              <mc:Fallback>
                <p:oleObj r:id="rId5" imgW="7282434" imgH="5417439" progId="Visio.Drawing.6">
                  <p:embed/>
                  <p:pic>
                    <p:nvPicPr>
                      <p:cNvPr id="8" name="物件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90191" y="4581128"/>
                        <a:ext cx="3363617" cy="2499494"/>
                      </a:xfrm>
                      <a:prstGeom prst="rect">
                        <a:avLst/>
                      </a:prstGeom>
                      <a:noFill/>
                      <a:ln>
                        <a:noFill/>
                      </a:ln>
                      <a:extLst/>
                    </p:spPr>
                  </p:pic>
                </p:oleObj>
              </mc:Fallback>
            </mc:AlternateContent>
          </a:graphicData>
        </a:graphic>
      </p:graphicFrame>
    </p:spTree>
    <p:extLst>
      <p:ext uri="{BB962C8B-B14F-4D97-AF65-F5344CB8AC3E}">
        <p14:creationId xmlns:p14="http://schemas.microsoft.com/office/powerpoint/2010/main" val="6403549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lstStyle/>
          <a:p>
            <a:r>
              <a:rPr lang="en-US" altLang="zh-TW" dirty="0"/>
              <a:t>Strongly 1-edge fault tolerant Hamiltonian.</a:t>
            </a:r>
            <a:endParaRPr lang="zh-TW" altLang="zh-TW" dirty="0"/>
          </a:p>
          <a:p>
            <a:endParaRPr lang="zh-TW" alt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4" name="物件 3"/>
          <p:cNvGraphicFramePr>
            <a:graphicFrameLocks noChangeAspect="1"/>
          </p:cNvGraphicFramePr>
          <p:nvPr>
            <p:extLst>
              <p:ext uri="{D42A27DB-BD31-4B8C-83A1-F6EECF244321}">
                <p14:modId xmlns:p14="http://schemas.microsoft.com/office/powerpoint/2010/main" val="3555631795"/>
              </p:ext>
            </p:extLst>
          </p:nvPr>
        </p:nvGraphicFramePr>
        <p:xfrm>
          <a:off x="755576" y="908720"/>
          <a:ext cx="3907904" cy="4008107"/>
        </p:xfrm>
        <a:graphic>
          <a:graphicData uri="http://schemas.openxmlformats.org/presentationml/2006/ole">
            <mc:AlternateContent xmlns:mc="http://schemas.openxmlformats.org/markup-compatibility/2006">
              <mc:Choice xmlns:v="urn:schemas-microsoft-com:vml" Requires="v">
                <p:oleObj spid="_x0000_s42121" r:id="rId3" imgW="5504688" imgH="5633466" progId="Visio.Drawing.6">
                  <p:embed/>
                </p:oleObj>
              </mc:Choice>
              <mc:Fallback>
                <p:oleObj r:id="rId3" imgW="5504688" imgH="5633466" progId="Visio.Drawing.6">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576" y="908720"/>
                        <a:ext cx="3907904" cy="4008107"/>
                      </a:xfrm>
                      <a:prstGeom prst="rect">
                        <a:avLst/>
                      </a:prstGeom>
                      <a:noFill/>
                    </p:spPr>
                  </p:pic>
                </p:oleObj>
              </mc:Fallback>
            </mc:AlternateContent>
          </a:graphicData>
        </a:graphic>
      </p:graphicFrame>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C1EEC68E-45FA-4B63-81C9-A47A83E88D05}" type="slidenum">
              <a:rPr lang="zh-TW" altLang="en-US" smtClean="0"/>
              <a:t>14</a:t>
            </a:fld>
            <a:endParaRPr lang="zh-TW" altLang="en-US"/>
          </a:p>
        </p:txBody>
      </p:sp>
      <p:graphicFrame>
        <p:nvGraphicFramePr>
          <p:cNvPr id="8" name="物件 7"/>
          <p:cNvGraphicFramePr>
            <a:graphicFrameLocks noChangeAspect="1"/>
          </p:cNvGraphicFramePr>
          <p:nvPr>
            <p:extLst>
              <p:ext uri="{D42A27DB-BD31-4B8C-83A1-F6EECF244321}">
                <p14:modId xmlns:p14="http://schemas.microsoft.com/office/powerpoint/2010/main" val="3414759572"/>
              </p:ext>
            </p:extLst>
          </p:nvPr>
        </p:nvGraphicFramePr>
        <p:xfrm>
          <a:off x="5796136" y="3068960"/>
          <a:ext cx="2568482" cy="2499989"/>
        </p:xfrm>
        <a:graphic>
          <a:graphicData uri="http://schemas.openxmlformats.org/presentationml/2006/ole">
            <mc:AlternateContent xmlns:mc="http://schemas.openxmlformats.org/markup-compatibility/2006">
              <mc:Choice xmlns:v="urn:schemas-microsoft-com:vml" Requires="v">
                <p:oleObj spid="_x0000_s42122" r:id="rId5" imgW="5436870" imgH="5300091" progId="Visio.Drawing.6">
                  <p:embed/>
                </p:oleObj>
              </mc:Choice>
              <mc:Fallback>
                <p:oleObj r:id="rId5" imgW="5436870" imgH="5300091" progId="Visio.Drawing.6">
                  <p:embed/>
                  <p:pic>
                    <p:nvPicPr>
                      <p:cNvPr id="4" name="物件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96136" y="3068960"/>
                        <a:ext cx="2568482" cy="2499989"/>
                      </a:xfrm>
                      <a:prstGeom prst="rect">
                        <a:avLst/>
                      </a:prstGeom>
                      <a:noFill/>
                    </p:spPr>
                  </p:pic>
                </p:oleObj>
              </mc:Fallback>
            </mc:AlternateContent>
          </a:graphicData>
        </a:graphic>
      </p:graphicFrame>
    </p:spTree>
    <p:extLst>
      <p:ext uri="{BB962C8B-B14F-4D97-AF65-F5344CB8AC3E}">
        <p14:creationId xmlns:p14="http://schemas.microsoft.com/office/powerpoint/2010/main" val="1632635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normAutofit/>
          </a:bodyPr>
          <a:lstStyle/>
          <a:p>
            <a:r>
              <a:rPr lang="en-US" altLang="zh-TW" dirty="0"/>
              <a:t>All graphs in Category 2 are 1-edge fault tolerant strongly Hamiltonian </a:t>
            </a:r>
            <a:r>
              <a:rPr lang="en-US" altLang="zh-TW" dirty="0" err="1"/>
              <a:t>laceable</a:t>
            </a:r>
            <a:r>
              <a:rPr lang="en-US" altLang="zh-TW" dirty="0"/>
              <a:t>. </a:t>
            </a:r>
            <a:endParaRPr lang="zh-TW" altLang="zh-TW" dirty="0"/>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C1EEC68E-45FA-4B63-81C9-A47A83E88D05}" type="slidenum">
              <a:rPr lang="zh-TW" altLang="en-US" smtClean="0"/>
              <a:t>15</a:t>
            </a:fld>
            <a:endParaRPr lang="zh-TW" altLang="en-US"/>
          </a:p>
        </p:txBody>
      </p:sp>
    </p:spTree>
    <p:extLst>
      <p:ext uri="{BB962C8B-B14F-4D97-AF65-F5344CB8AC3E}">
        <p14:creationId xmlns:p14="http://schemas.microsoft.com/office/powerpoint/2010/main" val="30004578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lstStyle/>
          <a:p>
            <a:r>
              <a:rPr lang="en-US" altLang="zh-TW" dirty="0"/>
              <a:t>Hyper Hamiltonian </a:t>
            </a:r>
            <a:r>
              <a:rPr lang="en-US" altLang="zh-TW" dirty="0" err="1"/>
              <a:t>laceable</a:t>
            </a:r>
            <a:endParaRPr lang="zh-TW" altLang="zh-TW" dirty="0"/>
          </a:p>
          <a:p>
            <a:endParaRPr lang="zh-TW" alt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C1EEC68E-45FA-4B63-81C9-A47A83E88D05}" type="slidenum">
              <a:rPr lang="zh-TW" altLang="en-US" smtClean="0"/>
              <a:t>16</a:t>
            </a:fld>
            <a:endParaRPr lang="zh-TW" altLang="en-US"/>
          </a:p>
        </p:txBody>
      </p:sp>
      <p:graphicFrame>
        <p:nvGraphicFramePr>
          <p:cNvPr id="10" name="Object 9"/>
          <p:cNvGraphicFramePr>
            <a:graphicFrameLocks noChangeAspect="1"/>
          </p:cNvGraphicFramePr>
          <p:nvPr>
            <p:extLst>
              <p:ext uri="{D42A27DB-BD31-4B8C-83A1-F6EECF244321}">
                <p14:modId xmlns:p14="http://schemas.microsoft.com/office/powerpoint/2010/main" val="2670934613"/>
              </p:ext>
            </p:extLst>
          </p:nvPr>
        </p:nvGraphicFramePr>
        <p:xfrm>
          <a:off x="827584" y="959835"/>
          <a:ext cx="3886200" cy="3590925"/>
        </p:xfrm>
        <a:graphic>
          <a:graphicData uri="http://schemas.openxmlformats.org/presentationml/2006/ole">
            <mc:AlternateContent xmlns:mc="http://schemas.openxmlformats.org/markup-compatibility/2006">
              <mc:Choice xmlns:v="urn:schemas-microsoft-com:vml" Requires="v">
                <p:oleObj spid="_x0000_s44173" r:id="rId3" imgW="5504688" imgH="5089017" progId="Visio.Drawing.6">
                  <p:embed/>
                </p:oleObj>
              </mc:Choice>
              <mc:Fallback>
                <p:oleObj r:id="rId3" imgW="5504688" imgH="5089017" progId="Visio.Drawing.6">
                  <p:embed/>
                  <p:pic>
                    <p:nvPicPr>
                      <p:cNvPr id="0" name="物件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584" y="959835"/>
                        <a:ext cx="3886200" cy="359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3725626494"/>
              </p:ext>
            </p:extLst>
          </p:nvPr>
        </p:nvGraphicFramePr>
        <p:xfrm>
          <a:off x="5292506" y="3284984"/>
          <a:ext cx="2327494" cy="2157338"/>
        </p:xfrm>
        <a:graphic>
          <a:graphicData uri="http://schemas.openxmlformats.org/presentationml/2006/ole">
            <mc:AlternateContent xmlns:mc="http://schemas.openxmlformats.org/markup-compatibility/2006">
              <mc:Choice xmlns:v="urn:schemas-microsoft-com:vml" Requires="v">
                <p:oleObj spid="_x0000_s44174" r:id="rId5" imgW="5504688" imgH="5089017" progId="Visio.Drawing.6">
                  <p:embed/>
                </p:oleObj>
              </mc:Choice>
              <mc:Fallback>
                <p:oleObj r:id="rId5" imgW="5504688" imgH="5089017" progId="Visio.Drawing.6">
                  <p:embed/>
                  <p:pic>
                    <p:nvPicPr>
                      <p:cNvPr id="8"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92506" y="3284984"/>
                        <a:ext cx="2327494" cy="2157338"/>
                      </a:xfrm>
                      <a:prstGeom prst="rect">
                        <a:avLst/>
                      </a:prstGeom>
                      <a:noFill/>
                      <a:ln>
                        <a:noFill/>
                      </a:ln>
                      <a:extLst/>
                    </p:spPr>
                  </p:pic>
                </p:oleObj>
              </mc:Fallback>
            </mc:AlternateContent>
          </a:graphicData>
        </a:graphic>
      </p:graphicFrame>
    </p:spTree>
    <p:extLst>
      <p:ext uri="{BB962C8B-B14F-4D97-AF65-F5344CB8AC3E}">
        <p14:creationId xmlns:p14="http://schemas.microsoft.com/office/powerpoint/2010/main" val="24787636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lstStyle/>
          <a:p>
            <a:r>
              <a:rPr lang="en-US" altLang="zh-TW" dirty="0"/>
              <a:t>3-join?</a:t>
            </a:r>
            <a:endParaRPr lang="zh-TW" altLang="en-US" dirty="0">
              <a:solidFill>
                <a:srgbClr val="FF0000"/>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頁尾版面配置區 5"/>
          <p:cNvSpPr>
            <a:spLocks noGrp="1"/>
          </p:cNvSpPr>
          <p:nvPr>
            <p:ph type="ftr" sz="quarter" idx="11"/>
          </p:nvPr>
        </p:nvSpPr>
        <p:spPr/>
        <p:txBody>
          <a:bodyPr/>
          <a:lstStyle/>
          <a:p>
            <a:endParaRPr lang="zh-TW" altLang="en-US" dirty="0"/>
          </a:p>
        </p:txBody>
      </p:sp>
      <p:sp>
        <p:nvSpPr>
          <p:cNvPr id="4" name="投影片編號版面配置區 3"/>
          <p:cNvSpPr>
            <a:spLocks noGrp="1"/>
          </p:cNvSpPr>
          <p:nvPr>
            <p:ph type="sldNum" sz="quarter" idx="12"/>
          </p:nvPr>
        </p:nvSpPr>
        <p:spPr/>
        <p:txBody>
          <a:bodyPr/>
          <a:lstStyle/>
          <a:p>
            <a:fld id="{C1EEC68E-45FA-4B63-81C9-A47A83E88D05}" type="slidenum">
              <a:rPr lang="zh-TW" altLang="en-US" smtClean="0"/>
              <a:t>17</a:t>
            </a:fld>
            <a:endParaRPr lang="zh-TW" altLang="en-US"/>
          </a:p>
        </p:txBody>
      </p:sp>
      <p:pic>
        <p:nvPicPr>
          <p:cNvPr id="11" name="圖片 10"/>
          <p:cNvPicPr>
            <a:picLocks noChangeAspect="1"/>
          </p:cNvPicPr>
          <p:nvPr/>
        </p:nvPicPr>
        <p:blipFill>
          <a:blip r:embed="rId2"/>
          <a:stretch>
            <a:fillRect/>
          </a:stretch>
        </p:blipFill>
        <p:spPr>
          <a:xfrm>
            <a:off x="179512" y="836712"/>
            <a:ext cx="5747336" cy="3804432"/>
          </a:xfrm>
          <a:prstGeom prst="rect">
            <a:avLst/>
          </a:prstGeom>
        </p:spPr>
      </p:pic>
      <p:pic>
        <p:nvPicPr>
          <p:cNvPr id="8" name="圖片 7"/>
          <p:cNvPicPr>
            <a:picLocks noChangeAspect="1"/>
          </p:cNvPicPr>
          <p:nvPr/>
        </p:nvPicPr>
        <p:blipFill>
          <a:blip r:embed="rId3"/>
          <a:stretch>
            <a:fillRect/>
          </a:stretch>
        </p:blipFill>
        <p:spPr>
          <a:xfrm>
            <a:off x="6585587" y="3284984"/>
            <a:ext cx="1691590" cy="2330970"/>
          </a:xfrm>
          <a:prstGeom prst="rect">
            <a:avLst/>
          </a:prstGeom>
        </p:spPr>
      </p:pic>
    </p:spTree>
    <p:extLst>
      <p:ext uri="{BB962C8B-B14F-4D97-AF65-F5344CB8AC3E}">
        <p14:creationId xmlns:p14="http://schemas.microsoft.com/office/powerpoint/2010/main" val="9706505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lstStyle/>
          <a:p>
            <a:r>
              <a:rPr lang="en-US" altLang="zh-TW" dirty="0"/>
              <a:t>3*-connected puzzle</a:t>
            </a:r>
            <a:endParaRPr lang="zh-TW" altLang="zh-TW" dirty="0"/>
          </a:p>
          <a:p>
            <a:endParaRPr lang="zh-TW" alt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矩形 4"/>
          <p:cNvSpPr/>
          <p:nvPr/>
        </p:nvSpPr>
        <p:spPr>
          <a:xfrm>
            <a:off x="3951381" y="6093296"/>
            <a:ext cx="1241237" cy="369332"/>
          </a:xfrm>
          <a:prstGeom prst="rect">
            <a:avLst/>
          </a:prstGeom>
        </p:spPr>
        <p:txBody>
          <a:bodyPr wrap="none">
            <a:spAutoFit/>
          </a:bodyPr>
          <a:lstStyle/>
          <a:p>
            <a:r>
              <a:rPr lang="en-US" altLang="zh-TW" dirty="0"/>
              <a:t>Figure 6-23</a:t>
            </a:r>
            <a:endParaRPr lang="zh-TW" altLang="zh-TW" dirty="0"/>
          </a:p>
        </p:txBody>
      </p:sp>
      <p:sp>
        <p:nvSpPr>
          <p:cNvPr id="6" name="頁尾版面配置區 5"/>
          <p:cNvSpPr>
            <a:spLocks noGrp="1"/>
          </p:cNvSpPr>
          <p:nvPr>
            <p:ph type="ftr" sz="quarter" idx="11"/>
          </p:nvPr>
        </p:nvSpPr>
        <p:spPr>
          <a:xfrm>
            <a:off x="3124200" y="6453336"/>
            <a:ext cx="2895600" cy="365125"/>
          </a:xfrm>
        </p:spPr>
        <p:txBody>
          <a:bodyPr/>
          <a:lstStyle/>
          <a:p>
            <a:endParaRPr lang="zh-TW" altLang="en-US" dirty="0"/>
          </a:p>
        </p:txBody>
      </p:sp>
      <p:sp>
        <p:nvSpPr>
          <p:cNvPr id="7" name="投影片編號版面配置區 6"/>
          <p:cNvSpPr>
            <a:spLocks noGrp="1"/>
          </p:cNvSpPr>
          <p:nvPr>
            <p:ph type="sldNum" sz="quarter" idx="12"/>
          </p:nvPr>
        </p:nvSpPr>
        <p:spPr/>
        <p:txBody>
          <a:bodyPr/>
          <a:lstStyle/>
          <a:p>
            <a:fld id="{C1EEC68E-45FA-4B63-81C9-A47A83E88D05}" type="slidenum">
              <a:rPr lang="zh-TW" altLang="en-US" smtClean="0"/>
              <a:t>18</a:t>
            </a:fld>
            <a:endParaRPr lang="zh-TW" altLang="en-US"/>
          </a:p>
        </p:txBody>
      </p:sp>
      <p:grpSp>
        <p:nvGrpSpPr>
          <p:cNvPr id="4" name="群組 3"/>
          <p:cNvGrpSpPr/>
          <p:nvPr/>
        </p:nvGrpSpPr>
        <p:grpSpPr>
          <a:xfrm>
            <a:off x="611560" y="908720"/>
            <a:ext cx="4261556" cy="4243909"/>
            <a:chOff x="2583006" y="2132856"/>
            <a:chExt cx="4261556" cy="4243909"/>
          </a:xfrm>
        </p:grpSpPr>
        <p:pic>
          <p:nvPicPr>
            <p:cNvPr id="8" name="圖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83006" y="2132856"/>
              <a:ext cx="3345048" cy="4243909"/>
            </a:xfrm>
            <a:prstGeom prst="rect">
              <a:avLst/>
            </a:prstGeom>
          </p:spPr>
        </p:pic>
        <p:pic>
          <p:nvPicPr>
            <p:cNvPr id="10" name="圖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28054" y="3982872"/>
              <a:ext cx="916508" cy="1507879"/>
            </a:xfrm>
            <a:prstGeom prst="rect">
              <a:avLst/>
            </a:prstGeom>
          </p:spPr>
        </p:pic>
      </p:grpSp>
      <p:grpSp>
        <p:nvGrpSpPr>
          <p:cNvPr id="11" name="群組 10"/>
          <p:cNvGrpSpPr/>
          <p:nvPr/>
        </p:nvGrpSpPr>
        <p:grpSpPr>
          <a:xfrm>
            <a:off x="5220069" y="2132856"/>
            <a:ext cx="3380671" cy="3244567"/>
            <a:chOff x="2915816" y="798288"/>
            <a:chExt cx="3762961" cy="3611466"/>
          </a:xfrm>
        </p:grpSpPr>
        <p:pic>
          <p:nvPicPr>
            <p:cNvPr id="12" name="圖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15816" y="798288"/>
              <a:ext cx="2850832" cy="3611466"/>
            </a:xfrm>
            <a:prstGeom prst="rect">
              <a:avLst/>
            </a:prstGeom>
          </p:spPr>
        </p:pic>
        <p:pic>
          <p:nvPicPr>
            <p:cNvPr id="13" name="圖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03430" y="2852937"/>
              <a:ext cx="875347" cy="1440160"/>
            </a:xfrm>
            <a:prstGeom prst="rect">
              <a:avLst/>
            </a:prstGeom>
          </p:spPr>
        </p:pic>
      </p:grpSp>
    </p:spTree>
    <p:extLst>
      <p:ext uri="{BB962C8B-B14F-4D97-AF65-F5344CB8AC3E}">
        <p14:creationId xmlns:p14="http://schemas.microsoft.com/office/powerpoint/2010/main" val="2459253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lstStyle/>
          <a:p>
            <a:r>
              <a:rPr lang="en-US" altLang="zh-TW" dirty="0"/>
              <a:t>A </a:t>
            </a:r>
            <a:r>
              <a:rPr lang="en-US" altLang="zh-TW" b="1" dirty="0"/>
              <a:t>globally Bi-3*-connected graph </a:t>
            </a:r>
            <a:r>
              <a:rPr lang="en-US" altLang="zh-TW" dirty="0"/>
              <a:t>is a cubic bipartite graph with three disjoint spanning paths between any two vertices of different color. </a:t>
            </a:r>
          </a:p>
          <a:p>
            <a:endParaRPr lang="en-US" altLang="zh-TW" dirty="0"/>
          </a:p>
          <a:p>
            <a:r>
              <a:rPr lang="en-US" altLang="zh-TW" dirty="0"/>
              <a:t>All graphs in Category 2 are globally Bi-3*-connected.</a:t>
            </a:r>
            <a:endParaRPr lang="zh-TW" altLang="zh-TW" dirty="0"/>
          </a:p>
          <a:p>
            <a:endParaRPr lang="zh-TW" altLang="en-US" dirty="0"/>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C1EEC68E-45FA-4B63-81C9-A47A83E88D05}" type="slidenum">
              <a:rPr lang="zh-TW" altLang="en-US" smtClean="0"/>
              <a:t>19</a:t>
            </a:fld>
            <a:endParaRPr lang="zh-TW" altLang="en-US"/>
          </a:p>
        </p:txBody>
      </p:sp>
    </p:spTree>
    <p:extLst>
      <p:ext uri="{BB962C8B-B14F-4D97-AF65-F5344CB8AC3E}">
        <p14:creationId xmlns:p14="http://schemas.microsoft.com/office/powerpoint/2010/main" val="39736333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lstStyle/>
          <a:p>
            <a:r>
              <a:rPr lang="en-US" altLang="zh-TW" dirty="0"/>
              <a:t>Not 1-vertex fault tolerant Hamiltonian</a:t>
            </a:r>
            <a:endParaRPr lang="zh-TW" altLang="en-US" dirty="0"/>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C1EEC68E-45FA-4B63-81C9-A47A83E88D05}" type="slidenum">
              <a:rPr lang="zh-TW" altLang="en-US" smtClean="0"/>
              <a:t>2</a:t>
            </a:fld>
            <a:endParaRPr lang="zh-TW" altLang="en-US"/>
          </a:p>
        </p:txBody>
      </p:sp>
      <p:graphicFrame>
        <p:nvGraphicFramePr>
          <p:cNvPr id="5" name="物件 4"/>
          <p:cNvGraphicFramePr>
            <a:graphicFrameLocks noChangeAspect="1"/>
          </p:cNvGraphicFramePr>
          <p:nvPr>
            <p:extLst>
              <p:ext uri="{D42A27DB-BD31-4B8C-83A1-F6EECF244321}">
                <p14:modId xmlns:p14="http://schemas.microsoft.com/office/powerpoint/2010/main" val="1603923959"/>
              </p:ext>
            </p:extLst>
          </p:nvPr>
        </p:nvGraphicFramePr>
        <p:xfrm>
          <a:off x="1763688" y="908720"/>
          <a:ext cx="6139749" cy="3472134"/>
        </p:xfrm>
        <a:graphic>
          <a:graphicData uri="http://schemas.openxmlformats.org/presentationml/2006/ole">
            <mc:AlternateContent xmlns:mc="http://schemas.openxmlformats.org/markup-compatibility/2006">
              <mc:Choice xmlns:v="urn:schemas-microsoft-com:vml" Requires="v">
                <p:oleObj spid="_x0000_s67599" r:id="rId3" imgW="6617970" imgH="3753231" progId="Visio.Drawing.6">
                  <p:embed/>
                </p:oleObj>
              </mc:Choice>
              <mc:Fallback>
                <p:oleObj r:id="rId3" imgW="6617970" imgH="3753231" progId="Visio.Drawing.6">
                  <p:embed/>
                  <p:pic>
                    <p:nvPicPr>
                      <p:cNvPr id="4" name="物件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3688" y="908720"/>
                        <a:ext cx="6139749" cy="3472134"/>
                      </a:xfrm>
                      <a:prstGeom prst="rect">
                        <a:avLst/>
                      </a:prstGeom>
                      <a:noFill/>
                    </p:spPr>
                  </p:pic>
                </p:oleObj>
              </mc:Fallback>
            </mc:AlternateContent>
          </a:graphicData>
        </a:graphic>
      </p:graphicFrame>
      <p:sp>
        <p:nvSpPr>
          <p:cNvPr id="6" name="文字方塊 5"/>
          <p:cNvSpPr txBox="1"/>
          <p:nvPr/>
        </p:nvSpPr>
        <p:spPr>
          <a:xfrm>
            <a:off x="3851920" y="4715916"/>
            <a:ext cx="1124219" cy="369332"/>
          </a:xfrm>
          <a:prstGeom prst="rect">
            <a:avLst/>
          </a:prstGeom>
          <a:noFill/>
        </p:spPr>
        <p:txBody>
          <a:bodyPr wrap="none" rtlCol="0">
            <a:spAutoFit/>
          </a:bodyPr>
          <a:lstStyle/>
          <a:p>
            <a:r>
              <a:rPr lang="en-US" altLang="zh-TW" dirty="0"/>
              <a:t>Figure 6-1</a:t>
            </a:r>
            <a:endParaRPr lang="zh-TW" altLang="zh-TW" dirty="0"/>
          </a:p>
        </p:txBody>
      </p:sp>
    </p:spTree>
    <p:extLst>
      <p:ext uri="{BB962C8B-B14F-4D97-AF65-F5344CB8AC3E}">
        <p14:creationId xmlns:p14="http://schemas.microsoft.com/office/powerpoint/2010/main" val="28995304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lstStyle/>
          <a:p>
            <a:r>
              <a:rPr lang="en-US" altLang="zh-TW" dirty="0"/>
              <a:t>Now, can we solve the same puzzle if the king and mermaid are on two vertices of the same color? </a:t>
            </a:r>
            <a:endParaRPr lang="zh-TW" altLang="zh-TW"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C1EEC68E-45FA-4B63-81C9-A47A83E88D05}" type="slidenum">
              <a:rPr lang="zh-TW" altLang="en-US" smtClean="0"/>
              <a:t>20</a:t>
            </a:fld>
            <a:endParaRPr lang="zh-TW" altLang="en-US"/>
          </a:p>
        </p:txBody>
      </p:sp>
      <p:grpSp>
        <p:nvGrpSpPr>
          <p:cNvPr id="4" name="群組 3"/>
          <p:cNvGrpSpPr/>
          <p:nvPr/>
        </p:nvGrpSpPr>
        <p:grpSpPr>
          <a:xfrm>
            <a:off x="2843808" y="2096225"/>
            <a:ext cx="3899683" cy="3699747"/>
            <a:chOff x="2843808" y="2096225"/>
            <a:chExt cx="3899683" cy="3699747"/>
          </a:xfrm>
        </p:grpSpPr>
        <p:pic>
          <p:nvPicPr>
            <p:cNvPr id="10" name="圖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43808" y="2096225"/>
              <a:ext cx="3402385" cy="3699747"/>
            </a:xfrm>
            <a:prstGeom prst="rect">
              <a:avLst/>
            </a:prstGeom>
          </p:spPr>
        </p:pic>
        <p:pic>
          <p:nvPicPr>
            <p:cNvPr id="9" name="圖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68144" y="3946098"/>
              <a:ext cx="875347" cy="1440160"/>
            </a:xfrm>
            <a:prstGeom prst="rect">
              <a:avLst/>
            </a:prstGeom>
          </p:spPr>
        </p:pic>
      </p:grpSp>
    </p:spTree>
    <p:extLst>
      <p:ext uri="{BB962C8B-B14F-4D97-AF65-F5344CB8AC3E}">
        <p14:creationId xmlns:p14="http://schemas.microsoft.com/office/powerpoint/2010/main" val="32343636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lstStyle/>
          <a:p>
            <a:r>
              <a:rPr lang="en-US" altLang="zh-TW" dirty="0"/>
              <a:t>Let us assume that there are three internal disjoint spanning paths, labeled </a:t>
            </a:r>
            <a:r>
              <a:rPr lang="en-US" altLang="zh-TW" i="1" dirty="0"/>
              <a:t>P</a:t>
            </a:r>
            <a:r>
              <a:rPr lang="en-US" altLang="zh-TW" i="1" baseline="-25000" dirty="0"/>
              <a:t>1</a:t>
            </a:r>
            <a:r>
              <a:rPr lang="en-US" altLang="zh-TW" dirty="0"/>
              <a:t>, </a:t>
            </a:r>
            <a:r>
              <a:rPr lang="en-US" altLang="zh-TW" i="1" dirty="0"/>
              <a:t>P</a:t>
            </a:r>
            <a:r>
              <a:rPr lang="en-US" altLang="zh-TW" i="1" baseline="-25000" dirty="0"/>
              <a:t>2</a:t>
            </a:r>
            <a:r>
              <a:rPr lang="en-US" altLang="zh-TW" dirty="0"/>
              <a:t>, and </a:t>
            </a:r>
            <a:r>
              <a:rPr lang="en-US" altLang="zh-TW" i="1" dirty="0"/>
              <a:t>P</a:t>
            </a:r>
            <a:r>
              <a:rPr lang="en-US" altLang="zh-TW" i="1" baseline="-25000" dirty="0"/>
              <a:t>3</a:t>
            </a:r>
            <a:r>
              <a:rPr lang="en-US" altLang="zh-TW" dirty="0"/>
              <a:t>, between the king’s vertex and the mermaid’s vertex. Suppose that there are </a:t>
            </a:r>
            <a:r>
              <a:rPr lang="en-US" altLang="zh-TW" dirty="0" err="1"/>
              <a:t>a</a:t>
            </a:r>
            <a:r>
              <a:rPr lang="en-US" altLang="zh-TW" baseline="-25000" dirty="0" err="1"/>
              <a:t>i</a:t>
            </a:r>
            <a:r>
              <a:rPr lang="en-US" altLang="zh-TW" dirty="0"/>
              <a:t> red vertices in </a:t>
            </a:r>
            <a:r>
              <a:rPr lang="en-US" altLang="zh-TW" i="1" dirty="0"/>
              <a:t>P</a:t>
            </a:r>
            <a:r>
              <a:rPr lang="en-US" altLang="zh-TW" i="1" baseline="-25000" dirty="0"/>
              <a:t>i</a:t>
            </a:r>
            <a:r>
              <a:rPr lang="en-US" altLang="zh-TW" dirty="0"/>
              <a:t> for</a:t>
            </a:r>
            <a:r>
              <a:rPr lang="en-US" altLang="zh-TW" i="1" dirty="0"/>
              <a:t> </a:t>
            </a:r>
            <a:r>
              <a:rPr lang="en-US" altLang="zh-TW" i="1" dirty="0" err="1"/>
              <a:t>i</a:t>
            </a:r>
            <a:r>
              <a:rPr lang="en-US" altLang="zh-TW" i="1" dirty="0"/>
              <a:t> = 1,2,3</a:t>
            </a:r>
            <a:r>
              <a:rPr lang="en-US" altLang="zh-TW" dirty="0"/>
              <a:t>. If so, there are </a:t>
            </a:r>
            <a:r>
              <a:rPr lang="en-US" altLang="zh-TW" i="1" dirty="0" err="1"/>
              <a:t>a</a:t>
            </a:r>
            <a:r>
              <a:rPr lang="en-US" altLang="zh-TW" i="1" baseline="-25000" dirty="0" err="1"/>
              <a:t>i</a:t>
            </a:r>
            <a:r>
              <a:rPr lang="en-US" altLang="zh-TW" i="1" dirty="0"/>
              <a:t> + 1</a:t>
            </a:r>
            <a:r>
              <a:rPr lang="en-US" altLang="zh-TW" dirty="0"/>
              <a:t> yellow vertices in </a:t>
            </a:r>
            <a:r>
              <a:rPr lang="en-US" altLang="zh-TW" i="1" dirty="0"/>
              <a:t>Pi</a:t>
            </a:r>
            <a:r>
              <a:rPr lang="en-US" altLang="zh-TW" dirty="0"/>
              <a:t> for </a:t>
            </a:r>
            <a:r>
              <a:rPr lang="en-US" altLang="zh-TW" i="1" dirty="0" err="1"/>
              <a:t>i</a:t>
            </a:r>
            <a:r>
              <a:rPr lang="en-US" altLang="zh-TW" i="1" dirty="0"/>
              <a:t>= 1,2,3</a:t>
            </a:r>
            <a:r>
              <a:rPr lang="en-US" altLang="zh-TW" dirty="0"/>
              <a:t>. Hence, there are </a:t>
            </a:r>
            <a:r>
              <a:rPr lang="en-US" altLang="zh-TW" i="1" dirty="0"/>
              <a:t>a</a:t>
            </a:r>
            <a:r>
              <a:rPr lang="en-US" altLang="zh-TW" i="1" baseline="-25000" dirty="0"/>
              <a:t>1</a:t>
            </a:r>
            <a:r>
              <a:rPr lang="en-US" altLang="zh-TW" i="1" dirty="0"/>
              <a:t> + a</a:t>
            </a:r>
            <a:r>
              <a:rPr lang="en-US" altLang="zh-TW" i="1" baseline="-25000" dirty="0"/>
              <a:t>2</a:t>
            </a:r>
            <a:r>
              <a:rPr lang="en-US" altLang="zh-TW" i="1" dirty="0"/>
              <a:t> + a</a:t>
            </a:r>
            <a:r>
              <a:rPr lang="en-US" altLang="zh-TW" i="1" baseline="-25000" dirty="0"/>
              <a:t>3</a:t>
            </a:r>
            <a:r>
              <a:rPr lang="en-US" altLang="zh-TW" dirty="0"/>
              <a:t> red vertices incident with the union of </a:t>
            </a:r>
            <a:r>
              <a:rPr lang="en-US" altLang="zh-TW" i="1" dirty="0"/>
              <a:t>P</a:t>
            </a:r>
            <a:r>
              <a:rPr lang="en-US" altLang="zh-TW" i="1" baseline="-25000" dirty="0"/>
              <a:t>1</a:t>
            </a:r>
            <a:r>
              <a:rPr lang="en-US" altLang="zh-TW" dirty="0"/>
              <a:t>, </a:t>
            </a:r>
            <a:r>
              <a:rPr lang="en-US" altLang="zh-TW" i="1" dirty="0"/>
              <a:t>P</a:t>
            </a:r>
            <a:r>
              <a:rPr lang="en-US" altLang="zh-TW" i="1" baseline="-25000" dirty="0"/>
              <a:t>2</a:t>
            </a:r>
            <a:r>
              <a:rPr lang="en-US" altLang="zh-TW" i="1" dirty="0"/>
              <a:t>,</a:t>
            </a:r>
            <a:r>
              <a:rPr lang="en-US" altLang="zh-TW" dirty="0"/>
              <a:t> and </a:t>
            </a:r>
            <a:r>
              <a:rPr lang="en-US" altLang="zh-TW" i="1" dirty="0"/>
              <a:t>P</a:t>
            </a:r>
            <a:r>
              <a:rPr lang="en-US" altLang="zh-TW" i="1" baseline="-25000" dirty="0"/>
              <a:t>3</a:t>
            </a:r>
            <a:r>
              <a:rPr lang="en-US" altLang="zh-TW" dirty="0"/>
              <a:t> and there are (</a:t>
            </a:r>
            <a:r>
              <a:rPr lang="en-US" altLang="zh-TW" i="1" dirty="0"/>
              <a:t>a</a:t>
            </a:r>
            <a:r>
              <a:rPr lang="en-US" altLang="zh-TW" i="1" baseline="-25000" dirty="0"/>
              <a:t>1</a:t>
            </a:r>
            <a:r>
              <a:rPr lang="en-US" altLang="zh-TW" i="1" dirty="0"/>
              <a:t> + 1</a:t>
            </a:r>
            <a:r>
              <a:rPr lang="en-US" altLang="zh-TW" dirty="0"/>
              <a:t>) + (</a:t>
            </a:r>
            <a:r>
              <a:rPr lang="en-US" altLang="zh-TW" i="1" dirty="0"/>
              <a:t>a</a:t>
            </a:r>
            <a:r>
              <a:rPr lang="en-US" altLang="zh-TW" i="1" baseline="-25000" dirty="0"/>
              <a:t>2</a:t>
            </a:r>
            <a:r>
              <a:rPr lang="en-US" altLang="zh-TW" i="1" dirty="0"/>
              <a:t> + 1</a:t>
            </a:r>
            <a:r>
              <a:rPr lang="en-US" altLang="zh-TW" dirty="0"/>
              <a:t>) +(</a:t>
            </a:r>
            <a:r>
              <a:rPr lang="en-US" altLang="zh-TW" i="1" dirty="0"/>
              <a:t>a</a:t>
            </a:r>
            <a:r>
              <a:rPr lang="en-US" altLang="zh-TW" i="1" baseline="-25000" dirty="0"/>
              <a:t>3</a:t>
            </a:r>
            <a:r>
              <a:rPr lang="en-US" altLang="zh-TW" i="1" dirty="0"/>
              <a:t> + 1</a:t>
            </a:r>
            <a:r>
              <a:rPr lang="en-US" altLang="zh-TW" dirty="0"/>
              <a:t>)-4 = </a:t>
            </a:r>
            <a:r>
              <a:rPr lang="en-US" altLang="zh-TW" i="1" dirty="0"/>
              <a:t>a</a:t>
            </a:r>
            <a:r>
              <a:rPr lang="en-US" altLang="zh-TW" i="1" baseline="-25000" dirty="0"/>
              <a:t>1</a:t>
            </a:r>
            <a:r>
              <a:rPr lang="en-US" altLang="zh-TW" i="1" dirty="0"/>
              <a:t> + a</a:t>
            </a:r>
            <a:r>
              <a:rPr lang="en-US" altLang="zh-TW" i="1" baseline="-25000" dirty="0"/>
              <a:t>2</a:t>
            </a:r>
            <a:r>
              <a:rPr lang="en-US" altLang="zh-TW" i="1" dirty="0"/>
              <a:t> + a</a:t>
            </a:r>
            <a:r>
              <a:rPr lang="en-US" altLang="zh-TW" i="1" baseline="-25000" dirty="0"/>
              <a:t>3</a:t>
            </a:r>
            <a:r>
              <a:rPr lang="en-US" altLang="zh-TW" i="1" dirty="0"/>
              <a:t>-1</a:t>
            </a:r>
            <a:r>
              <a:rPr lang="en-US" altLang="zh-TW" dirty="0"/>
              <a:t> yellow vertices incident with the union of </a:t>
            </a:r>
            <a:r>
              <a:rPr lang="en-US" altLang="zh-TW" i="1" dirty="0"/>
              <a:t>P</a:t>
            </a:r>
            <a:r>
              <a:rPr lang="en-US" altLang="zh-TW" i="1" baseline="-25000" dirty="0"/>
              <a:t>1</a:t>
            </a:r>
            <a:r>
              <a:rPr lang="en-US" altLang="zh-TW" dirty="0"/>
              <a:t>, </a:t>
            </a:r>
            <a:r>
              <a:rPr lang="en-US" altLang="zh-TW" i="1" dirty="0"/>
              <a:t>P</a:t>
            </a:r>
            <a:r>
              <a:rPr lang="en-US" altLang="zh-TW" i="1" baseline="-25000" dirty="0"/>
              <a:t>2</a:t>
            </a:r>
            <a:r>
              <a:rPr lang="en-US" altLang="zh-TW" dirty="0"/>
              <a:t>, and </a:t>
            </a:r>
            <a:r>
              <a:rPr lang="en-US" altLang="zh-TW" i="1" dirty="0"/>
              <a:t>P</a:t>
            </a:r>
            <a:r>
              <a:rPr lang="en-US" altLang="zh-TW" i="1" baseline="-25000" dirty="0"/>
              <a:t>3</a:t>
            </a:r>
            <a:r>
              <a:rPr lang="en-US" altLang="zh-TW" dirty="0"/>
              <a:t>. Then, the total number of vertices, both red and yellow, is an odd integer, which results in a contradiction. Thus, the puzzle unable to be solved.</a:t>
            </a:r>
            <a:endParaRPr lang="zh-TW" altLang="zh-TW" dirty="0"/>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C1EEC68E-45FA-4B63-81C9-A47A83E88D05}" type="slidenum">
              <a:rPr lang="zh-TW" altLang="en-US" smtClean="0"/>
              <a:t>21</a:t>
            </a:fld>
            <a:endParaRPr lang="zh-TW" altLang="en-US"/>
          </a:p>
        </p:txBody>
      </p:sp>
    </p:spTree>
    <p:extLst>
      <p:ext uri="{BB962C8B-B14F-4D97-AF65-F5344CB8AC3E}">
        <p14:creationId xmlns:p14="http://schemas.microsoft.com/office/powerpoint/2010/main" val="36920145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lstStyle/>
          <a:p>
            <a:r>
              <a:rPr lang="en-US" altLang="zh-TW" dirty="0"/>
              <a:t>Hyper globally bi-3*-connected.</a:t>
            </a:r>
            <a:endParaRPr lang="zh-TW" altLang="zh-TW"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C1EEC68E-45FA-4B63-81C9-A47A83E88D05}" type="slidenum">
              <a:rPr lang="zh-TW" altLang="en-US" smtClean="0"/>
              <a:t>22</a:t>
            </a:fld>
            <a:endParaRPr lang="zh-TW" altLang="en-US"/>
          </a:p>
        </p:txBody>
      </p:sp>
      <p:grpSp>
        <p:nvGrpSpPr>
          <p:cNvPr id="4" name="群組 3"/>
          <p:cNvGrpSpPr/>
          <p:nvPr/>
        </p:nvGrpSpPr>
        <p:grpSpPr>
          <a:xfrm>
            <a:off x="315189" y="1023744"/>
            <a:ext cx="5618021" cy="4308862"/>
            <a:chOff x="1619672" y="1424395"/>
            <a:chExt cx="5618021" cy="4308862"/>
          </a:xfrm>
        </p:grpSpPr>
        <p:pic>
          <p:nvPicPr>
            <p:cNvPr id="8" name="圖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9672" y="1424395"/>
              <a:ext cx="4846419" cy="4308862"/>
            </a:xfrm>
            <a:prstGeom prst="rect">
              <a:avLst/>
            </a:prstGeom>
          </p:spPr>
        </p:pic>
        <p:pic>
          <p:nvPicPr>
            <p:cNvPr id="9" name="圖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43241" y="4005064"/>
              <a:ext cx="794452" cy="1307068"/>
            </a:xfrm>
            <a:prstGeom prst="rect">
              <a:avLst/>
            </a:prstGeom>
          </p:spPr>
        </p:pic>
      </p:grpSp>
      <p:grpSp>
        <p:nvGrpSpPr>
          <p:cNvPr id="10" name="群組 9"/>
          <p:cNvGrpSpPr/>
          <p:nvPr/>
        </p:nvGrpSpPr>
        <p:grpSpPr>
          <a:xfrm>
            <a:off x="5941796" y="548680"/>
            <a:ext cx="2887015" cy="2280068"/>
            <a:chOff x="2543865" y="1052736"/>
            <a:chExt cx="5570442" cy="4399349"/>
          </a:xfrm>
        </p:grpSpPr>
        <p:pic>
          <p:nvPicPr>
            <p:cNvPr id="11" name="圖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43865" y="1052736"/>
              <a:ext cx="4927270" cy="4399349"/>
            </a:xfrm>
            <a:prstGeom prst="rect">
              <a:avLst/>
            </a:prstGeom>
          </p:spPr>
        </p:pic>
        <p:pic>
          <p:nvPicPr>
            <p:cNvPr id="12" name="圖片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325856" y="3717032"/>
              <a:ext cx="788451" cy="1297194"/>
            </a:xfrm>
            <a:prstGeom prst="rect">
              <a:avLst/>
            </a:prstGeom>
          </p:spPr>
        </p:pic>
      </p:grpSp>
    </p:spTree>
    <p:extLst>
      <p:ext uri="{BB962C8B-B14F-4D97-AF65-F5344CB8AC3E}">
        <p14:creationId xmlns:p14="http://schemas.microsoft.com/office/powerpoint/2010/main" val="27209362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lstStyle/>
          <a:p>
            <a:r>
              <a:rPr lang="en-US" altLang="zh-TW" dirty="0"/>
              <a:t>All graphs in Category 2 are hyper globally Bi-3*-connected.</a:t>
            </a:r>
            <a:endParaRPr lang="zh-TW" altLang="zh-TW" dirty="0"/>
          </a:p>
          <a:p>
            <a:endParaRPr lang="zh-TW" altLang="en-US" dirty="0"/>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C1EEC68E-45FA-4B63-81C9-A47A83E88D05}" type="slidenum">
              <a:rPr lang="zh-TW" altLang="en-US" smtClean="0"/>
              <a:t>23</a:t>
            </a:fld>
            <a:endParaRPr lang="zh-TW" altLang="en-US"/>
          </a:p>
        </p:txBody>
      </p:sp>
    </p:spTree>
    <p:extLst>
      <p:ext uri="{BB962C8B-B14F-4D97-AF65-F5344CB8AC3E}">
        <p14:creationId xmlns:p14="http://schemas.microsoft.com/office/powerpoint/2010/main" val="17781517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a:xfrm>
            <a:off x="457200" y="260648"/>
            <a:ext cx="8229600" cy="889074"/>
          </a:xfrm>
        </p:spPr>
        <p:txBody>
          <a:bodyPr/>
          <a:lstStyle/>
          <a:p>
            <a:r>
              <a:rPr lang="en-US" altLang="zh-TW" dirty="0"/>
              <a:t>Every globally Bi-3*-connected graph is 1-edge fault tolerant Hamiltonian.</a:t>
            </a:r>
            <a:endParaRPr lang="zh-TW" altLang="zh-TW" dirty="0"/>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C1EEC68E-45FA-4B63-81C9-A47A83E88D05}" type="slidenum">
              <a:rPr lang="zh-TW" altLang="en-US" smtClean="0"/>
              <a:t>24</a:t>
            </a:fld>
            <a:endParaRPr lang="zh-TW" altLang="en-US"/>
          </a:p>
        </p:txBody>
      </p:sp>
      <p:grpSp>
        <p:nvGrpSpPr>
          <p:cNvPr id="3" name="群組 2"/>
          <p:cNvGrpSpPr/>
          <p:nvPr/>
        </p:nvGrpSpPr>
        <p:grpSpPr>
          <a:xfrm>
            <a:off x="2069397" y="1988840"/>
            <a:ext cx="5005205" cy="3528392"/>
            <a:chOff x="2166411" y="116633"/>
            <a:chExt cx="5005205" cy="3528392"/>
          </a:xfrm>
        </p:grpSpPr>
        <p:pic>
          <p:nvPicPr>
            <p:cNvPr id="9" name="圖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93810" y="116633"/>
              <a:ext cx="3477806" cy="3528392"/>
            </a:xfrm>
            <a:prstGeom prst="rect">
              <a:avLst/>
            </a:prstGeom>
          </p:spPr>
        </p:pic>
        <p:pic>
          <p:nvPicPr>
            <p:cNvPr id="10" name="圖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66411" y="1216842"/>
              <a:ext cx="1527399" cy="1751856"/>
            </a:xfrm>
            <a:prstGeom prst="rect">
              <a:avLst/>
            </a:prstGeom>
          </p:spPr>
        </p:pic>
      </p:grpSp>
    </p:spTree>
    <p:extLst>
      <p:ext uri="{BB962C8B-B14F-4D97-AF65-F5344CB8AC3E}">
        <p14:creationId xmlns:p14="http://schemas.microsoft.com/office/powerpoint/2010/main" val="14746025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lstStyle/>
          <a:p>
            <a:r>
              <a:rPr lang="en-US" altLang="zh-TW" dirty="0"/>
              <a:t>Every hyper globally Bi-3*-connected graph is 1p-fault tolerant Hamiltonian..</a:t>
            </a:r>
            <a:endParaRPr lang="zh-TW" alt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4" name="物件 3"/>
          <p:cNvGraphicFramePr>
            <a:graphicFrameLocks noChangeAspect="1"/>
          </p:cNvGraphicFramePr>
          <p:nvPr>
            <p:extLst/>
          </p:nvPr>
        </p:nvGraphicFramePr>
        <p:xfrm>
          <a:off x="2123728" y="1484784"/>
          <a:ext cx="4869929" cy="4386474"/>
        </p:xfrm>
        <a:graphic>
          <a:graphicData uri="http://schemas.openxmlformats.org/presentationml/2006/ole">
            <mc:AlternateContent xmlns:mc="http://schemas.openxmlformats.org/markup-compatibility/2006">
              <mc:Choice xmlns:v="urn:schemas-microsoft-com:vml" Requires="v">
                <p:oleObj spid="_x0000_s62481" r:id="rId3" imgW="4452747" imgH="4013835" progId="Visio.Drawing.6">
                  <p:embed/>
                </p:oleObj>
              </mc:Choice>
              <mc:Fallback>
                <p:oleObj r:id="rId3" imgW="4452747" imgH="4013835" progId="Visio.Drawing.6">
                  <p:embed/>
                  <p:pic>
                    <p:nvPicPr>
                      <p:cNvPr id="4" name="物件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23728" y="1484784"/>
                        <a:ext cx="4869929" cy="4386474"/>
                      </a:xfrm>
                      <a:prstGeom prst="rect">
                        <a:avLst/>
                      </a:prstGeom>
                      <a:noFill/>
                    </p:spPr>
                  </p:pic>
                </p:oleObj>
              </mc:Fallback>
            </mc:AlternateContent>
          </a:graphicData>
        </a:graphic>
      </p:graphicFrame>
      <p:sp>
        <p:nvSpPr>
          <p:cNvPr id="5" name="矩形 4"/>
          <p:cNvSpPr/>
          <p:nvPr/>
        </p:nvSpPr>
        <p:spPr>
          <a:xfrm>
            <a:off x="3951381" y="5939988"/>
            <a:ext cx="1241237" cy="369332"/>
          </a:xfrm>
          <a:prstGeom prst="rect">
            <a:avLst/>
          </a:prstGeom>
        </p:spPr>
        <p:txBody>
          <a:bodyPr wrap="none">
            <a:spAutoFit/>
          </a:bodyPr>
          <a:lstStyle/>
          <a:p>
            <a:r>
              <a:rPr lang="en-US" altLang="zh-TW" dirty="0"/>
              <a:t>Figure 6-29</a:t>
            </a:r>
            <a:endParaRPr lang="zh-TW" altLang="zh-TW" dirty="0"/>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C1EEC68E-45FA-4B63-81C9-A47A83E88D05}" type="slidenum">
              <a:rPr lang="zh-TW" altLang="en-US" smtClean="0"/>
              <a:t>25</a:t>
            </a:fld>
            <a:endParaRPr lang="zh-TW" altLang="en-US"/>
          </a:p>
        </p:txBody>
      </p:sp>
    </p:spTree>
    <p:extLst>
      <p:ext uri="{BB962C8B-B14F-4D97-AF65-F5344CB8AC3E}">
        <p14:creationId xmlns:p14="http://schemas.microsoft.com/office/powerpoint/2010/main" val="215780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4" name="物件 3"/>
          <p:cNvGraphicFramePr>
            <a:graphicFrameLocks noChangeAspect="1"/>
          </p:cNvGraphicFramePr>
          <p:nvPr>
            <p:extLst>
              <p:ext uri="{D42A27DB-BD31-4B8C-83A1-F6EECF244321}">
                <p14:modId xmlns:p14="http://schemas.microsoft.com/office/powerpoint/2010/main" val="2283422097"/>
              </p:ext>
            </p:extLst>
          </p:nvPr>
        </p:nvGraphicFramePr>
        <p:xfrm>
          <a:off x="1907704" y="908720"/>
          <a:ext cx="4966320" cy="4856769"/>
        </p:xfrm>
        <a:graphic>
          <a:graphicData uri="http://schemas.openxmlformats.org/presentationml/2006/ole">
            <mc:AlternateContent xmlns:mc="http://schemas.openxmlformats.org/markup-compatibility/2006">
              <mc:Choice xmlns:v="urn:schemas-microsoft-com:vml" Requires="v">
                <p:oleObj spid="_x0000_s63505" r:id="rId3" imgW="4466082" imgH="4375785" progId="Visio.Drawing.6">
                  <p:embed/>
                </p:oleObj>
              </mc:Choice>
              <mc:Fallback>
                <p:oleObj r:id="rId3" imgW="4466082" imgH="4375785" progId="Visio.Drawing.6">
                  <p:embed/>
                  <p:pic>
                    <p:nvPicPr>
                      <p:cNvPr id="4" name="物件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7704" y="908720"/>
                        <a:ext cx="4966320" cy="4856769"/>
                      </a:xfrm>
                      <a:prstGeom prst="rect">
                        <a:avLst/>
                      </a:prstGeom>
                      <a:noFill/>
                    </p:spPr>
                  </p:pic>
                </p:oleObj>
              </mc:Fallback>
            </mc:AlternateContent>
          </a:graphicData>
        </a:graphic>
      </p:graphicFrame>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C1EEC68E-45FA-4B63-81C9-A47A83E88D05}" type="slidenum">
              <a:rPr lang="zh-TW" altLang="en-US" smtClean="0"/>
              <a:t>26</a:t>
            </a:fld>
            <a:endParaRPr lang="zh-TW" altLang="en-US"/>
          </a:p>
        </p:txBody>
      </p:sp>
    </p:spTree>
    <p:extLst>
      <p:ext uri="{BB962C8B-B14F-4D97-AF65-F5344CB8AC3E}">
        <p14:creationId xmlns:p14="http://schemas.microsoft.com/office/powerpoint/2010/main" val="28934377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lstStyle/>
          <a:p>
            <a:r>
              <a:rPr lang="en-US" altLang="zh-TW" dirty="0"/>
              <a:t>3-join?</a:t>
            </a:r>
            <a:endParaRPr lang="zh-TW" altLang="en-US" dirty="0">
              <a:solidFill>
                <a:srgbClr val="FF0000"/>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頁尾版面配置區 5"/>
          <p:cNvSpPr>
            <a:spLocks noGrp="1"/>
          </p:cNvSpPr>
          <p:nvPr>
            <p:ph type="ftr" sz="quarter" idx="11"/>
          </p:nvPr>
        </p:nvSpPr>
        <p:spPr/>
        <p:txBody>
          <a:bodyPr/>
          <a:lstStyle/>
          <a:p>
            <a:endParaRPr lang="zh-TW" altLang="en-US" dirty="0"/>
          </a:p>
        </p:txBody>
      </p:sp>
      <p:sp>
        <p:nvSpPr>
          <p:cNvPr id="4" name="投影片編號版面配置區 3"/>
          <p:cNvSpPr>
            <a:spLocks noGrp="1"/>
          </p:cNvSpPr>
          <p:nvPr>
            <p:ph type="sldNum" sz="quarter" idx="12"/>
          </p:nvPr>
        </p:nvSpPr>
        <p:spPr/>
        <p:txBody>
          <a:bodyPr/>
          <a:lstStyle/>
          <a:p>
            <a:fld id="{C1EEC68E-45FA-4B63-81C9-A47A83E88D05}" type="slidenum">
              <a:rPr lang="zh-TW" altLang="en-US" smtClean="0"/>
              <a:t>27</a:t>
            </a:fld>
            <a:endParaRPr lang="zh-TW" altLang="en-US"/>
          </a:p>
        </p:txBody>
      </p:sp>
      <p:pic>
        <p:nvPicPr>
          <p:cNvPr id="12" name="圖片 11"/>
          <p:cNvPicPr>
            <a:picLocks noChangeAspect="1"/>
          </p:cNvPicPr>
          <p:nvPr/>
        </p:nvPicPr>
        <p:blipFill>
          <a:blip r:embed="rId2"/>
          <a:stretch>
            <a:fillRect/>
          </a:stretch>
        </p:blipFill>
        <p:spPr>
          <a:xfrm>
            <a:off x="267599" y="769149"/>
            <a:ext cx="6057015" cy="3383198"/>
          </a:xfrm>
          <a:prstGeom prst="rect">
            <a:avLst/>
          </a:prstGeom>
        </p:spPr>
      </p:pic>
      <p:pic>
        <p:nvPicPr>
          <p:cNvPr id="8" name="圖片 7"/>
          <p:cNvPicPr>
            <a:picLocks noChangeAspect="1"/>
          </p:cNvPicPr>
          <p:nvPr/>
        </p:nvPicPr>
        <p:blipFill>
          <a:blip r:embed="rId3"/>
          <a:stretch>
            <a:fillRect/>
          </a:stretch>
        </p:blipFill>
        <p:spPr>
          <a:xfrm>
            <a:off x="5652120" y="3789040"/>
            <a:ext cx="2898289" cy="2034690"/>
          </a:xfrm>
          <a:prstGeom prst="rect">
            <a:avLst/>
          </a:prstGeom>
        </p:spPr>
      </p:pic>
    </p:spTree>
    <p:extLst>
      <p:ext uri="{BB962C8B-B14F-4D97-AF65-F5344CB8AC3E}">
        <p14:creationId xmlns:p14="http://schemas.microsoft.com/office/powerpoint/2010/main" val="37751791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a:xfrm>
            <a:off x="457200" y="260649"/>
            <a:ext cx="6010020" cy="506256"/>
          </a:xfrm>
        </p:spPr>
        <p:txBody>
          <a:bodyPr/>
          <a:lstStyle/>
          <a:p>
            <a:r>
              <a:rPr lang="en-US" altLang="zh-TW" dirty="0"/>
              <a:t>Some interesting families.</a:t>
            </a:r>
            <a:endParaRPr lang="zh-TW" altLang="en-US" dirty="0"/>
          </a:p>
        </p:txBody>
      </p:sp>
      <p:sp>
        <p:nvSpPr>
          <p:cNvPr id="3" name="Rectangle 151"/>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155" name="頁尾版面配置區 154"/>
          <p:cNvSpPr>
            <a:spLocks noGrp="1"/>
          </p:cNvSpPr>
          <p:nvPr>
            <p:ph type="ftr" sz="quarter" idx="11"/>
          </p:nvPr>
        </p:nvSpPr>
        <p:spPr>
          <a:xfrm>
            <a:off x="3293646" y="6651302"/>
            <a:ext cx="2895600" cy="162074"/>
          </a:xfrm>
        </p:spPr>
        <p:txBody>
          <a:bodyPr/>
          <a:lstStyle/>
          <a:p>
            <a:r>
              <a:rPr lang="en-US" altLang="zh-TW" dirty="0"/>
              <a:t>35</a:t>
            </a:r>
            <a:endParaRPr lang="zh-TW" altLang="en-US" dirty="0"/>
          </a:p>
        </p:txBody>
      </p:sp>
      <p:sp>
        <p:nvSpPr>
          <p:cNvPr id="156" name="投影片編號版面配置區 155"/>
          <p:cNvSpPr>
            <a:spLocks noGrp="1"/>
          </p:cNvSpPr>
          <p:nvPr>
            <p:ph type="sldNum" sz="quarter" idx="12"/>
          </p:nvPr>
        </p:nvSpPr>
        <p:spPr/>
        <p:txBody>
          <a:bodyPr/>
          <a:lstStyle/>
          <a:p>
            <a:fld id="{C1EEC68E-45FA-4B63-81C9-A47A83E88D05}" type="slidenum">
              <a:rPr lang="zh-TW" altLang="en-US" smtClean="0"/>
              <a:t>28</a:t>
            </a:fld>
            <a:endParaRPr lang="zh-TW" altLang="en-US" dirty="0"/>
          </a:p>
        </p:txBody>
      </p:sp>
      <p:grpSp>
        <p:nvGrpSpPr>
          <p:cNvPr id="158" name="群組 157"/>
          <p:cNvGrpSpPr/>
          <p:nvPr/>
        </p:nvGrpSpPr>
        <p:grpSpPr>
          <a:xfrm>
            <a:off x="838261" y="763748"/>
            <a:ext cx="7423418" cy="4650040"/>
            <a:chOff x="1331640" y="1614762"/>
            <a:chExt cx="7423418" cy="4650040"/>
          </a:xfrm>
        </p:grpSpPr>
        <p:sp>
          <p:nvSpPr>
            <p:cNvPr id="12" name="Text Box 3"/>
            <p:cNvSpPr txBox="1">
              <a:spLocks noChangeArrowheads="1"/>
            </p:cNvSpPr>
            <p:nvPr/>
          </p:nvSpPr>
          <p:spPr bwMode="auto">
            <a:xfrm>
              <a:off x="2627382" y="5957332"/>
              <a:ext cx="577094" cy="307470"/>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5895" tIns="37948" rIns="75895" bIns="37948"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1500" b="0" i="0" u="none" strike="noStrike" cap="none" normalizeH="0" baseline="0" dirty="0">
                  <a:ln>
                    <a:noFill/>
                  </a:ln>
                  <a:solidFill>
                    <a:srgbClr val="000000"/>
                  </a:solidFill>
                  <a:effectLst/>
                  <a:latin typeface="Arial" pitchFamily="34" charset="0"/>
                  <a:ea typeface="新細明體" pitchFamily="18" charset="-120"/>
                  <a:cs typeface="Arial" pitchFamily="34" charset="0"/>
                </a:rPr>
                <a:t>D</a:t>
              </a:r>
              <a:r>
                <a:rPr kumimoji="1" lang="en-US" altLang="zh-TW" sz="1500" b="0" i="0" u="none" strike="noStrike" cap="none" normalizeH="0" baseline="-30000" dirty="0">
                  <a:ln>
                    <a:noFill/>
                  </a:ln>
                  <a:solidFill>
                    <a:srgbClr val="000000"/>
                  </a:solidFill>
                  <a:effectLst/>
                  <a:latin typeface="Arial" pitchFamily="34" charset="0"/>
                  <a:ea typeface="新細明體" pitchFamily="18" charset="-120"/>
                  <a:cs typeface="Arial" pitchFamily="34" charset="0"/>
                </a:rPr>
                <a:t>4</a:t>
              </a:r>
              <a:endParaRPr kumimoji="1" lang="en-US" altLang="zh-TW" sz="1800" b="0" i="0" u="none" strike="noStrike" cap="none" normalizeH="0" baseline="0" dirty="0">
                <a:ln>
                  <a:noFill/>
                </a:ln>
                <a:solidFill>
                  <a:schemeClr val="tx1"/>
                </a:solidFill>
                <a:effectLst/>
                <a:latin typeface="Arial" pitchFamily="34" charset="0"/>
                <a:ea typeface="新細明體" pitchFamily="18" charset="-120"/>
                <a:cs typeface="新細明體" pitchFamily="18" charset="-120"/>
              </a:endParaRPr>
            </a:p>
          </p:txBody>
        </p:sp>
        <p:grpSp>
          <p:nvGrpSpPr>
            <p:cNvPr id="157" name="群組 156"/>
            <p:cNvGrpSpPr/>
            <p:nvPr/>
          </p:nvGrpSpPr>
          <p:grpSpPr>
            <a:xfrm>
              <a:off x="1331640" y="1614762"/>
              <a:ext cx="7423418" cy="4574027"/>
              <a:chOff x="467544" y="1082340"/>
              <a:chExt cx="8287514" cy="5106450"/>
            </a:xfrm>
          </p:grpSpPr>
          <p:sp>
            <p:nvSpPr>
              <p:cNvPr id="5" name="AutoShape 150"/>
              <p:cNvSpPr>
                <a:spLocks noChangeAspect="1" noChangeArrowheads="1" noTextEdit="1"/>
              </p:cNvSpPr>
              <p:nvPr/>
            </p:nvSpPr>
            <p:spPr bwMode="auto">
              <a:xfrm>
                <a:off x="1965888" y="1117267"/>
                <a:ext cx="5273675" cy="50673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TW" altLang="en-US"/>
              </a:p>
            </p:txBody>
          </p:sp>
          <p:grpSp>
            <p:nvGrpSpPr>
              <p:cNvPr id="6" name="Group 129"/>
              <p:cNvGrpSpPr>
                <a:grpSpLocks/>
              </p:cNvGrpSpPr>
              <p:nvPr/>
            </p:nvGrpSpPr>
            <p:grpSpPr bwMode="auto">
              <a:xfrm>
                <a:off x="2079865" y="1287770"/>
                <a:ext cx="1576374" cy="1577005"/>
                <a:chOff x="782" y="516"/>
                <a:chExt cx="1203" cy="1203"/>
              </a:xfrm>
            </p:grpSpPr>
            <p:sp>
              <p:nvSpPr>
                <p:cNvPr id="134" name="Line 149"/>
                <p:cNvSpPr>
                  <a:spLocks noChangeShapeType="1"/>
                </p:cNvSpPr>
                <p:nvPr/>
              </p:nvSpPr>
              <p:spPr bwMode="auto">
                <a:xfrm>
                  <a:off x="806" y="540"/>
                  <a:ext cx="115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135" name="Line 148"/>
                <p:cNvSpPr>
                  <a:spLocks noChangeShapeType="1"/>
                </p:cNvSpPr>
                <p:nvPr/>
              </p:nvSpPr>
              <p:spPr bwMode="auto">
                <a:xfrm flipV="1">
                  <a:off x="1961" y="540"/>
                  <a:ext cx="0" cy="115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136" name="Line 147"/>
                <p:cNvSpPr>
                  <a:spLocks noChangeShapeType="1"/>
                </p:cNvSpPr>
                <p:nvPr/>
              </p:nvSpPr>
              <p:spPr bwMode="auto">
                <a:xfrm>
                  <a:off x="806" y="1695"/>
                  <a:ext cx="115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137" name="Line 146"/>
                <p:cNvSpPr>
                  <a:spLocks noChangeShapeType="1"/>
                </p:cNvSpPr>
                <p:nvPr/>
              </p:nvSpPr>
              <p:spPr bwMode="auto">
                <a:xfrm>
                  <a:off x="806" y="540"/>
                  <a:ext cx="0" cy="115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138" name="Line 145"/>
                <p:cNvSpPr>
                  <a:spLocks noChangeShapeType="1"/>
                </p:cNvSpPr>
                <p:nvPr/>
              </p:nvSpPr>
              <p:spPr bwMode="auto">
                <a:xfrm>
                  <a:off x="1030" y="813"/>
                  <a:ext cx="70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139" name="Oval 144"/>
                <p:cNvSpPr>
                  <a:spLocks noChangeArrowheads="1"/>
                </p:cNvSpPr>
                <p:nvPr/>
              </p:nvSpPr>
              <p:spPr bwMode="auto">
                <a:xfrm>
                  <a:off x="782" y="516"/>
                  <a:ext cx="48" cy="48"/>
                </a:xfrm>
                <a:prstGeom prst="ellipse">
                  <a:avLst/>
                </a:prstGeom>
                <a:solidFill>
                  <a:srgbClr val="BBE0E3"/>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140" name="Oval 143"/>
                <p:cNvSpPr>
                  <a:spLocks noChangeArrowheads="1"/>
                </p:cNvSpPr>
                <p:nvPr/>
              </p:nvSpPr>
              <p:spPr bwMode="auto">
                <a:xfrm>
                  <a:off x="782" y="1671"/>
                  <a:ext cx="48" cy="48"/>
                </a:xfrm>
                <a:prstGeom prst="ellipse">
                  <a:avLst/>
                </a:prstGeom>
                <a:solidFill>
                  <a:srgbClr val="FF0000"/>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141" name="Oval 142"/>
                <p:cNvSpPr>
                  <a:spLocks noChangeArrowheads="1"/>
                </p:cNvSpPr>
                <p:nvPr/>
              </p:nvSpPr>
              <p:spPr bwMode="auto">
                <a:xfrm>
                  <a:off x="1937" y="1671"/>
                  <a:ext cx="48" cy="48"/>
                </a:xfrm>
                <a:prstGeom prst="ellipse">
                  <a:avLst/>
                </a:prstGeom>
                <a:solidFill>
                  <a:srgbClr val="BBE0E3"/>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142" name="Oval 141"/>
                <p:cNvSpPr>
                  <a:spLocks noChangeArrowheads="1"/>
                </p:cNvSpPr>
                <p:nvPr/>
              </p:nvSpPr>
              <p:spPr bwMode="auto">
                <a:xfrm>
                  <a:off x="1937" y="516"/>
                  <a:ext cx="48" cy="48"/>
                </a:xfrm>
                <a:prstGeom prst="ellipse">
                  <a:avLst/>
                </a:prstGeom>
                <a:solidFill>
                  <a:srgbClr val="FF0000"/>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143" name="Oval 140"/>
                <p:cNvSpPr>
                  <a:spLocks noChangeArrowheads="1"/>
                </p:cNvSpPr>
                <p:nvPr/>
              </p:nvSpPr>
              <p:spPr bwMode="auto">
                <a:xfrm>
                  <a:off x="1006" y="789"/>
                  <a:ext cx="48" cy="48"/>
                </a:xfrm>
                <a:prstGeom prst="ellipse">
                  <a:avLst/>
                </a:prstGeom>
                <a:solidFill>
                  <a:srgbClr val="FF0000"/>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144" name="Oval 139"/>
                <p:cNvSpPr>
                  <a:spLocks noChangeArrowheads="1"/>
                </p:cNvSpPr>
                <p:nvPr/>
              </p:nvSpPr>
              <p:spPr bwMode="auto">
                <a:xfrm>
                  <a:off x="1006" y="1399"/>
                  <a:ext cx="48" cy="48"/>
                </a:xfrm>
                <a:prstGeom prst="ellipse">
                  <a:avLst/>
                </a:prstGeom>
                <a:solidFill>
                  <a:srgbClr val="BBE0E3"/>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145" name="Oval 138"/>
                <p:cNvSpPr>
                  <a:spLocks noChangeArrowheads="1"/>
                </p:cNvSpPr>
                <p:nvPr/>
              </p:nvSpPr>
              <p:spPr bwMode="auto">
                <a:xfrm>
                  <a:off x="1712" y="1399"/>
                  <a:ext cx="48" cy="48"/>
                </a:xfrm>
                <a:prstGeom prst="ellipse">
                  <a:avLst/>
                </a:prstGeom>
                <a:solidFill>
                  <a:srgbClr val="FF0000"/>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146" name="Oval 137"/>
                <p:cNvSpPr>
                  <a:spLocks noChangeArrowheads="1"/>
                </p:cNvSpPr>
                <p:nvPr/>
              </p:nvSpPr>
              <p:spPr bwMode="auto">
                <a:xfrm>
                  <a:off x="1712" y="789"/>
                  <a:ext cx="48" cy="48"/>
                </a:xfrm>
                <a:prstGeom prst="ellipse">
                  <a:avLst/>
                </a:prstGeom>
                <a:solidFill>
                  <a:srgbClr val="BBE0E3"/>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147" name="Line 136"/>
                <p:cNvSpPr>
                  <a:spLocks noChangeShapeType="1"/>
                </p:cNvSpPr>
                <p:nvPr/>
              </p:nvSpPr>
              <p:spPr bwMode="auto">
                <a:xfrm>
                  <a:off x="806" y="540"/>
                  <a:ext cx="213" cy="25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148" name="Line 135"/>
                <p:cNvSpPr>
                  <a:spLocks noChangeShapeType="1"/>
                </p:cNvSpPr>
                <p:nvPr/>
              </p:nvSpPr>
              <p:spPr bwMode="auto">
                <a:xfrm>
                  <a:off x="1030" y="813"/>
                  <a:ext cx="0" cy="61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149" name="Line 134"/>
                <p:cNvSpPr>
                  <a:spLocks noChangeShapeType="1"/>
                </p:cNvSpPr>
                <p:nvPr/>
              </p:nvSpPr>
              <p:spPr bwMode="auto">
                <a:xfrm>
                  <a:off x="1030" y="1423"/>
                  <a:ext cx="70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150" name="Line 133"/>
                <p:cNvSpPr>
                  <a:spLocks noChangeShapeType="1"/>
                </p:cNvSpPr>
                <p:nvPr/>
              </p:nvSpPr>
              <p:spPr bwMode="auto">
                <a:xfrm flipV="1">
                  <a:off x="1736" y="813"/>
                  <a:ext cx="0" cy="61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151" name="Line 132"/>
                <p:cNvSpPr>
                  <a:spLocks noChangeShapeType="1"/>
                </p:cNvSpPr>
                <p:nvPr/>
              </p:nvSpPr>
              <p:spPr bwMode="auto">
                <a:xfrm flipV="1">
                  <a:off x="1736" y="540"/>
                  <a:ext cx="225" cy="27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152" name="Line 131"/>
                <p:cNvSpPr>
                  <a:spLocks noChangeShapeType="1"/>
                </p:cNvSpPr>
                <p:nvPr/>
              </p:nvSpPr>
              <p:spPr bwMode="auto">
                <a:xfrm flipV="1">
                  <a:off x="806" y="1423"/>
                  <a:ext cx="224" cy="27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153" name="Line 130"/>
                <p:cNvSpPr>
                  <a:spLocks noChangeShapeType="1"/>
                </p:cNvSpPr>
                <p:nvPr/>
              </p:nvSpPr>
              <p:spPr bwMode="auto">
                <a:xfrm flipH="1" flipV="1">
                  <a:off x="1736" y="1423"/>
                  <a:ext cx="225" cy="27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grpSp>
          <p:grpSp>
            <p:nvGrpSpPr>
              <p:cNvPr id="7" name="Group 98"/>
              <p:cNvGrpSpPr>
                <a:grpSpLocks/>
              </p:cNvGrpSpPr>
              <p:nvPr/>
            </p:nvGrpSpPr>
            <p:grpSpPr bwMode="auto">
              <a:xfrm>
                <a:off x="4918422" y="1117267"/>
                <a:ext cx="2202943" cy="1918011"/>
                <a:chOff x="2947" y="340"/>
                <a:chExt cx="1681" cy="1463"/>
              </a:xfrm>
            </p:grpSpPr>
            <p:sp>
              <p:nvSpPr>
                <p:cNvPr id="104" name="Oval 128"/>
                <p:cNvSpPr>
                  <a:spLocks noChangeArrowheads="1"/>
                </p:cNvSpPr>
                <p:nvPr/>
              </p:nvSpPr>
              <p:spPr bwMode="auto">
                <a:xfrm>
                  <a:off x="3355" y="340"/>
                  <a:ext cx="48" cy="48"/>
                </a:xfrm>
                <a:prstGeom prst="ellipse">
                  <a:avLst/>
                </a:prstGeom>
                <a:solidFill>
                  <a:srgbClr val="BBE0E3"/>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105" name="Oval 127"/>
                <p:cNvSpPr>
                  <a:spLocks noChangeArrowheads="1"/>
                </p:cNvSpPr>
                <p:nvPr/>
              </p:nvSpPr>
              <p:spPr bwMode="auto">
                <a:xfrm>
                  <a:off x="2947" y="1048"/>
                  <a:ext cx="48" cy="48"/>
                </a:xfrm>
                <a:prstGeom prst="ellipse">
                  <a:avLst/>
                </a:prstGeom>
                <a:solidFill>
                  <a:srgbClr val="FF0000"/>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106" name="Oval 126"/>
                <p:cNvSpPr>
                  <a:spLocks noChangeArrowheads="1"/>
                </p:cNvSpPr>
                <p:nvPr/>
              </p:nvSpPr>
              <p:spPr bwMode="auto">
                <a:xfrm>
                  <a:off x="3355" y="1755"/>
                  <a:ext cx="48" cy="48"/>
                </a:xfrm>
                <a:prstGeom prst="ellipse">
                  <a:avLst/>
                </a:prstGeom>
                <a:solidFill>
                  <a:srgbClr val="BBE0E3"/>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107" name="Oval 125"/>
                <p:cNvSpPr>
                  <a:spLocks noChangeArrowheads="1"/>
                </p:cNvSpPr>
                <p:nvPr/>
              </p:nvSpPr>
              <p:spPr bwMode="auto">
                <a:xfrm>
                  <a:off x="4172" y="1755"/>
                  <a:ext cx="48" cy="48"/>
                </a:xfrm>
                <a:prstGeom prst="ellipse">
                  <a:avLst/>
                </a:prstGeom>
                <a:solidFill>
                  <a:srgbClr val="FF0000"/>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108" name="Oval 124"/>
                <p:cNvSpPr>
                  <a:spLocks noChangeArrowheads="1"/>
                </p:cNvSpPr>
                <p:nvPr/>
              </p:nvSpPr>
              <p:spPr bwMode="auto">
                <a:xfrm>
                  <a:off x="4580" y="1047"/>
                  <a:ext cx="48" cy="48"/>
                </a:xfrm>
                <a:prstGeom prst="ellipse">
                  <a:avLst/>
                </a:prstGeom>
                <a:solidFill>
                  <a:srgbClr val="BBE0E3"/>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109" name="Oval 123"/>
                <p:cNvSpPr>
                  <a:spLocks noChangeArrowheads="1"/>
                </p:cNvSpPr>
                <p:nvPr/>
              </p:nvSpPr>
              <p:spPr bwMode="auto">
                <a:xfrm>
                  <a:off x="4172" y="340"/>
                  <a:ext cx="48" cy="48"/>
                </a:xfrm>
                <a:prstGeom prst="ellipse">
                  <a:avLst/>
                </a:prstGeom>
                <a:solidFill>
                  <a:srgbClr val="FF0000"/>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110" name="Oval 122"/>
                <p:cNvSpPr>
                  <a:spLocks noChangeArrowheads="1"/>
                </p:cNvSpPr>
                <p:nvPr/>
              </p:nvSpPr>
              <p:spPr bwMode="auto">
                <a:xfrm>
                  <a:off x="3513" y="675"/>
                  <a:ext cx="48" cy="48"/>
                </a:xfrm>
                <a:prstGeom prst="ellipse">
                  <a:avLst/>
                </a:prstGeom>
                <a:solidFill>
                  <a:srgbClr val="FF0000"/>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111" name="Oval 121"/>
                <p:cNvSpPr>
                  <a:spLocks noChangeArrowheads="1"/>
                </p:cNvSpPr>
                <p:nvPr/>
              </p:nvSpPr>
              <p:spPr bwMode="auto">
                <a:xfrm>
                  <a:off x="3264" y="1048"/>
                  <a:ext cx="48" cy="48"/>
                </a:xfrm>
                <a:prstGeom prst="ellipse">
                  <a:avLst/>
                </a:prstGeom>
                <a:solidFill>
                  <a:srgbClr val="BBE0E3"/>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112" name="Oval 120"/>
                <p:cNvSpPr>
                  <a:spLocks noChangeArrowheads="1"/>
                </p:cNvSpPr>
                <p:nvPr/>
              </p:nvSpPr>
              <p:spPr bwMode="auto">
                <a:xfrm>
                  <a:off x="3514" y="1421"/>
                  <a:ext cx="48" cy="48"/>
                </a:xfrm>
                <a:prstGeom prst="ellipse">
                  <a:avLst/>
                </a:prstGeom>
                <a:solidFill>
                  <a:srgbClr val="FF0000"/>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113" name="Oval 119"/>
                <p:cNvSpPr>
                  <a:spLocks noChangeArrowheads="1"/>
                </p:cNvSpPr>
                <p:nvPr/>
              </p:nvSpPr>
              <p:spPr bwMode="auto">
                <a:xfrm>
                  <a:off x="4013" y="1421"/>
                  <a:ext cx="48" cy="48"/>
                </a:xfrm>
                <a:prstGeom prst="ellipse">
                  <a:avLst/>
                </a:prstGeom>
                <a:solidFill>
                  <a:srgbClr val="BBE0E3"/>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114" name="Oval 118"/>
                <p:cNvSpPr>
                  <a:spLocks noChangeArrowheads="1"/>
                </p:cNvSpPr>
                <p:nvPr/>
              </p:nvSpPr>
              <p:spPr bwMode="auto">
                <a:xfrm>
                  <a:off x="4262" y="1048"/>
                  <a:ext cx="48" cy="48"/>
                </a:xfrm>
                <a:prstGeom prst="ellipse">
                  <a:avLst/>
                </a:prstGeom>
                <a:solidFill>
                  <a:srgbClr val="FF0000"/>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115" name="Oval 117"/>
                <p:cNvSpPr>
                  <a:spLocks noChangeArrowheads="1"/>
                </p:cNvSpPr>
                <p:nvPr/>
              </p:nvSpPr>
              <p:spPr bwMode="auto">
                <a:xfrm>
                  <a:off x="4012" y="675"/>
                  <a:ext cx="48" cy="48"/>
                </a:xfrm>
                <a:prstGeom prst="ellipse">
                  <a:avLst/>
                </a:prstGeom>
                <a:solidFill>
                  <a:srgbClr val="BBE0E3"/>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116" name="Line 116"/>
                <p:cNvSpPr>
                  <a:spLocks noChangeShapeType="1"/>
                </p:cNvSpPr>
                <p:nvPr/>
              </p:nvSpPr>
              <p:spPr bwMode="auto">
                <a:xfrm>
                  <a:off x="3537" y="699"/>
                  <a:ext cx="49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117" name="Line 115"/>
                <p:cNvSpPr>
                  <a:spLocks noChangeShapeType="1"/>
                </p:cNvSpPr>
                <p:nvPr/>
              </p:nvSpPr>
              <p:spPr bwMode="auto">
                <a:xfrm>
                  <a:off x="4036" y="699"/>
                  <a:ext cx="250" cy="37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118" name="Line 114"/>
                <p:cNvSpPr>
                  <a:spLocks noChangeShapeType="1"/>
                </p:cNvSpPr>
                <p:nvPr/>
              </p:nvSpPr>
              <p:spPr bwMode="auto">
                <a:xfrm flipH="1">
                  <a:off x="4037" y="1072"/>
                  <a:ext cx="249" cy="37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119" name="Line 113"/>
                <p:cNvSpPr>
                  <a:spLocks noChangeShapeType="1"/>
                </p:cNvSpPr>
                <p:nvPr/>
              </p:nvSpPr>
              <p:spPr bwMode="auto">
                <a:xfrm flipH="1">
                  <a:off x="3538" y="1445"/>
                  <a:ext cx="49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120" name="Line 112"/>
                <p:cNvSpPr>
                  <a:spLocks noChangeShapeType="1"/>
                </p:cNvSpPr>
                <p:nvPr/>
              </p:nvSpPr>
              <p:spPr bwMode="auto">
                <a:xfrm flipH="1" flipV="1">
                  <a:off x="3288" y="1072"/>
                  <a:ext cx="250" cy="37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121" name="Line 111"/>
                <p:cNvSpPr>
                  <a:spLocks noChangeShapeType="1"/>
                </p:cNvSpPr>
                <p:nvPr/>
              </p:nvSpPr>
              <p:spPr bwMode="auto">
                <a:xfrm flipV="1">
                  <a:off x="3288" y="699"/>
                  <a:ext cx="249" cy="37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122" name="Line 110"/>
                <p:cNvSpPr>
                  <a:spLocks noChangeShapeType="1"/>
                </p:cNvSpPr>
                <p:nvPr/>
              </p:nvSpPr>
              <p:spPr bwMode="auto">
                <a:xfrm>
                  <a:off x="3379" y="364"/>
                  <a:ext cx="81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123" name="Line 109"/>
                <p:cNvSpPr>
                  <a:spLocks noChangeShapeType="1"/>
                </p:cNvSpPr>
                <p:nvPr/>
              </p:nvSpPr>
              <p:spPr bwMode="auto">
                <a:xfrm>
                  <a:off x="4196" y="364"/>
                  <a:ext cx="408" cy="70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124" name="Line 108"/>
                <p:cNvSpPr>
                  <a:spLocks noChangeShapeType="1"/>
                </p:cNvSpPr>
                <p:nvPr/>
              </p:nvSpPr>
              <p:spPr bwMode="auto">
                <a:xfrm flipH="1">
                  <a:off x="4196" y="1071"/>
                  <a:ext cx="408" cy="70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125" name="Line 107"/>
                <p:cNvSpPr>
                  <a:spLocks noChangeShapeType="1"/>
                </p:cNvSpPr>
                <p:nvPr/>
              </p:nvSpPr>
              <p:spPr bwMode="auto">
                <a:xfrm flipH="1">
                  <a:off x="3379" y="1779"/>
                  <a:ext cx="81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126" name="Line 106"/>
                <p:cNvSpPr>
                  <a:spLocks noChangeShapeType="1"/>
                </p:cNvSpPr>
                <p:nvPr/>
              </p:nvSpPr>
              <p:spPr bwMode="auto">
                <a:xfrm flipH="1" flipV="1">
                  <a:off x="2971" y="1072"/>
                  <a:ext cx="408" cy="70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127" name="Line 105"/>
                <p:cNvSpPr>
                  <a:spLocks noChangeShapeType="1"/>
                </p:cNvSpPr>
                <p:nvPr/>
              </p:nvSpPr>
              <p:spPr bwMode="auto">
                <a:xfrm flipV="1">
                  <a:off x="2971" y="364"/>
                  <a:ext cx="408" cy="70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128" name="Line 104"/>
                <p:cNvSpPr>
                  <a:spLocks noChangeShapeType="1"/>
                </p:cNvSpPr>
                <p:nvPr/>
              </p:nvSpPr>
              <p:spPr bwMode="auto">
                <a:xfrm>
                  <a:off x="3379" y="364"/>
                  <a:ext cx="158" cy="33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129" name="Line 103"/>
                <p:cNvSpPr>
                  <a:spLocks noChangeShapeType="1"/>
                </p:cNvSpPr>
                <p:nvPr/>
              </p:nvSpPr>
              <p:spPr bwMode="auto">
                <a:xfrm flipH="1">
                  <a:off x="4036" y="364"/>
                  <a:ext cx="160" cy="33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130" name="Line 102"/>
                <p:cNvSpPr>
                  <a:spLocks noChangeShapeType="1"/>
                </p:cNvSpPr>
                <p:nvPr/>
              </p:nvSpPr>
              <p:spPr bwMode="auto">
                <a:xfrm flipH="1">
                  <a:off x="4286" y="1071"/>
                  <a:ext cx="318"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131" name="Line 101"/>
                <p:cNvSpPr>
                  <a:spLocks noChangeShapeType="1"/>
                </p:cNvSpPr>
                <p:nvPr/>
              </p:nvSpPr>
              <p:spPr bwMode="auto">
                <a:xfrm flipH="1" flipV="1">
                  <a:off x="4037" y="1445"/>
                  <a:ext cx="159" cy="33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132" name="Line 100"/>
                <p:cNvSpPr>
                  <a:spLocks noChangeShapeType="1"/>
                </p:cNvSpPr>
                <p:nvPr/>
              </p:nvSpPr>
              <p:spPr bwMode="auto">
                <a:xfrm flipV="1">
                  <a:off x="3379" y="1445"/>
                  <a:ext cx="159" cy="33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133" name="Line 99"/>
                <p:cNvSpPr>
                  <a:spLocks noChangeShapeType="1"/>
                </p:cNvSpPr>
                <p:nvPr/>
              </p:nvSpPr>
              <p:spPr bwMode="auto">
                <a:xfrm>
                  <a:off x="2971" y="1072"/>
                  <a:ext cx="31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grpSp>
          <p:grpSp>
            <p:nvGrpSpPr>
              <p:cNvPr id="8" name="Group 57"/>
              <p:cNvGrpSpPr>
                <a:grpSpLocks/>
              </p:cNvGrpSpPr>
              <p:nvPr/>
            </p:nvGrpSpPr>
            <p:grpSpPr bwMode="auto">
              <a:xfrm>
                <a:off x="1965888" y="3651212"/>
                <a:ext cx="2040722" cy="2041315"/>
                <a:chOff x="695" y="2516"/>
                <a:chExt cx="1557" cy="1557"/>
              </a:xfrm>
            </p:grpSpPr>
            <p:sp>
              <p:nvSpPr>
                <p:cNvPr id="64" name="Oval 97"/>
                <p:cNvSpPr>
                  <a:spLocks noChangeArrowheads="1"/>
                </p:cNvSpPr>
                <p:nvPr/>
              </p:nvSpPr>
              <p:spPr bwMode="auto">
                <a:xfrm>
                  <a:off x="1137" y="2516"/>
                  <a:ext cx="48" cy="48"/>
                </a:xfrm>
                <a:prstGeom prst="ellipse">
                  <a:avLst/>
                </a:prstGeom>
                <a:solidFill>
                  <a:srgbClr val="FF0000"/>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65" name="Oval 96"/>
                <p:cNvSpPr>
                  <a:spLocks noChangeArrowheads="1"/>
                </p:cNvSpPr>
                <p:nvPr/>
              </p:nvSpPr>
              <p:spPr bwMode="auto">
                <a:xfrm>
                  <a:off x="695" y="2958"/>
                  <a:ext cx="48" cy="48"/>
                </a:xfrm>
                <a:prstGeom prst="ellipse">
                  <a:avLst/>
                </a:prstGeom>
                <a:solidFill>
                  <a:srgbClr val="BBE0E3"/>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66" name="Oval 95"/>
                <p:cNvSpPr>
                  <a:spLocks noChangeArrowheads="1"/>
                </p:cNvSpPr>
                <p:nvPr/>
              </p:nvSpPr>
              <p:spPr bwMode="auto">
                <a:xfrm>
                  <a:off x="695" y="3583"/>
                  <a:ext cx="48" cy="48"/>
                </a:xfrm>
                <a:prstGeom prst="ellipse">
                  <a:avLst/>
                </a:prstGeom>
                <a:solidFill>
                  <a:srgbClr val="FF0000"/>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67" name="Oval 94"/>
                <p:cNvSpPr>
                  <a:spLocks noChangeArrowheads="1"/>
                </p:cNvSpPr>
                <p:nvPr/>
              </p:nvSpPr>
              <p:spPr bwMode="auto">
                <a:xfrm>
                  <a:off x="1137" y="4025"/>
                  <a:ext cx="48" cy="48"/>
                </a:xfrm>
                <a:prstGeom prst="ellipse">
                  <a:avLst/>
                </a:prstGeom>
                <a:solidFill>
                  <a:srgbClr val="BBE0E3"/>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68" name="Oval 93"/>
                <p:cNvSpPr>
                  <a:spLocks noChangeArrowheads="1"/>
                </p:cNvSpPr>
                <p:nvPr/>
              </p:nvSpPr>
              <p:spPr bwMode="auto">
                <a:xfrm>
                  <a:off x="1762" y="4025"/>
                  <a:ext cx="48" cy="48"/>
                </a:xfrm>
                <a:prstGeom prst="ellipse">
                  <a:avLst/>
                </a:prstGeom>
                <a:solidFill>
                  <a:srgbClr val="FF0000"/>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69" name="Oval 92"/>
                <p:cNvSpPr>
                  <a:spLocks noChangeArrowheads="1"/>
                </p:cNvSpPr>
                <p:nvPr/>
              </p:nvSpPr>
              <p:spPr bwMode="auto">
                <a:xfrm>
                  <a:off x="2204" y="3583"/>
                  <a:ext cx="48" cy="48"/>
                </a:xfrm>
                <a:prstGeom prst="ellipse">
                  <a:avLst/>
                </a:prstGeom>
                <a:solidFill>
                  <a:srgbClr val="BBE0E3"/>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70" name="Oval 91"/>
                <p:cNvSpPr>
                  <a:spLocks noChangeArrowheads="1"/>
                </p:cNvSpPr>
                <p:nvPr/>
              </p:nvSpPr>
              <p:spPr bwMode="auto">
                <a:xfrm>
                  <a:off x="2204" y="2958"/>
                  <a:ext cx="48" cy="48"/>
                </a:xfrm>
                <a:prstGeom prst="ellipse">
                  <a:avLst/>
                </a:prstGeom>
                <a:solidFill>
                  <a:srgbClr val="FF0000"/>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71" name="Oval 90"/>
                <p:cNvSpPr>
                  <a:spLocks noChangeArrowheads="1"/>
                </p:cNvSpPr>
                <p:nvPr/>
              </p:nvSpPr>
              <p:spPr bwMode="auto">
                <a:xfrm>
                  <a:off x="1762" y="2516"/>
                  <a:ext cx="48" cy="48"/>
                </a:xfrm>
                <a:prstGeom prst="ellipse">
                  <a:avLst/>
                </a:prstGeom>
                <a:solidFill>
                  <a:srgbClr val="BBE0E3"/>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72" name="Oval 89"/>
                <p:cNvSpPr>
                  <a:spLocks noChangeArrowheads="1"/>
                </p:cNvSpPr>
                <p:nvPr/>
              </p:nvSpPr>
              <p:spPr bwMode="auto">
                <a:xfrm>
                  <a:off x="1258" y="2873"/>
                  <a:ext cx="48" cy="48"/>
                </a:xfrm>
                <a:prstGeom prst="ellipse">
                  <a:avLst/>
                </a:prstGeom>
                <a:solidFill>
                  <a:srgbClr val="BBE0E3"/>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73" name="Oval 88"/>
                <p:cNvSpPr>
                  <a:spLocks noChangeArrowheads="1"/>
                </p:cNvSpPr>
                <p:nvPr/>
              </p:nvSpPr>
              <p:spPr bwMode="auto">
                <a:xfrm>
                  <a:off x="988" y="3106"/>
                  <a:ext cx="48" cy="48"/>
                </a:xfrm>
                <a:prstGeom prst="ellipse">
                  <a:avLst/>
                </a:prstGeom>
                <a:solidFill>
                  <a:srgbClr val="FF0000"/>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74" name="Oval 87"/>
                <p:cNvSpPr>
                  <a:spLocks noChangeArrowheads="1"/>
                </p:cNvSpPr>
                <p:nvPr/>
              </p:nvSpPr>
              <p:spPr bwMode="auto">
                <a:xfrm>
                  <a:off x="988" y="3436"/>
                  <a:ext cx="48" cy="48"/>
                </a:xfrm>
                <a:prstGeom prst="ellipse">
                  <a:avLst/>
                </a:prstGeom>
                <a:solidFill>
                  <a:srgbClr val="BBE0E3"/>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75" name="Oval 86"/>
                <p:cNvSpPr>
                  <a:spLocks noChangeArrowheads="1"/>
                </p:cNvSpPr>
                <p:nvPr/>
              </p:nvSpPr>
              <p:spPr bwMode="auto">
                <a:xfrm>
                  <a:off x="1258" y="3669"/>
                  <a:ext cx="48" cy="48"/>
                </a:xfrm>
                <a:prstGeom prst="ellipse">
                  <a:avLst/>
                </a:prstGeom>
                <a:solidFill>
                  <a:srgbClr val="FF0000"/>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76" name="Oval 85"/>
                <p:cNvSpPr>
                  <a:spLocks noChangeArrowheads="1"/>
                </p:cNvSpPr>
                <p:nvPr/>
              </p:nvSpPr>
              <p:spPr bwMode="auto">
                <a:xfrm>
                  <a:off x="1640" y="3669"/>
                  <a:ext cx="48" cy="48"/>
                </a:xfrm>
                <a:prstGeom prst="ellipse">
                  <a:avLst/>
                </a:prstGeom>
                <a:solidFill>
                  <a:srgbClr val="BBE0E3"/>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77" name="Oval 84"/>
                <p:cNvSpPr>
                  <a:spLocks noChangeArrowheads="1"/>
                </p:cNvSpPr>
                <p:nvPr/>
              </p:nvSpPr>
              <p:spPr bwMode="auto">
                <a:xfrm>
                  <a:off x="1910" y="3436"/>
                  <a:ext cx="48" cy="48"/>
                </a:xfrm>
                <a:prstGeom prst="ellipse">
                  <a:avLst/>
                </a:prstGeom>
                <a:solidFill>
                  <a:srgbClr val="FF0000"/>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78" name="Oval 83"/>
                <p:cNvSpPr>
                  <a:spLocks noChangeArrowheads="1"/>
                </p:cNvSpPr>
                <p:nvPr/>
              </p:nvSpPr>
              <p:spPr bwMode="auto">
                <a:xfrm>
                  <a:off x="1910" y="3106"/>
                  <a:ext cx="48" cy="48"/>
                </a:xfrm>
                <a:prstGeom prst="ellipse">
                  <a:avLst/>
                </a:prstGeom>
                <a:solidFill>
                  <a:srgbClr val="BBE0E3"/>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79" name="Oval 82"/>
                <p:cNvSpPr>
                  <a:spLocks noChangeArrowheads="1"/>
                </p:cNvSpPr>
                <p:nvPr/>
              </p:nvSpPr>
              <p:spPr bwMode="auto">
                <a:xfrm>
                  <a:off x="1640" y="2873"/>
                  <a:ext cx="48" cy="48"/>
                </a:xfrm>
                <a:prstGeom prst="ellipse">
                  <a:avLst/>
                </a:prstGeom>
                <a:solidFill>
                  <a:srgbClr val="FF0000"/>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80" name="Line 81"/>
                <p:cNvSpPr>
                  <a:spLocks noChangeShapeType="1"/>
                </p:cNvSpPr>
                <p:nvPr/>
              </p:nvSpPr>
              <p:spPr bwMode="auto">
                <a:xfrm>
                  <a:off x="1161" y="2540"/>
                  <a:ext cx="62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81" name="Line 80"/>
                <p:cNvSpPr>
                  <a:spLocks noChangeShapeType="1"/>
                </p:cNvSpPr>
                <p:nvPr/>
              </p:nvSpPr>
              <p:spPr bwMode="auto">
                <a:xfrm>
                  <a:off x="1786" y="2540"/>
                  <a:ext cx="442" cy="44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82" name="Line 79"/>
                <p:cNvSpPr>
                  <a:spLocks noChangeShapeType="1"/>
                </p:cNvSpPr>
                <p:nvPr/>
              </p:nvSpPr>
              <p:spPr bwMode="auto">
                <a:xfrm>
                  <a:off x="2228" y="2982"/>
                  <a:ext cx="0" cy="62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83" name="Line 78"/>
                <p:cNvSpPr>
                  <a:spLocks noChangeShapeType="1"/>
                </p:cNvSpPr>
                <p:nvPr/>
              </p:nvSpPr>
              <p:spPr bwMode="auto">
                <a:xfrm flipH="1">
                  <a:off x="1786" y="3607"/>
                  <a:ext cx="442" cy="44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84" name="Line 77"/>
                <p:cNvSpPr>
                  <a:spLocks noChangeShapeType="1"/>
                </p:cNvSpPr>
                <p:nvPr/>
              </p:nvSpPr>
              <p:spPr bwMode="auto">
                <a:xfrm flipH="1">
                  <a:off x="1161" y="4049"/>
                  <a:ext cx="62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85" name="Line 76"/>
                <p:cNvSpPr>
                  <a:spLocks noChangeShapeType="1"/>
                </p:cNvSpPr>
                <p:nvPr/>
              </p:nvSpPr>
              <p:spPr bwMode="auto">
                <a:xfrm flipH="1" flipV="1">
                  <a:off x="719" y="3607"/>
                  <a:ext cx="442" cy="44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86" name="Line 75"/>
                <p:cNvSpPr>
                  <a:spLocks noChangeShapeType="1"/>
                </p:cNvSpPr>
                <p:nvPr/>
              </p:nvSpPr>
              <p:spPr bwMode="auto">
                <a:xfrm flipV="1">
                  <a:off x="719" y="2982"/>
                  <a:ext cx="0" cy="62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87" name="Line 74"/>
                <p:cNvSpPr>
                  <a:spLocks noChangeShapeType="1"/>
                </p:cNvSpPr>
                <p:nvPr/>
              </p:nvSpPr>
              <p:spPr bwMode="auto">
                <a:xfrm flipV="1">
                  <a:off x="719" y="2540"/>
                  <a:ext cx="442" cy="44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88" name="Line 73"/>
                <p:cNvSpPr>
                  <a:spLocks noChangeShapeType="1"/>
                </p:cNvSpPr>
                <p:nvPr/>
              </p:nvSpPr>
              <p:spPr bwMode="auto">
                <a:xfrm>
                  <a:off x="1282" y="2897"/>
                  <a:ext cx="38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89" name="Line 72"/>
                <p:cNvSpPr>
                  <a:spLocks noChangeShapeType="1"/>
                </p:cNvSpPr>
                <p:nvPr/>
              </p:nvSpPr>
              <p:spPr bwMode="auto">
                <a:xfrm>
                  <a:off x="1664" y="2897"/>
                  <a:ext cx="270" cy="23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90" name="Line 71"/>
                <p:cNvSpPr>
                  <a:spLocks noChangeShapeType="1"/>
                </p:cNvSpPr>
                <p:nvPr/>
              </p:nvSpPr>
              <p:spPr bwMode="auto">
                <a:xfrm>
                  <a:off x="1934" y="3130"/>
                  <a:ext cx="0" cy="33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91" name="Line 70"/>
                <p:cNvSpPr>
                  <a:spLocks noChangeShapeType="1"/>
                </p:cNvSpPr>
                <p:nvPr/>
              </p:nvSpPr>
              <p:spPr bwMode="auto">
                <a:xfrm flipH="1">
                  <a:off x="1664" y="3460"/>
                  <a:ext cx="270" cy="23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92" name="Line 69"/>
                <p:cNvSpPr>
                  <a:spLocks noChangeShapeType="1"/>
                </p:cNvSpPr>
                <p:nvPr/>
              </p:nvSpPr>
              <p:spPr bwMode="auto">
                <a:xfrm flipH="1">
                  <a:off x="1282" y="3693"/>
                  <a:ext cx="38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93" name="Line 68"/>
                <p:cNvSpPr>
                  <a:spLocks noChangeShapeType="1"/>
                </p:cNvSpPr>
                <p:nvPr/>
              </p:nvSpPr>
              <p:spPr bwMode="auto">
                <a:xfrm flipH="1" flipV="1">
                  <a:off x="1012" y="3460"/>
                  <a:ext cx="270" cy="23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94" name="Line 67"/>
                <p:cNvSpPr>
                  <a:spLocks noChangeShapeType="1"/>
                </p:cNvSpPr>
                <p:nvPr/>
              </p:nvSpPr>
              <p:spPr bwMode="auto">
                <a:xfrm flipV="1">
                  <a:off x="1012" y="3130"/>
                  <a:ext cx="0" cy="33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95" name="Line 66"/>
                <p:cNvSpPr>
                  <a:spLocks noChangeShapeType="1"/>
                </p:cNvSpPr>
                <p:nvPr/>
              </p:nvSpPr>
              <p:spPr bwMode="auto">
                <a:xfrm flipV="1">
                  <a:off x="1012" y="2897"/>
                  <a:ext cx="270" cy="23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96" name="Line 65"/>
                <p:cNvSpPr>
                  <a:spLocks noChangeShapeType="1"/>
                </p:cNvSpPr>
                <p:nvPr/>
              </p:nvSpPr>
              <p:spPr bwMode="auto">
                <a:xfrm>
                  <a:off x="1161" y="2540"/>
                  <a:ext cx="121" cy="35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97" name="Line 64"/>
                <p:cNvSpPr>
                  <a:spLocks noChangeShapeType="1"/>
                </p:cNvSpPr>
                <p:nvPr/>
              </p:nvSpPr>
              <p:spPr bwMode="auto">
                <a:xfrm flipH="1">
                  <a:off x="1664" y="2540"/>
                  <a:ext cx="122" cy="35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98" name="Line 63"/>
                <p:cNvSpPr>
                  <a:spLocks noChangeShapeType="1"/>
                </p:cNvSpPr>
                <p:nvPr/>
              </p:nvSpPr>
              <p:spPr bwMode="auto">
                <a:xfrm flipH="1">
                  <a:off x="1934" y="2982"/>
                  <a:ext cx="294" cy="14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99" name="Line 62"/>
                <p:cNvSpPr>
                  <a:spLocks noChangeShapeType="1"/>
                </p:cNvSpPr>
                <p:nvPr/>
              </p:nvSpPr>
              <p:spPr bwMode="auto">
                <a:xfrm flipH="1" flipV="1">
                  <a:off x="1934" y="3460"/>
                  <a:ext cx="294" cy="14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100" name="Line 61"/>
                <p:cNvSpPr>
                  <a:spLocks noChangeShapeType="1"/>
                </p:cNvSpPr>
                <p:nvPr/>
              </p:nvSpPr>
              <p:spPr bwMode="auto">
                <a:xfrm flipH="1" flipV="1">
                  <a:off x="1664" y="3693"/>
                  <a:ext cx="122" cy="35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101" name="Line 60"/>
                <p:cNvSpPr>
                  <a:spLocks noChangeShapeType="1"/>
                </p:cNvSpPr>
                <p:nvPr/>
              </p:nvSpPr>
              <p:spPr bwMode="auto">
                <a:xfrm flipV="1">
                  <a:off x="1161" y="3693"/>
                  <a:ext cx="121" cy="35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102" name="Line 59"/>
                <p:cNvSpPr>
                  <a:spLocks noChangeShapeType="1"/>
                </p:cNvSpPr>
                <p:nvPr/>
              </p:nvSpPr>
              <p:spPr bwMode="auto">
                <a:xfrm flipV="1">
                  <a:off x="719" y="3460"/>
                  <a:ext cx="293" cy="14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103" name="Line 58"/>
                <p:cNvSpPr>
                  <a:spLocks noChangeShapeType="1"/>
                </p:cNvSpPr>
                <p:nvPr/>
              </p:nvSpPr>
              <p:spPr bwMode="auto">
                <a:xfrm>
                  <a:off x="719" y="2982"/>
                  <a:ext cx="293" cy="14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grpSp>
          <p:grpSp>
            <p:nvGrpSpPr>
              <p:cNvPr id="9" name="Group 6"/>
              <p:cNvGrpSpPr>
                <a:grpSpLocks/>
              </p:cNvGrpSpPr>
              <p:nvPr/>
            </p:nvGrpSpPr>
            <p:grpSpPr bwMode="auto">
              <a:xfrm>
                <a:off x="5036017" y="3622893"/>
                <a:ext cx="2203546" cy="2098543"/>
                <a:chOff x="3037" y="2448"/>
                <a:chExt cx="1681" cy="1601"/>
              </a:xfrm>
            </p:grpSpPr>
            <p:sp>
              <p:nvSpPr>
                <p:cNvPr id="14" name="Oval 56"/>
                <p:cNvSpPr>
                  <a:spLocks noChangeArrowheads="1"/>
                </p:cNvSpPr>
                <p:nvPr/>
              </p:nvSpPr>
              <p:spPr bwMode="auto">
                <a:xfrm>
                  <a:off x="3601" y="2448"/>
                  <a:ext cx="48" cy="48"/>
                </a:xfrm>
                <a:prstGeom prst="ellipse">
                  <a:avLst/>
                </a:prstGeom>
                <a:solidFill>
                  <a:srgbClr val="FF0000"/>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15" name="Oval 55"/>
                <p:cNvSpPr>
                  <a:spLocks noChangeArrowheads="1"/>
                </p:cNvSpPr>
                <p:nvPr/>
              </p:nvSpPr>
              <p:spPr bwMode="auto">
                <a:xfrm>
                  <a:off x="3193" y="2745"/>
                  <a:ext cx="48" cy="48"/>
                </a:xfrm>
                <a:prstGeom prst="ellipse">
                  <a:avLst/>
                </a:prstGeom>
                <a:solidFill>
                  <a:srgbClr val="BBE0E3"/>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16" name="Oval 54"/>
                <p:cNvSpPr>
                  <a:spLocks noChangeArrowheads="1"/>
                </p:cNvSpPr>
                <p:nvPr/>
              </p:nvSpPr>
              <p:spPr bwMode="auto">
                <a:xfrm>
                  <a:off x="3037" y="3225"/>
                  <a:ext cx="48" cy="48"/>
                </a:xfrm>
                <a:prstGeom prst="ellipse">
                  <a:avLst/>
                </a:prstGeom>
                <a:solidFill>
                  <a:srgbClr val="FF0000"/>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17" name="Oval 53"/>
                <p:cNvSpPr>
                  <a:spLocks noChangeArrowheads="1"/>
                </p:cNvSpPr>
                <p:nvPr/>
              </p:nvSpPr>
              <p:spPr bwMode="auto">
                <a:xfrm>
                  <a:off x="3193" y="3704"/>
                  <a:ext cx="48" cy="48"/>
                </a:xfrm>
                <a:prstGeom prst="ellipse">
                  <a:avLst/>
                </a:prstGeom>
                <a:solidFill>
                  <a:srgbClr val="BBE0E3"/>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18" name="Oval 52"/>
                <p:cNvSpPr>
                  <a:spLocks noChangeArrowheads="1"/>
                </p:cNvSpPr>
                <p:nvPr/>
              </p:nvSpPr>
              <p:spPr bwMode="auto">
                <a:xfrm>
                  <a:off x="3601" y="4001"/>
                  <a:ext cx="48" cy="48"/>
                </a:xfrm>
                <a:prstGeom prst="ellipse">
                  <a:avLst/>
                </a:prstGeom>
                <a:solidFill>
                  <a:srgbClr val="FF0000"/>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19" name="Oval 51"/>
                <p:cNvSpPr>
                  <a:spLocks noChangeArrowheads="1"/>
                </p:cNvSpPr>
                <p:nvPr/>
              </p:nvSpPr>
              <p:spPr bwMode="auto">
                <a:xfrm>
                  <a:off x="4106" y="4001"/>
                  <a:ext cx="48" cy="48"/>
                </a:xfrm>
                <a:prstGeom prst="ellipse">
                  <a:avLst/>
                </a:prstGeom>
                <a:solidFill>
                  <a:srgbClr val="BBE0E3"/>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20" name="Oval 50"/>
                <p:cNvSpPr>
                  <a:spLocks noChangeArrowheads="1"/>
                </p:cNvSpPr>
                <p:nvPr/>
              </p:nvSpPr>
              <p:spPr bwMode="auto">
                <a:xfrm>
                  <a:off x="4514" y="3704"/>
                  <a:ext cx="48" cy="48"/>
                </a:xfrm>
                <a:prstGeom prst="ellipse">
                  <a:avLst/>
                </a:prstGeom>
                <a:solidFill>
                  <a:srgbClr val="FF0000"/>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21" name="Oval 49"/>
                <p:cNvSpPr>
                  <a:spLocks noChangeArrowheads="1"/>
                </p:cNvSpPr>
                <p:nvPr/>
              </p:nvSpPr>
              <p:spPr bwMode="auto">
                <a:xfrm>
                  <a:off x="4670" y="3224"/>
                  <a:ext cx="48" cy="48"/>
                </a:xfrm>
                <a:prstGeom prst="ellipse">
                  <a:avLst/>
                </a:prstGeom>
                <a:solidFill>
                  <a:srgbClr val="BBE0E3"/>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22" name="Oval 48"/>
                <p:cNvSpPr>
                  <a:spLocks noChangeArrowheads="1"/>
                </p:cNvSpPr>
                <p:nvPr/>
              </p:nvSpPr>
              <p:spPr bwMode="auto">
                <a:xfrm>
                  <a:off x="4514" y="2745"/>
                  <a:ext cx="48" cy="48"/>
                </a:xfrm>
                <a:prstGeom prst="ellipse">
                  <a:avLst/>
                </a:prstGeom>
                <a:solidFill>
                  <a:srgbClr val="FF0000"/>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23" name="Oval 47"/>
                <p:cNvSpPr>
                  <a:spLocks noChangeArrowheads="1"/>
                </p:cNvSpPr>
                <p:nvPr/>
              </p:nvSpPr>
              <p:spPr bwMode="auto">
                <a:xfrm>
                  <a:off x="4106" y="2448"/>
                  <a:ext cx="48" cy="48"/>
                </a:xfrm>
                <a:prstGeom prst="ellipse">
                  <a:avLst/>
                </a:prstGeom>
                <a:solidFill>
                  <a:srgbClr val="BBE0E3"/>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24" name="Oval 46"/>
                <p:cNvSpPr>
                  <a:spLocks noChangeArrowheads="1"/>
                </p:cNvSpPr>
                <p:nvPr/>
              </p:nvSpPr>
              <p:spPr bwMode="auto">
                <a:xfrm>
                  <a:off x="3699" y="2815"/>
                  <a:ext cx="48" cy="48"/>
                </a:xfrm>
                <a:prstGeom prst="ellipse">
                  <a:avLst/>
                </a:prstGeom>
                <a:solidFill>
                  <a:srgbClr val="BBE0E3"/>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25" name="Oval 45"/>
                <p:cNvSpPr>
                  <a:spLocks noChangeArrowheads="1"/>
                </p:cNvSpPr>
                <p:nvPr/>
              </p:nvSpPr>
              <p:spPr bwMode="auto">
                <a:xfrm>
                  <a:off x="3449" y="2972"/>
                  <a:ext cx="48" cy="48"/>
                </a:xfrm>
                <a:prstGeom prst="ellipse">
                  <a:avLst/>
                </a:prstGeom>
                <a:solidFill>
                  <a:srgbClr val="FF0000"/>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26" name="Oval 44"/>
                <p:cNvSpPr>
                  <a:spLocks noChangeArrowheads="1"/>
                </p:cNvSpPr>
                <p:nvPr/>
              </p:nvSpPr>
              <p:spPr bwMode="auto">
                <a:xfrm>
                  <a:off x="3354" y="3225"/>
                  <a:ext cx="48" cy="48"/>
                </a:xfrm>
                <a:prstGeom prst="ellipse">
                  <a:avLst/>
                </a:prstGeom>
                <a:solidFill>
                  <a:srgbClr val="BBE0E3"/>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27" name="Oval 43"/>
                <p:cNvSpPr>
                  <a:spLocks noChangeArrowheads="1"/>
                </p:cNvSpPr>
                <p:nvPr/>
              </p:nvSpPr>
              <p:spPr bwMode="auto">
                <a:xfrm>
                  <a:off x="3449" y="3478"/>
                  <a:ext cx="48" cy="48"/>
                </a:xfrm>
                <a:prstGeom prst="ellipse">
                  <a:avLst/>
                </a:prstGeom>
                <a:solidFill>
                  <a:srgbClr val="FF0000"/>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28" name="Oval 42"/>
                <p:cNvSpPr>
                  <a:spLocks noChangeArrowheads="1"/>
                </p:cNvSpPr>
                <p:nvPr/>
              </p:nvSpPr>
              <p:spPr bwMode="auto">
                <a:xfrm>
                  <a:off x="3699" y="3635"/>
                  <a:ext cx="48" cy="48"/>
                </a:xfrm>
                <a:prstGeom prst="ellipse">
                  <a:avLst/>
                </a:prstGeom>
                <a:solidFill>
                  <a:srgbClr val="BBE0E3"/>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29" name="Oval 41"/>
                <p:cNvSpPr>
                  <a:spLocks noChangeArrowheads="1"/>
                </p:cNvSpPr>
                <p:nvPr/>
              </p:nvSpPr>
              <p:spPr bwMode="auto">
                <a:xfrm>
                  <a:off x="4007" y="3635"/>
                  <a:ext cx="48" cy="48"/>
                </a:xfrm>
                <a:prstGeom prst="ellipse">
                  <a:avLst/>
                </a:prstGeom>
                <a:solidFill>
                  <a:srgbClr val="FF0000"/>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30" name="Oval 40"/>
                <p:cNvSpPr>
                  <a:spLocks noChangeArrowheads="1"/>
                </p:cNvSpPr>
                <p:nvPr/>
              </p:nvSpPr>
              <p:spPr bwMode="auto">
                <a:xfrm>
                  <a:off x="4257" y="3478"/>
                  <a:ext cx="48" cy="48"/>
                </a:xfrm>
                <a:prstGeom prst="ellipse">
                  <a:avLst/>
                </a:prstGeom>
                <a:solidFill>
                  <a:srgbClr val="BBE0E3"/>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31" name="Oval 39"/>
                <p:cNvSpPr>
                  <a:spLocks noChangeArrowheads="1"/>
                </p:cNvSpPr>
                <p:nvPr/>
              </p:nvSpPr>
              <p:spPr bwMode="auto">
                <a:xfrm>
                  <a:off x="4352" y="3225"/>
                  <a:ext cx="48" cy="48"/>
                </a:xfrm>
                <a:prstGeom prst="ellipse">
                  <a:avLst/>
                </a:prstGeom>
                <a:solidFill>
                  <a:srgbClr val="FF0000"/>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32" name="Oval 38"/>
                <p:cNvSpPr>
                  <a:spLocks noChangeArrowheads="1"/>
                </p:cNvSpPr>
                <p:nvPr/>
              </p:nvSpPr>
              <p:spPr bwMode="auto">
                <a:xfrm>
                  <a:off x="4257" y="2972"/>
                  <a:ext cx="48" cy="48"/>
                </a:xfrm>
                <a:prstGeom prst="ellipse">
                  <a:avLst/>
                </a:prstGeom>
                <a:solidFill>
                  <a:srgbClr val="BBE0E3"/>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33" name="Oval 37"/>
                <p:cNvSpPr>
                  <a:spLocks noChangeArrowheads="1"/>
                </p:cNvSpPr>
                <p:nvPr/>
              </p:nvSpPr>
              <p:spPr bwMode="auto">
                <a:xfrm>
                  <a:off x="4007" y="2815"/>
                  <a:ext cx="48" cy="48"/>
                </a:xfrm>
                <a:prstGeom prst="ellipse">
                  <a:avLst/>
                </a:prstGeom>
                <a:solidFill>
                  <a:srgbClr val="FF0000"/>
                </a:solidFill>
                <a:ln w="9525">
                  <a:solidFill>
                    <a:srgbClr val="000000"/>
                  </a:solidFill>
                  <a:round/>
                  <a:headEnd/>
                  <a:tailEnd/>
                </a:ln>
              </p:spPr>
              <p:txBody>
                <a:bodyPr vert="horz" wrap="square" lIns="91440" tIns="45720" rIns="91440" bIns="45720" numCol="1" anchor="ctr" anchorCtr="0" compatLnSpc="1">
                  <a:prstTxWarp prst="textNoShape">
                    <a:avLst/>
                  </a:prstTxWarp>
                </a:bodyPr>
                <a:lstStyle/>
                <a:p>
                  <a:endParaRPr lang="zh-TW" altLang="en-US"/>
                </a:p>
              </p:txBody>
            </p:sp>
            <p:sp>
              <p:nvSpPr>
                <p:cNvPr id="34" name="Line 36"/>
                <p:cNvSpPr>
                  <a:spLocks noChangeShapeType="1"/>
                </p:cNvSpPr>
                <p:nvPr/>
              </p:nvSpPr>
              <p:spPr bwMode="auto">
                <a:xfrm>
                  <a:off x="3625" y="2472"/>
                  <a:ext cx="98" cy="36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35" name="Line 35"/>
                <p:cNvSpPr>
                  <a:spLocks noChangeShapeType="1"/>
                </p:cNvSpPr>
                <p:nvPr/>
              </p:nvSpPr>
              <p:spPr bwMode="auto">
                <a:xfrm flipH="1">
                  <a:off x="4031" y="2472"/>
                  <a:ext cx="99" cy="36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36" name="Line 34"/>
                <p:cNvSpPr>
                  <a:spLocks noChangeShapeType="1"/>
                </p:cNvSpPr>
                <p:nvPr/>
              </p:nvSpPr>
              <p:spPr bwMode="auto">
                <a:xfrm flipH="1">
                  <a:off x="4281" y="2769"/>
                  <a:ext cx="257" cy="22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37" name="Line 33"/>
                <p:cNvSpPr>
                  <a:spLocks noChangeShapeType="1"/>
                </p:cNvSpPr>
                <p:nvPr/>
              </p:nvSpPr>
              <p:spPr bwMode="auto">
                <a:xfrm flipH="1">
                  <a:off x="4376" y="3248"/>
                  <a:ext cx="318"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38" name="Line 32"/>
                <p:cNvSpPr>
                  <a:spLocks noChangeShapeType="1"/>
                </p:cNvSpPr>
                <p:nvPr/>
              </p:nvSpPr>
              <p:spPr bwMode="auto">
                <a:xfrm flipH="1" flipV="1">
                  <a:off x="4281" y="3502"/>
                  <a:ext cx="257" cy="22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39" name="Line 31"/>
                <p:cNvSpPr>
                  <a:spLocks noChangeShapeType="1"/>
                </p:cNvSpPr>
                <p:nvPr/>
              </p:nvSpPr>
              <p:spPr bwMode="auto">
                <a:xfrm flipH="1" flipV="1">
                  <a:off x="4031" y="3659"/>
                  <a:ext cx="99" cy="36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40" name="Line 30"/>
                <p:cNvSpPr>
                  <a:spLocks noChangeShapeType="1"/>
                </p:cNvSpPr>
                <p:nvPr/>
              </p:nvSpPr>
              <p:spPr bwMode="auto">
                <a:xfrm flipV="1">
                  <a:off x="3625" y="3659"/>
                  <a:ext cx="98" cy="36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41" name="Line 29"/>
                <p:cNvSpPr>
                  <a:spLocks noChangeShapeType="1"/>
                </p:cNvSpPr>
                <p:nvPr/>
              </p:nvSpPr>
              <p:spPr bwMode="auto">
                <a:xfrm flipV="1">
                  <a:off x="3217" y="3502"/>
                  <a:ext cx="256" cy="22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42" name="Line 28"/>
                <p:cNvSpPr>
                  <a:spLocks noChangeShapeType="1"/>
                </p:cNvSpPr>
                <p:nvPr/>
              </p:nvSpPr>
              <p:spPr bwMode="auto">
                <a:xfrm>
                  <a:off x="3061" y="3249"/>
                  <a:ext cx="31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43" name="Line 27"/>
                <p:cNvSpPr>
                  <a:spLocks noChangeShapeType="1"/>
                </p:cNvSpPr>
                <p:nvPr/>
              </p:nvSpPr>
              <p:spPr bwMode="auto">
                <a:xfrm>
                  <a:off x="3217" y="2769"/>
                  <a:ext cx="256" cy="22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44" name="Line 26"/>
                <p:cNvSpPr>
                  <a:spLocks noChangeShapeType="1"/>
                </p:cNvSpPr>
                <p:nvPr/>
              </p:nvSpPr>
              <p:spPr bwMode="auto">
                <a:xfrm flipV="1">
                  <a:off x="3217" y="2472"/>
                  <a:ext cx="408" cy="29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45" name="Line 25"/>
                <p:cNvSpPr>
                  <a:spLocks noChangeShapeType="1"/>
                </p:cNvSpPr>
                <p:nvPr/>
              </p:nvSpPr>
              <p:spPr bwMode="auto">
                <a:xfrm>
                  <a:off x="3625" y="2472"/>
                  <a:ext cx="50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46" name="Line 24"/>
                <p:cNvSpPr>
                  <a:spLocks noChangeShapeType="1"/>
                </p:cNvSpPr>
                <p:nvPr/>
              </p:nvSpPr>
              <p:spPr bwMode="auto">
                <a:xfrm>
                  <a:off x="4130" y="2472"/>
                  <a:ext cx="408" cy="29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47" name="Line 23"/>
                <p:cNvSpPr>
                  <a:spLocks noChangeShapeType="1"/>
                </p:cNvSpPr>
                <p:nvPr/>
              </p:nvSpPr>
              <p:spPr bwMode="auto">
                <a:xfrm>
                  <a:off x="4546" y="2795"/>
                  <a:ext cx="148" cy="45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48" name="Line 22"/>
                <p:cNvSpPr>
                  <a:spLocks noChangeShapeType="1"/>
                </p:cNvSpPr>
                <p:nvPr/>
              </p:nvSpPr>
              <p:spPr bwMode="auto">
                <a:xfrm flipH="1">
                  <a:off x="4538" y="3248"/>
                  <a:ext cx="156" cy="4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49" name="Line 21"/>
                <p:cNvSpPr>
                  <a:spLocks noChangeShapeType="1"/>
                </p:cNvSpPr>
                <p:nvPr/>
              </p:nvSpPr>
              <p:spPr bwMode="auto">
                <a:xfrm flipH="1">
                  <a:off x="4130" y="3728"/>
                  <a:ext cx="408" cy="29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50" name="Line 20"/>
                <p:cNvSpPr>
                  <a:spLocks noChangeShapeType="1"/>
                </p:cNvSpPr>
                <p:nvPr/>
              </p:nvSpPr>
              <p:spPr bwMode="auto">
                <a:xfrm flipH="1">
                  <a:off x="3625" y="4025"/>
                  <a:ext cx="50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51" name="Line 19"/>
                <p:cNvSpPr>
                  <a:spLocks noChangeShapeType="1"/>
                </p:cNvSpPr>
                <p:nvPr/>
              </p:nvSpPr>
              <p:spPr bwMode="auto">
                <a:xfrm flipH="1" flipV="1">
                  <a:off x="3217" y="3728"/>
                  <a:ext cx="408" cy="29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52" name="Line 18"/>
                <p:cNvSpPr>
                  <a:spLocks noChangeShapeType="1"/>
                </p:cNvSpPr>
                <p:nvPr/>
              </p:nvSpPr>
              <p:spPr bwMode="auto">
                <a:xfrm flipH="1" flipV="1">
                  <a:off x="3061" y="3249"/>
                  <a:ext cx="156" cy="47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53" name="Line 17"/>
                <p:cNvSpPr>
                  <a:spLocks noChangeShapeType="1"/>
                </p:cNvSpPr>
                <p:nvPr/>
              </p:nvSpPr>
              <p:spPr bwMode="auto">
                <a:xfrm flipV="1">
                  <a:off x="3061" y="2769"/>
                  <a:ext cx="156" cy="4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54" name="Line 16"/>
                <p:cNvSpPr>
                  <a:spLocks noChangeShapeType="1"/>
                </p:cNvSpPr>
                <p:nvPr/>
              </p:nvSpPr>
              <p:spPr bwMode="auto">
                <a:xfrm>
                  <a:off x="3723" y="2839"/>
                  <a:ext cx="30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55" name="Line 15"/>
                <p:cNvSpPr>
                  <a:spLocks noChangeShapeType="1"/>
                </p:cNvSpPr>
                <p:nvPr/>
              </p:nvSpPr>
              <p:spPr bwMode="auto">
                <a:xfrm>
                  <a:off x="4031" y="2839"/>
                  <a:ext cx="250" cy="15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56" name="Line 14"/>
                <p:cNvSpPr>
                  <a:spLocks noChangeShapeType="1"/>
                </p:cNvSpPr>
                <p:nvPr/>
              </p:nvSpPr>
              <p:spPr bwMode="auto">
                <a:xfrm>
                  <a:off x="4281" y="2996"/>
                  <a:ext cx="95" cy="25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57" name="Line 13"/>
                <p:cNvSpPr>
                  <a:spLocks noChangeShapeType="1"/>
                </p:cNvSpPr>
                <p:nvPr/>
              </p:nvSpPr>
              <p:spPr bwMode="auto">
                <a:xfrm flipH="1">
                  <a:off x="4281" y="3249"/>
                  <a:ext cx="95" cy="25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58" name="Line 12"/>
                <p:cNvSpPr>
                  <a:spLocks noChangeShapeType="1"/>
                </p:cNvSpPr>
                <p:nvPr/>
              </p:nvSpPr>
              <p:spPr bwMode="auto">
                <a:xfrm flipH="1">
                  <a:off x="4031" y="3502"/>
                  <a:ext cx="250" cy="15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59" name="Line 11"/>
                <p:cNvSpPr>
                  <a:spLocks noChangeShapeType="1"/>
                </p:cNvSpPr>
                <p:nvPr/>
              </p:nvSpPr>
              <p:spPr bwMode="auto">
                <a:xfrm flipH="1">
                  <a:off x="3723" y="3659"/>
                  <a:ext cx="30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60" name="Line 10"/>
                <p:cNvSpPr>
                  <a:spLocks noChangeShapeType="1"/>
                </p:cNvSpPr>
                <p:nvPr/>
              </p:nvSpPr>
              <p:spPr bwMode="auto">
                <a:xfrm flipH="1" flipV="1">
                  <a:off x="3473" y="3502"/>
                  <a:ext cx="250" cy="15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61" name="Line 9"/>
                <p:cNvSpPr>
                  <a:spLocks noChangeShapeType="1"/>
                </p:cNvSpPr>
                <p:nvPr/>
              </p:nvSpPr>
              <p:spPr bwMode="auto">
                <a:xfrm flipH="1" flipV="1">
                  <a:off x="3378" y="3249"/>
                  <a:ext cx="95" cy="25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62" name="Line 8"/>
                <p:cNvSpPr>
                  <a:spLocks noChangeShapeType="1"/>
                </p:cNvSpPr>
                <p:nvPr/>
              </p:nvSpPr>
              <p:spPr bwMode="auto">
                <a:xfrm flipV="1">
                  <a:off x="3378" y="2996"/>
                  <a:ext cx="95" cy="25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sp>
              <p:nvSpPr>
                <p:cNvPr id="63" name="Line 7"/>
                <p:cNvSpPr>
                  <a:spLocks noChangeShapeType="1"/>
                </p:cNvSpPr>
                <p:nvPr/>
              </p:nvSpPr>
              <p:spPr bwMode="auto">
                <a:xfrm flipV="1">
                  <a:off x="3473" y="2839"/>
                  <a:ext cx="250" cy="15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zh-TW" altLang="en-US"/>
                </a:p>
              </p:txBody>
            </p:sp>
          </p:grpSp>
          <p:sp>
            <p:nvSpPr>
              <p:cNvPr id="10" name="Text Box 5"/>
              <p:cNvSpPr txBox="1">
                <a:spLocks noChangeArrowheads="1"/>
              </p:cNvSpPr>
              <p:nvPr/>
            </p:nvSpPr>
            <p:spPr bwMode="auto">
              <a:xfrm>
                <a:off x="2613564" y="3103715"/>
                <a:ext cx="590989" cy="307377"/>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5895" tIns="37948" rIns="75895" bIns="37948"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1500" b="0" i="0" u="none" strike="noStrike" cap="none" normalizeH="0" baseline="0" dirty="0">
                    <a:ln>
                      <a:noFill/>
                    </a:ln>
                    <a:solidFill>
                      <a:srgbClr val="000000"/>
                    </a:solidFill>
                    <a:effectLst/>
                    <a:latin typeface="Arial" pitchFamily="34" charset="0"/>
                    <a:ea typeface="新細明體" pitchFamily="18" charset="-120"/>
                    <a:cs typeface="Arial" pitchFamily="34" charset="0"/>
                  </a:rPr>
                  <a:t>D</a:t>
                </a:r>
                <a:r>
                  <a:rPr kumimoji="1" lang="en-US" altLang="zh-TW" sz="1500" b="0" i="0" u="none" strike="noStrike" cap="none" normalizeH="0" baseline="-30000" dirty="0">
                    <a:ln>
                      <a:noFill/>
                    </a:ln>
                    <a:solidFill>
                      <a:srgbClr val="000000"/>
                    </a:solidFill>
                    <a:effectLst/>
                    <a:latin typeface="Arial" pitchFamily="34" charset="0"/>
                    <a:ea typeface="新細明體" pitchFamily="18" charset="-120"/>
                    <a:cs typeface="Arial" pitchFamily="34" charset="0"/>
                  </a:rPr>
                  <a:t>2</a:t>
                </a:r>
                <a:endParaRPr kumimoji="1" lang="en-US" altLang="zh-TW" sz="1800" b="0" i="0" u="none" strike="noStrike" cap="none" normalizeH="0" baseline="0" dirty="0">
                  <a:ln>
                    <a:noFill/>
                  </a:ln>
                  <a:solidFill>
                    <a:schemeClr val="tx1"/>
                  </a:solidFill>
                  <a:effectLst/>
                  <a:latin typeface="Arial" pitchFamily="34" charset="0"/>
                  <a:ea typeface="新細明體" pitchFamily="18" charset="-120"/>
                  <a:cs typeface="新細明體" pitchFamily="18" charset="-120"/>
                </a:endParaRPr>
              </a:p>
            </p:txBody>
          </p:sp>
          <p:sp>
            <p:nvSpPr>
              <p:cNvPr id="11" name="Text Box 4"/>
              <p:cNvSpPr txBox="1">
                <a:spLocks noChangeArrowheads="1"/>
              </p:cNvSpPr>
              <p:nvPr/>
            </p:nvSpPr>
            <p:spPr bwMode="auto">
              <a:xfrm>
                <a:off x="6018989" y="5881320"/>
                <a:ext cx="504790" cy="307470"/>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5895" tIns="37948" rIns="75895" bIns="37948"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1500" b="0" i="0" u="none" strike="noStrike" cap="none" normalizeH="0" baseline="0" dirty="0">
                    <a:ln>
                      <a:noFill/>
                    </a:ln>
                    <a:solidFill>
                      <a:srgbClr val="000000"/>
                    </a:solidFill>
                    <a:effectLst/>
                    <a:latin typeface="Arial" pitchFamily="34" charset="0"/>
                    <a:ea typeface="新細明體" pitchFamily="18" charset="-120"/>
                    <a:cs typeface="Arial" pitchFamily="34" charset="0"/>
                  </a:rPr>
                  <a:t>D</a:t>
                </a:r>
                <a:r>
                  <a:rPr kumimoji="1" lang="en-US" altLang="zh-TW" sz="1500" b="0" i="0" u="none" strike="noStrike" cap="none" normalizeH="0" baseline="-30000" dirty="0">
                    <a:ln>
                      <a:noFill/>
                    </a:ln>
                    <a:solidFill>
                      <a:srgbClr val="000000"/>
                    </a:solidFill>
                    <a:effectLst/>
                    <a:latin typeface="Arial" pitchFamily="34" charset="0"/>
                    <a:ea typeface="新細明體" pitchFamily="18" charset="-120"/>
                    <a:cs typeface="Arial" pitchFamily="34" charset="0"/>
                  </a:rPr>
                  <a:t>5</a:t>
                </a:r>
                <a:endParaRPr kumimoji="1" lang="en-US" altLang="zh-TW" sz="1800" b="0" i="0" u="none" strike="noStrike" cap="none" normalizeH="0" baseline="0" dirty="0">
                  <a:ln>
                    <a:noFill/>
                  </a:ln>
                  <a:solidFill>
                    <a:schemeClr val="tx1"/>
                  </a:solidFill>
                  <a:effectLst/>
                  <a:latin typeface="Arial" pitchFamily="34" charset="0"/>
                  <a:ea typeface="新細明體" pitchFamily="18" charset="-120"/>
                  <a:cs typeface="新細明體" pitchFamily="18" charset="-120"/>
                </a:endParaRPr>
              </a:p>
            </p:txBody>
          </p:sp>
          <p:sp>
            <p:nvSpPr>
              <p:cNvPr id="13" name="Text Box 2"/>
              <p:cNvSpPr txBox="1">
                <a:spLocks noChangeArrowheads="1"/>
              </p:cNvSpPr>
              <p:nvPr/>
            </p:nvSpPr>
            <p:spPr bwMode="auto">
              <a:xfrm>
                <a:off x="5802494" y="3193631"/>
                <a:ext cx="504753" cy="307377"/>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5895" tIns="37948" rIns="75895" bIns="37948"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TW" sz="1500" b="0" i="0" u="none" strike="noStrike" cap="none" normalizeH="0" baseline="0" dirty="0">
                    <a:ln>
                      <a:noFill/>
                    </a:ln>
                    <a:solidFill>
                      <a:srgbClr val="000000"/>
                    </a:solidFill>
                    <a:effectLst/>
                    <a:latin typeface="Arial" pitchFamily="34" charset="0"/>
                    <a:ea typeface="新細明體" pitchFamily="18" charset="-120"/>
                    <a:cs typeface="Arial" pitchFamily="34" charset="0"/>
                  </a:rPr>
                  <a:t>D</a:t>
                </a:r>
                <a:r>
                  <a:rPr kumimoji="1" lang="en-US" altLang="zh-TW" sz="1500" b="0" i="0" u="none" strike="noStrike" cap="none" normalizeH="0" baseline="-30000" dirty="0">
                    <a:ln>
                      <a:noFill/>
                    </a:ln>
                    <a:solidFill>
                      <a:srgbClr val="000000"/>
                    </a:solidFill>
                    <a:effectLst/>
                    <a:latin typeface="Arial" pitchFamily="34" charset="0"/>
                    <a:ea typeface="新細明體" pitchFamily="18" charset="-120"/>
                    <a:cs typeface="Arial" pitchFamily="34" charset="0"/>
                  </a:rPr>
                  <a:t>3</a:t>
                </a:r>
                <a:endParaRPr kumimoji="1" lang="en-US" altLang="zh-TW" sz="1800" b="0" i="0" u="none" strike="noStrike" cap="none" normalizeH="0" baseline="0" dirty="0">
                  <a:ln>
                    <a:noFill/>
                  </a:ln>
                  <a:solidFill>
                    <a:schemeClr val="tx1"/>
                  </a:solidFill>
                  <a:effectLst/>
                  <a:latin typeface="Arial" pitchFamily="34" charset="0"/>
                  <a:ea typeface="新細明體" pitchFamily="18" charset="-120"/>
                  <a:cs typeface="新細明體" pitchFamily="18" charset="-120"/>
                </a:endParaRPr>
              </a:p>
            </p:txBody>
          </p:sp>
          <p:pic>
            <p:nvPicPr>
              <p:cNvPr id="159" name="圖片 15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467544" y="4362749"/>
                <a:ext cx="1177200" cy="1663153"/>
              </a:xfrm>
              <a:prstGeom prst="rect">
                <a:avLst/>
              </a:prstGeom>
            </p:spPr>
          </p:pic>
          <p:pic>
            <p:nvPicPr>
              <p:cNvPr id="160" name="圖片 15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39856" y="4581128"/>
                <a:ext cx="1315202" cy="1461335"/>
              </a:xfrm>
              <a:prstGeom prst="rect">
                <a:avLst/>
              </a:prstGeom>
            </p:spPr>
          </p:pic>
          <p:pic>
            <p:nvPicPr>
              <p:cNvPr id="161" name="圖片 15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91796" y="1082340"/>
                <a:ext cx="1189530" cy="594765"/>
              </a:xfrm>
              <a:prstGeom prst="rect">
                <a:avLst/>
              </a:prstGeom>
            </p:spPr>
          </p:pic>
        </p:grpSp>
      </p:grpSp>
      <p:sp>
        <p:nvSpPr>
          <p:cNvPr id="162" name="矩形 161"/>
          <p:cNvSpPr/>
          <p:nvPr/>
        </p:nvSpPr>
        <p:spPr>
          <a:xfrm>
            <a:off x="783524" y="5638620"/>
            <a:ext cx="7532892" cy="1015663"/>
          </a:xfrm>
          <a:prstGeom prst="rect">
            <a:avLst/>
          </a:prstGeom>
        </p:spPr>
        <p:txBody>
          <a:bodyPr wrap="square">
            <a:spAutoFit/>
          </a:bodyPr>
          <a:lstStyle/>
          <a:p>
            <a:r>
              <a:rPr lang="en-US" altLang="zh-TW" sz="2000" dirty="0"/>
              <a:t>With these figures, you can construct</a:t>
            </a:r>
            <a:r>
              <a:rPr lang="en-US" altLang="zh-TW" sz="2000" i="1" dirty="0"/>
              <a:t> D</a:t>
            </a:r>
            <a:r>
              <a:rPr lang="en-US" altLang="zh-TW" sz="2000" i="1" baseline="-25000" dirty="0"/>
              <a:t>6</a:t>
            </a:r>
            <a:r>
              <a:rPr lang="en-US" altLang="zh-TW" sz="2000" i="1" dirty="0"/>
              <a:t>, D</a:t>
            </a:r>
            <a:r>
              <a:rPr lang="en-US" altLang="zh-TW" sz="2000" i="1" baseline="-25000" dirty="0"/>
              <a:t>7</a:t>
            </a:r>
            <a:r>
              <a:rPr lang="en-US" altLang="zh-TW" sz="2000" dirty="0"/>
              <a:t>,</a:t>
            </a:r>
            <a:r>
              <a:rPr lang="en-US" altLang="zh-TW" sz="2000" i="1" dirty="0"/>
              <a:t> D</a:t>
            </a:r>
            <a:r>
              <a:rPr lang="en-US" altLang="zh-TW" sz="2000" i="1" baseline="-25000" dirty="0"/>
              <a:t>8</a:t>
            </a:r>
            <a:r>
              <a:rPr lang="en-US" altLang="zh-TW" sz="2000" i="1" dirty="0"/>
              <a:t>,…. </a:t>
            </a:r>
            <a:r>
              <a:rPr lang="en-US" altLang="zh-TW" sz="2000" dirty="0"/>
              <a:t>and so on. It can be demonstrated that </a:t>
            </a:r>
            <a:r>
              <a:rPr lang="en-US" altLang="zh-TW" sz="2000" i="1" dirty="0"/>
              <a:t>D</a:t>
            </a:r>
            <a:r>
              <a:rPr lang="en-US" altLang="zh-TW" sz="2000" i="1" baseline="-25000" dirty="0"/>
              <a:t>5000</a:t>
            </a:r>
            <a:r>
              <a:rPr lang="en-US" altLang="zh-TW" sz="2000" dirty="0"/>
              <a:t> has 10000 vertices and a diameter of </a:t>
            </a:r>
            <a:r>
              <a:rPr lang="en-US" altLang="zh-TW" sz="2000" i="1" dirty="0"/>
              <a:t>5001</a:t>
            </a:r>
            <a:r>
              <a:rPr lang="en-US" altLang="zh-TW" sz="2000" dirty="0"/>
              <a:t>.</a:t>
            </a:r>
          </a:p>
          <a:p>
            <a:r>
              <a:rPr lang="en-US" altLang="zh-TW" sz="2000" dirty="0">
                <a:solidFill>
                  <a:srgbClr val="FF0000"/>
                </a:solidFill>
              </a:rPr>
              <a:t>Diameter:  n/2</a:t>
            </a:r>
          </a:p>
        </p:txBody>
      </p:sp>
    </p:spTree>
    <p:extLst>
      <p:ext uri="{BB962C8B-B14F-4D97-AF65-F5344CB8AC3E}">
        <p14:creationId xmlns:p14="http://schemas.microsoft.com/office/powerpoint/2010/main" val="15411178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a:xfrm>
            <a:off x="450439" y="4534378"/>
            <a:ext cx="8229600" cy="5400600"/>
          </a:xfrm>
        </p:spPr>
        <p:txBody>
          <a:bodyPr>
            <a:normAutofit/>
          </a:bodyPr>
          <a:lstStyle/>
          <a:p>
            <a:r>
              <a:rPr lang="en-US" altLang="zh-TW" dirty="0"/>
              <a:t>With this figures, I believe that you can construct</a:t>
            </a:r>
            <a:r>
              <a:rPr lang="en-US" altLang="zh-TW" i="1" dirty="0"/>
              <a:t> SW</a:t>
            </a:r>
            <a:r>
              <a:rPr lang="en-US" altLang="zh-TW" i="1" baseline="-25000" dirty="0"/>
              <a:t>4</a:t>
            </a:r>
            <a:r>
              <a:rPr lang="en-US" altLang="zh-TW" i="1" dirty="0"/>
              <a:t>, SW</a:t>
            </a:r>
            <a:r>
              <a:rPr lang="en-US" altLang="zh-TW" i="1" baseline="-25000" dirty="0"/>
              <a:t>5</a:t>
            </a:r>
            <a:r>
              <a:rPr lang="en-US" altLang="zh-TW" dirty="0"/>
              <a:t>,</a:t>
            </a:r>
            <a:r>
              <a:rPr lang="en-US" altLang="zh-TW" i="1" dirty="0"/>
              <a:t> SW</a:t>
            </a:r>
            <a:r>
              <a:rPr lang="en-US" altLang="zh-TW" i="1" baseline="-25000" dirty="0"/>
              <a:t>6</a:t>
            </a:r>
            <a:r>
              <a:rPr lang="en-US" altLang="zh-TW" i="1" dirty="0"/>
              <a:t>,…. </a:t>
            </a:r>
            <a:r>
              <a:rPr lang="en-US" altLang="zh-TW" dirty="0"/>
              <a:t>It can be checked that </a:t>
            </a:r>
            <a:r>
              <a:rPr lang="en-US" altLang="zh-TW" i="1" dirty="0"/>
              <a:t>SW</a:t>
            </a:r>
            <a:r>
              <a:rPr lang="en-US" altLang="zh-TW" i="1" baseline="-25000" dirty="0"/>
              <a:t>100</a:t>
            </a:r>
            <a:r>
              <a:rPr lang="en-US" altLang="zh-TW" dirty="0"/>
              <a:t> has </a:t>
            </a:r>
            <a:r>
              <a:rPr lang="en-US" altLang="zh-TW" i="1" dirty="0"/>
              <a:t>10000 </a:t>
            </a:r>
            <a:r>
              <a:rPr lang="en-US" altLang="zh-TW" dirty="0"/>
              <a:t>vertices and of diameter </a:t>
            </a:r>
            <a:r>
              <a:rPr lang="en-US" altLang="zh-TW" i="1" dirty="0"/>
              <a:t>150</a:t>
            </a:r>
            <a:r>
              <a:rPr lang="en-US" altLang="zh-TW" dirty="0"/>
              <a:t>.</a:t>
            </a:r>
            <a:endParaRPr lang="zh-TW" altLang="zh-TW" dirty="0"/>
          </a:p>
          <a:p>
            <a:endParaRPr lang="zh-TW" altLang="zh-TW"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C1EEC68E-45FA-4B63-81C9-A47A83E88D05}" type="slidenum">
              <a:rPr lang="zh-TW" altLang="en-US" smtClean="0"/>
              <a:t>29</a:t>
            </a:fld>
            <a:endParaRPr lang="zh-TW" altLang="en-US"/>
          </a:p>
        </p:txBody>
      </p:sp>
      <p:grpSp>
        <p:nvGrpSpPr>
          <p:cNvPr id="9" name="群組 8"/>
          <p:cNvGrpSpPr/>
          <p:nvPr/>
        </p:nvGrpSpPr>
        <p:grpSpPr>
          <a:xfrm>
            <a:off x="1115616" y="1072540"/>
            <a:ext cx="6692048" cy="2971463"/>
            <a:chOff x="2123728" y="1988840"/>
            <a:chExt cx="6692048" cy="2971463"/>
          </a:xfrm>
        </p:grpSpPr>
        <p:graphicFrame>
          <p:nvGraphicFramePr>
            <p:cNvPr id="4" name="物件 3"/>
            <p:cNvGraphicFramePr>
              <a:graphicFrameLocks noChangeAspect="1"/>
            </p:cNvGraphicFramePr>
            <p:nvPr>
              <p:extLst/>
            </p:nvPr>
          </p:nvGraphicFramePr>
          <p:xfrm>
            <a:off x="2123728" y="1988840"/>
            <a:ext cx="4721894" cy="2971463"/>
          </p:xfrm>
          <a:graphic>
            <a:graphicData uri="http://schemas.openxmlformats.org/presentationml/2006/ole">
              <mc:AlternateContent xmlns:mc="http://schemas.openxmlformats.org/markup-compatibility/2006">
                <mc:Choice xmlns:v="urn:schemas-microsoft-com:vml" Requires="v">
                  <p:oleObj spid="_x0000_s64529" r:id="rId3" imgW="7983474" imgH="5024628" progId="Visio.Drawing.6">
                    <p:embed/>
                  </p:oleObj>
                </mc:Choice>
                <mc:Fallback>
                  <p:oleObj r:id="rId3" imgW="7983474" imgH="5024628" progId="Visio.Drawing.6">
                    <p:embed/>
                    <p:pic>
                      <p:nvPicPr>
                        <p:cNvPr id="4" name="物件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23728" y="1988840"/>
                          <a:ext cx="4721894" cy="2971463"/>
                        </a:xfrm>
                        <a:prstGeom prst="rect">
                          <a:avLst/>
                        </a:prstGeom>
                        <a:noFill/>
                      </p:spPr>
                    </p:pic>
                  </p:oleObj>
                </mc:Fallback>
              </mc:AlternateContent>
            </a:graphicData>
          </a:graphic>
        </p:graphicFrame>
        <p:pic>
          <p:nvPicPr>
            <p:cNvPr id="8" name="圖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07522" y="2060848"/>
              <a:ext cx="1808254" cy="2255912"/>
            </a:xfrm>
            <a:prstGeom prst="rect">
              <a:avLst/>
            </a:prstGeom>
          </p:spPr>
        </p:pic>
      </p:grpSp>
    </p:spTree>
    <p:extLst>
      <p:ext uri="{BB962C8B-B14F-4D97-AF65-F5344CB8AC3E}">
        <p14:creationId xmlns:p14="http://schemas.microsoft.com/office/powerpoint/2010/main" val="31211128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lstStyle/>
          <a:p>
            <a:r>
              <a:rPr lang="en-US" altLang="zh-TW" dirty="0"/>
              <a:t>1p-fault tolerant Hamiltonian</a:t>
            </a:r>
            <a:endParaRPr lang="zh-TW" altLang="en-US" dirty="0"/>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C1EEC68E-45FA-4B63-81C9-A47A83E88D05}" type="slidenum">
              <a:rPr lang="zh-TW" altLang="en-US" smtClean="0"/>
              <a:t>3</a:t>
            </a:fld>
            <a:endParaRPr lang="zh-TW" altLang="en-US"/>
          </a:p>
        </p:txBody>
      </p:sp>
      <p:pic>
        <p:nvPicPr>
          <p:cNvPr id="6" name="圖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3960" y="1124744"/>
            <a:ext cx="4320480" cy="3324712"/>
          </a:xfrm>
          <a:prstGeom prst="rect">
            <a:avLst/>
          </a:prstGeom>
        </p:spPr>
      </p:pic>
      <p:pic>
        <p:nvPicPr>
          <p:cNvPr id="7" name="圖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3172" y="3295802"/>
            <a:ext cx="3736539" cy="2858788"/>
          </a:xfrm>
          <a:prstGeom prst="rect">
            <a:avLst/>
          </a:prstGeom>
        </p:spPr>
      </p:pic>
    </p:spTree>
    <p:extLst>
      <p:ext uri="{BB962C8B-B14F-4D97-AF65-F5344CB8AC3E}">
        <p14:creationId xmlns:p14="http://schemas.microsoft.com/office/powerpoint/2010/main" val="23667528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a:xfrm>
            <a:off x="611560" y="4221088"/>
            <a:ext cx="8229600" cy="1224136"/>
          </a:xfrm>
        </p:spPr>
        <p:txBody>
          <a:bodyPr>
            <a:normAutofit fontScale="92500"/>
          </a:bodyPr>
          <a:lstStyle/>
          <a:p>
            <a:r>
              <a:rPr lang="en-US" altLang="zh-TW" dirty="0"/>
              <a:t>With these figures, you can construct</a:t>
            </a:r>
            <a:r>
              <a:rPr lang="en-US" altLang="zh-TW" i="1" dirty="0"/>
              <a:t> HT</a:t>
            </a:r>
            <a:r>
              <a:rPr lang="en-US" altLang="zh-TW" i="1" baseline="-25000" dirty="0"/>
              <a:t> 4</a:t>
            </a:r>
            <a:r>
              <a:rPr lang="en-US" altLang="zh-TW" i="1" dirty="0"/>
              <a:t>, HT</a:t>
            </a:r>
            <a:r>
              <a:rPr lang="en-US" altLang="zh-TW" i="1" baseline="-25000" dirty="0"/>
              <a:t>5</a:t>
            </a:r>
            <a:r>
              <a:rPr lang="en-US" altLang="zh-TW" dirty="0"/>
              <a:t>,</a:t>
            </a:r>
            <a:r>
              <a:rPr lang="en-US" altLang="zh-TW" i="1" dirty="0"/>
              <a:t> HT</a:t>
            </a:r>
            <a:r>
              <a:rPr lang="en-US" altLang="zh-TW" i="1" baseline="-25000" dirty="0"/>
              <a:t>6</a:t>
            </a:r>
            <a:r>
              <a:rPr lang="en-US" altLang="zh-TW" i="1" dirty="0"/>
              <a:t>,…. </a:t>
            </a:r>
            <a:r>
              <a:rPr lang="en-US" altLang="zh-TW" dirty="0"/>
              <a:t>and so on. It can be demonstrated that </a:t>
            </a:r>
            <a:r>
              <a:rPr lang="en-US" altLang="zh-TW" i="1" dirty="0"/>
              <a:t>HT</a:t>
            </a:r>
            <a:r>
              <a:rPr lang="en-US" altLang="zh-TW" i="1" baseline="-25000" dirty="0"/>
              <a:t>41</a:t>
            </a:r>
            <a:r>
              <a:rPr lang="en-US" altLang="zh-TW" dirty="0"/>
              <a:t> has </a:t>
            </a:r>
            <a:r>
              <a:rPr lang="en-US" altLang="zh-TW" i="1" dirty="0"/>
              <a:t>10086 </a:t>
            </a:r>
            <a:r>
              <a:rPr lang="en-US" altLang="zh-TW" dirty="0"/>
              <a:t>vertices and a diameter of </a:t>
            </a:r>
            <a:r>
              <a:rPr lang="en-US" altLang="zh-TW" i="1" dirty="0"/>
              <a:t>82</a:t>
            </a:r>
            <a:r>
              <a:rPr lang="en-US" altLang="zh-TW" dirty="0"/>
              <a:t>.</a:t>
            </a:r>
          </a:p>
          <a:p>
            <a:r>
              <a:rPr lang="en-US" altLang="zh-TW" dirty="0">
                <a:solidFill>
                  <a:srgbClr val="FF0000"/>
                </a:solidFill>
              </a:rPr>
              <a:t>O(n</a:t>
            </a:r>
            <a:r>
              <a:rPr lang="en-US" altLang="zh-TW" baseline="30000" dirty="0">
                <a:solidFill>
                  <a:srgbClr val="FF0000"/>
                </a:solidFill>
              </a:rPr>
              <a:t>1/2</a:t>
            </a:r>
            <a:r>
              <a:rPr lang="en-US" altLang="zh-TW" dirty="0">
                <a:solidFill>
                  <a:srgbClr val="FF0000"/>
                </a:solidFill>
              </a:rPr>
              <a:t>)</a:t>
            </a:r>
          </a:p>
          <a:p>
            <a:endParaRPr lang="en-US" altLang="zh-TW" dirty="0"/>
          </a:p>
          <a:p>
            <a:endParaRPr lang="zh-TW" altLang="zh-TW" dirty="0"/>
          </a:p>
          <a:p>
            <a:endParaRPr lang="zh-TW" altLang="zh-TW" dirty="0"/>
          </a:p>
          <a:p>
            <a:endParaRPr lang="zh-TW" alt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矩形 4"/>
          <p:cNvSpPr/>
          <p:nvPr/>
        </p:nvSpPr>
        <p:spPr>
          <a:xfrm>
            <a:off x="3951381" y="3635732"/>
            <a:ext cx="1241237" cy="369332"/>
          </a:xfrm>
          <a:prstGeom prst="rect">
            <a:avLst/>
          </a:prstGeom>
        </p:spPr>
        <p:txBody>
          <a:bodyPr wrap="none">
            <a:spAutoFit/>
          </a:bodyPr>
          <a:lstStyle/>
          <a:p>
            <a:r>
              <a:rPr lang="en-US" altLang="zh-TW" dirty="0"/>
              <a:t>Figure 6-35</a:t>
            </a:r>
            <a:endParaRPr lang="zh-TW" altLang="zh-TW" dirty="0"/>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C1EEC68E-45FA-4B63-81C9-A47A83E88D05}" type="slidenum">
              <a:rPr lang="zh-TW" altLang="en-US" smtClean="0"/>
              <a:t>30</a:t>
            </a:fld>
            <a:endParaRPr lang="zh-TW" altLang="en-US"/>
          </a:p>
        </p:txBody>
      </p:sp>
      <p:grpSp>
        <p:nvGrpSpPr>
          <p:cNvPr id="10" name="群組 9"/>
          <p:cNvGrpSpPr/>
          <p:nvPr/>
        </p:nvGrpSpPr>
        <p:grpSpPr>
          <a:xfrm>
            <a:off x="1938337" y="1196752"/>
            <a:ext cx="5922632" cy="2609850"/>
            <a:chOff x="1938337" y="1196752"/>
            <a:chExt cx="5922632" cy="2609850"/>
          </a:xfrm>
        </p:grpSpPr>
        <p:graphicFrame>
          <p:nvGraphicFramePr>
            <p:cNvPr id="4" name="物件 3"/>
            <p:cNvGraphicFramePr>
              <a:graphicFrameLocks noChangeAspect="1"/>
            </p:cNvGraphicFramePr>
            <p:nvPr>
              <p:extLst>
                <p:ext uri="{D42A27DB-BD31-4B8C-83A1-F6EECF244321}">
                  <p14:modId xmlns:p14="http://schemas.microsoft.com/office/powerpoint/2010/main" val="2573616317"/>
                </p:ext>
              </p:extLst>
            </p:nvPr>
          </p:nvGraphicFramePr>
          <p:xfrm>
            <a:off x="1938337" y="1196752"/>
            <a:ext cx="5267325" cy="2609850"/>
          </p:xfrm>
          <a:graphic>
            <a:graphicData uri="http://schemas.openxmlformats.org/presentationml/2006/ole">
              <mc:AlternateContent xmlns:mc="http://schemas.openxmlformats.org/markup-compatibility/2006">
                <mc:Choice xmlns:v="urn:schemas-microsoft-com:vml" Requires="v">
                  <p:oleObj spid="_x0000_s65552" r:id="rId3" imgW="5875020" imgH="2914650" progId="Visio.Drawing.6">
                    <p:embed/>
                  </p:oleObj>
                </mc:Choice>
                <mc:Fallback>
                  <p:oleObj r:id="rId3" imgW="5875020" imgH="2914650" progId="Visio.Drawing.6">
                    <p:embed/>
                    <p:pic>
                      <p:nvPicPr>
                        <p:cNvPr id="4" name="物件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38337" y="1196752"/>
                          <a:ext cx="5267325" cy="26098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8" name="圖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379031" y="1988840"/>
              <a:ext cx="481938" cy="643925"/>
            </a:xfrm>
            <a:prstGeom prst="rect">
              <a:avLst/>
            </a:prstGeom>
          </p:spPr>
        </p:pic>
      </p:grpSp>
    </p:spTree>
    <p:extLst>
      <p:ext uri="{BB962C8B-B14F-4D97-AF65-F5344CB8AC3E}">
        <p14:creationId xmlns:p14="http://schemas.microsoft.com/office/powerpoint/2010/main" val="13167944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a:xfrm>
            <a:off x="253008" y="4932271"/>
            <a:ext cx="8229600" cy="1440160"/>
          </a:xfrm>
        </p:spPr>
        <p:txBody>
          <a:bodyPr>
            <a:normAutofit fontScale="92500"/>
          </a:bodyPr>
          <a:lstStyle/>
          <a:p>
            <a:r>
              <a:rPr lang="en-US" altLang="zh-TW" dirty="0"/>
              <a:t>With these figures, you can construct</a:t>
            </a:r>
            <a:r>
              <a:rPr lang="en-US" altLang="zh-TW" i="1" dirty="0"/>
              <a:t> BT</a:t>
            </a:r>
            <a:r>
              <a:rPr lang="en-US" altLang="zh-TW" i="1" baseline="-25000" dirty="0"/>
              <a:t> 4</a:t>
            </a:r>
            <a:r>
              <a:rPr lang="en-US" altLang="zh-TW" i="1" dirty="0"/>
              <a:t>, BT</a:t>
            </a:r>
            <a:r>
              <a:rPr lang="en-US" altLang="zh-TW" i="1" baseline="-25000" dirty="0"/>
              <a:t>5</a:t>
            </a:r>
            <a:r>
              <a:rPr lang="en-US" altLang="zh-TW" dirty="0"/>
              <a:t>,</a:t>
            </a:r>
            <a:r>
              <a:rPr lang="en-US" altLang="zh-TW" i="1" dirty="0"/>
              <a:t> BT</a:t>
            </a:r>
            <a:r>
              <a:rPr lang="en-US" altLang="zh-TW" i="1" baseline="-25000" dirty="0"/>
              <a:t>6</a:t>
            </a:r>
            <a:r>
              <a:rPr lang="en-US" altLang="zh-TW" i="1" dirty="0"/>
              <a:t>,…. </a:t>
            </a:r>
            <a:r>
              <a:rPr lang="en-US" altLang="zh-TW" dirty="0"/>
              <a:t>and so on. It can be demonstrated that </a:t>
            </a:r>
            <a:r>
              <a:rPr lang="en-US" altLang="zh-TW" i="1" dirty="0"/>
              <a:t>BT</a:t>
            </a:r>
            <a:r>
              <a:rPr lang="en-US" altLang="zh-TW" i="1" baseline="-25000" dirty="0"/>
              <a:t>11</a:t>
            </a:r>
            <a:r>
              <a:rPr lang="en-US" altLang="zh-TW" dirty="0"/>
              <a:t> has </a:t>
            </a:r>
            <a:r>
              <a:rPr lang="en-US" altLang="zh-TW" i="1" dirty="0"/>
              <a:t>12284 </a:t>
            </a:r>
            <a:r>
              <a:rPr lang="en-US" altLang="zh-TW" dirty="0"/>
              <a:t>vertices and a diameter of </a:t>
            </a:r>
            <a:r>
              <a:rPr lang="en-US" altLang="zh-TW" i="1" dirty="0">
                <a:solidFill>
                  <a:srgbClr val="FF0000"/>
                </a:solidFill>
              </a:rPr>
              <a:t>23</a:t>
            </a:r>
            <a:r>
              <a:rPr lang="en-US" altLang="zh-TW" dirty="0"/>
              <a:t>. </a:t>
            </a:r>
          </a:p>
          <a:p>
            <a:r>
              <a:rPr lang="en-US" altLang="zh-TW" dirty="0">
                <a:solidFill>
                  <a:srgbClr val="FF0000"/>
                </a:solidFill>
              </a:rPr>
              <a:t> 2 log n</a:t>
            </a:r>
            <a:endParaRPr lang="zh-TW" altLang="zh-TW" dirty="0">
              <a:solidFill>
                <a:srgbClr val="FF0000"/>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4" name="物件 3"/>
          <p:cNvGraphicFramePr>
            <a:graphicFrameLocks noChangeAspect="1"/>
          </p:cNvGraphicFramePr>
          <p:nvPr>
            <p:extLst/>
          </p:nvPr>
        </p:nvGraphicFramePr>
        <p:xfrm>
          <a:off x="2843808" y="836712"/>
          <a:ext cx="3048000" cy="3657600"/>
        </p:xfrm>
        <a:graphic>
          <a:graphicData uri="http://schemas.openxmlformats.org/presentationml/2006/ole">
            <mc:AlternateContent xmlns:mc="http://schemas.openxmlformats.org/markup-compatibility/2006">
              <mc:Choice xmlns:v="urn:schemas-microsoft-com:vml" Requires="v">
                <p:oleObj spid="_x0000_s66577" r:id="rId3" imgW="3043047" imgH="3659124" progId="Visio.Drawing.6">
                  <p:embed/>
                </p:oleObj>
              </mc:Choice>
              <mc:Fallback>
                <p:oleObj r:id="rId3" imgW="3043047" imgH="3659124" progId="Visio.Drawing.6">
                  <p:embed/>
                  <p:pic>
                    <p:nvPicPr>
                      <p:cNvPr id="4" name="物件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43808" y="836712"/>
                        <a:ext cx="3048000" cy="3657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矩形 4"/>
          <p:cNvSpPr/>
          <p:nvPr/>
        </p:nvSpPr>
        <p:spPr>
          <a:xfrm>
            <a:off x="3951381" y="4581128"/>
            <a:ext cx="1241237" cy="369332"/>
          </a:xfrm>
          <a:prstGeom prst="rect">
            <a:avLst/>
          </a:prstGeom>
        </p:spPr>
        <p:txBody>
          <a:bodyPr wrap="none">
            <a:spAutoFit/>
          </a:bodyPr>
          <a:lstStyle/>
          <a:p>
            <a:r>
              <a:rPr lang="en-US" altLang="zh-TW" dirty="0"/>
              <a:t>Figure 6-36</a:t>
            </a:r>
            <a:endParaRPr lang="zh-TW" altLang="zh-TW" dirty="0"/>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C1EEC68E-45FA-4B63-81C9-A47A83E88D05}" type="slidenum">
              <a:rPr lang="zh-TW" altLang="en-US" smtClean="0"/>
              <a:t>31</a:t>
            </a:fld>
            <a:endParaRPr lang="zh-TW" altLang="en-US"/>
          </a:p>
        </p:txBody>
      </p:sp>
      <p:sp>
        <p:nvSpPr>
          <p:cNvPr id="8" name="矩形 7"/>
          <p:cNvSpPr/>
          <p:nvPr/>
        </p:nvSpPr>
        <p:spPr>
          <a:xfrm>
            <a:off x="3733800" y="5710019"/>
            <a:ext cx="4572000" cy="646331"/>
          </a:xfrm>
          <a:prstGeom prst="rect">
            <a:avLst/>
          </a:prstGeom>
        </p:spPr>
        <p:txBody>
          <a:bodyPr>
            <a:spAutoFit/>
          </a:bodyPr>
          <a:lstStyle/>
          <a:p>
            <a:r>
              <a:rPr lang="en-US" altLang="zh-TW" dirty="0">
                <a:solidFill>
                  <a:srgbClr val="FF0000"/>
                </a:solidFill>
              </a:rPr>
              <a:t>It can be shown that </a:t>
            </a:r>
            <a:r>
              <a:rPr lang="en-US" altLang="zh-TW" i="1" dirty="0">
                <a:solidFill>
                  <a:srgbClr val="FF0000"/>
                </a:solidFill>
              </a:rPr>
              <a:t>B</a:t>
            </a:r>
            <a:r>
              <a:rPr lang="en-US" altLang="zh-TW" i="1" baseline="-25000" dirty="0">
                <a:solidFill>
                  <a:srgbClr val="FF0000"/>
                </a:solidFill>
              </a:rPr>
              <a:t>12</a:t>
            </a:r>
            <a:r>
              <a:rPr lang="en-US" altLang="zh-TW" dirty="0">
                <a:solidFill>
                  <a:srgbClr val="FF0000"/>
                </a:solidFill>
              </a:rPr>
              <a:t> is a graph with 12286 vertices and a diameter of 24.</a:t>
            </a:r>
            <a:endParaRPr lang="zh-TW" altLang="en-US" dirty="0">
              <a:solidFill>
                <a:srgbClr val="FF0000"/>
              </a:solidFill>
            </a:endParaRPr>
          </a:p>
        </p:txBody>
      </p:sp>
    </p:spTree>
    <p:extLst>
      <p:ext uri="{BB962C8B-B14F-4D97-AF65-F5344CB8AC3E}">
        <p14:creationId xmlns:p14="http://schemas.microsoft.com/office/powerpoint/2010/main" val="10653375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normAutofit/>
          </a:bodyPr>
          <a:lstStyle/>
          <a:p>
            <a:r>
              <a:rPr lang="en-US" altLang="zh-TW" dirty="0"/>
              <a:t>Do we miss anything?</a:t>
            </a:r>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C1EEC68E-45FA-4B63-81C9-A47A83E88D05}" type="slidenum">
              <a:rPr lang="zh-TW" altLang="en-US" smtClean="0"/>
              <a:t>32</a:t>
            </a:fld>
            <a:endParaRPr lang="zh-TW" altLang="en-US"/>
          </a:p>
        </p:txBody>
      </p:sp>
    </p:spTree>
    <p:extLst>
      <p:ext uri="{BB962C8B-B14F-4D97-AF65-F5344CB8AC3E}">
        <p14:creationId xmlns:p14="http://schemas.microsoft.com/office/powerpoint/2010/main" val="2214480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lstStyle/>
          <a:p>
            <a:endParaRPr lang="zh-TW" altLang="en-US" dirty="0"/>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C1EEC68E-45FA-4B63-81C9-A47A83E88D05}" type="slidenum">
              <a:rPr lang="zh-TW" altLang="en-US" smtClean="0"/>
              <a:t>33</a:t>
            </a:fld>
            <a:endParaRPr lang="zh-TW" altLang="en-US"/>
          </a:p>
        </p:txBody>
      </p:sp>
      <p:pic>
        <p:nvPicPr>
          <p:cNvPr id="5" name="圖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910" y="1484784"/>
            <a:ext cx="9144000" cy="3468652"/>
          </a:xfrm>
          <a:prstGeom prst="rect">
            <a:avLst/>
          </a:prstGeom>
        </p:spPr>
      </p:pic>
      <p:sp>
        <p:nvSpPr>
          <p:cNvPr id="8" name="矩形 7"/>
          <p:cNvSpPr/>
          <p:nvPr/>
        </p:nvSpPr>
        <p:spPr>
          <a:xfrm>
            <a:off x="3978291" y="5069072"/>
            <a:ext cx="1241237" cy="369332"/>
          </a:xfrm>
          <a:prstGeom prst="rect">
            <a:avLst/>
          </a:prstGeom>
        </p:spPr>
        <p:txBody>
          <a:bodyPr wrap="none">
            <a:spAutoFit/>
          </a:bodyPr>
          <a:lstStyle/>
          <a:p>
            <a:r>
              <a:rPr lang="en-US" altLang="zh-TW" dirty="0"/>
              <a:t>Figure 6-37</a:t>
            </a:r>
            <a:endParaRPr lang="zh-TW" altLang="zh-TW" dirty="0"/>
          </a:p>
        </p:txBody>
      </p:sp>
    </p:spTree>
    <p:extLst>
      <p:ext uri="{BB962C8B-B14F-4D97-AF65-F5344CB8AC3E}">
        <p14:creationId xmlns:p14="http://schemas.microsoft.com/office/powerpoint/2010/main" val="2090360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lstStyle/>
          <a:p>
            <a:r>
              <a:rPr lang="en-US" altLang="zh-TW" dirty="0"/>
              <a:t>Figure 6-37 is obtained by combining the left graph </a:t>
            </a:r>
            <a:r>
              <a:rPr lang="en-US" altLang="zh-TW" i="1" dirty="0"/>
              <a:t>G</a:t>
            </a:r>
            <a:r>
              <a:rPr lang="en-US" altLang="zh-TW" dirty="0"/>
              <a:t> and the right graph </a:t>
            </a:r>
            <a:r>
              <a:rPr lang="en-US" altLang="zh-TW" i="1" dirty="0"/>
              <a:t>H</a:t>
            </a:r>
            <a:r>
              <a:rPr lang="en-US" altLang="zh-TW" dirty="0"/>
              <a:t> in Figure 6-38 by the following procedure:</a:t>
            </a:r>
          </a:p>
          <a:p>
            <a:pPr marL="457200" indent="-457200">
              <a:buAutoNum type="arabicPeriod"/>
            </a:pPr>
            <a:r>
              <a:rPr lang="en-US" altLang="zh-TW" dirty="0"/>
              <a:t>Pick any edge (C,D) of </a:t>
            </a:r>
            <a:r>
              <a:rPr lang="en-US" altLang="zh-TW" i="1" dirty="0"/>
              <a:t>G</a:t>
            </a:r>
            <a:r>
              <a:rPr lang="en-US" altLang="zh-TW" dirty="0"/>
              <a:t>. Let Z</a:t>
            </a:r>
            <a:r>
              <a:rPr lang="en-US" altLang="zh-TW" baseline="-25000" dirty="0"/>
              <a:t>1</a:t>
            </a:r>
            <a:r>
              <a:rPr lang="en-US" altLang="zh-TW" dirty="0"/>
              <a:t> and Z</a:t>
            </a:r>
            <a:r>
              <a:rPr lang="en-US" altLang="zh-TW" baseline="-25000" dirty="0"/>
              <a:t>2</a:t>
            </a:r>
            <a:r>
              <a:rPr lang="en-US" altLang="zh-TW" dirty="0"/>
              <a:t> be the two neighbors of C other then D and W</a:t>
            </a:r>
            <a:r>
              <a:rPr lang="en-US" altLang="zh-TW" baseline="-25000" dirty="0"/>
              <a:t>1</a:t>
            </a:r>
            <a:r>
              <a:rPr lang="en-US" altLang="zh-TW" dirty="0"/>
              <a:t> and W</a:t>
            </a:r>
            <a:r>
              <a:rPr lang="en-US" altLang="zh-TW" baseline="-25000" dirty="0"/>
              <a:t>2</a:t>
            </a:r>
            <a:r>
              <a:rPr lang="en-US" altLang="zh-TW" dirty="0"/>
              <a:t> be the two neighbors of D other then C.</a:t>
            </a:r>
          </a:p>
          <a:p>
            <a:pPr marL="457200" indent="-457200">
              <a:buFontTx/>
              <a:buAutoNum type="arabicPeriod"/>
            </a:pPr>
            <a:r>
              <a:rPr lang="en-US" altLang="zh-TW" dirty="0"/>
              <a:t>Pick an edge of (A,B) of H. Let X</a:t>
            </a:r>
            <a:r>
              <a:rPr lang="en-US" altLang="zh-TW" baseline="-25000" dirty="0"/>
              <a:t>1</a:t>
            </a:r>
            <a:r>
              <a:rPr lang="en-US" altLang="zh-TW" dirty="0"/>
              <a:t> and X</a:t>
            </a:r>
            <a:r>
              <a:rPr lang="en-US" altLang="zh-TW" baseline="-25000" dirty="0"/>
              <a:t>2</a:t>
            </a:r>
            <a:r>
              <a:rPr lang="en-US" altLang="zh-TW" dirty="0"/>
              <a:t> be the two neighbors of A other then B and Y</a:t>
            </a:r>
            <a:r>
              <a:rPr lang="en-US" altLang="zh-TW" baseline="-25000" dirty="0"/>
              <a:t>1</a:t>
            </a:r>
            <a:r>
              <a:rPr lang="en-US" altLang="zh-TW" dirty="0"/>
              <a:t> and Y</a:t>
            </a:r>
            <a:r>
              <a:rPr lang="en-US" altLang="zh-TW" baseline="-25000" dirty="0"/>
              <a:t>2</a:t>
            </a:r>
            <a:r>
              <a:rPr lang="en-US" altLang="zh-TW" dirty="0"/>
              <a:t> be the two neighbors of B other then A.</a:t>
            </a:r>
          </a:p>
          <a:p>
            <a:pPr marL="457200" indent="-457200">
              <a:buFontTx/>
              <a:buAutoNum type="arabicPeriod"/>
            </a:pPr>
            <a:r>
              <a:rPr lang="en-US" altLang="zh-TW" dirty="0"/>
              <a:t>Delete vertices C and D from </a:t>
            </a:r>
            <a:r>
              <a:rPr lang="en-US" altLang="zh-TW" i="1" dirty="0"/>
              <a:t>G</a:t>
            </a:r>
            <a:r>
              <a:rPr lang="en-US" altLang="zh-TW" dirty="0"/>
              <a:t> and delete vertices A and B from </a:t>
            </a:r>
            <a:r>
              <a:rPr lang="en-US" altLang="zh-TW" i="1" dirty="0"/>
              <a:t>H</a:t>
            </a:r>
            <a:r>
              <a:rPr lang="en-US" altLang="zh-TW" dirty="0"/>
              <a:t>.</a:t>
            </a:r>
          </a:p>
          <a:p>
            <a:pPr marL="457200" indent="-457200">
              <a:buFontTx/>
              <a:buAutoNum type="arabicPeriod"/>
            </a:pPr>
            <a:r>
              <a:rPr lang="en-US" altLang="zh-TW" dirty="0"/>
              <a:t>Join Z</a:t>
            </a:r>
            <a:r>
              <a:rPr lang="en-US" altLang="zh-TW" baseline="-25000" dirty="0"/>
              <a:t>1</a:t>
            </a:r>
            <a:r>
              <a:rPr lang="en-US" altLang="zh-TW" dirty="0"/>
              <a:t> and X</a:t>
            </a:r>
            <a:r>
              <a:rPr lang="en-US" altLang="zh-TW" baseline="-25000" dirty="0"/>
              <a:t>1</a:t>
            </a:r>
            <a:r>
              <a:rPr lang="en-US" altLang="zh-TW" dirty="0"/>
              <a:t> with an edge, join Z</a:t>
            </a:r>
            <a:r>
              <a:rPr lang="en-US" altLang="zh-TW" baseline="-25000" dirty="0"/>
              <a:t>2</a:t>
            </a:r>
            <a:r>
              <a:rPr lang="en-US" altLang="zh-TW" dirty="0"/>
              <a:t> and X</a:t>
            </a:r>
            <a:r>
              <a:rPr lang="en-US" altLang="zh-TW" baseline="-25000" dirty="0"/>
              <a:t>2</a:t>
            </a:r>
            <a:r>
              <a:rPr lang="en-US" altLang="zh-TW" dirty="0"/>
              <a:t> with an edge, join W</a:t>
            </a:r>
            <a:r>
              <a:rPr lang="en-US" altLang="zh-TW" baseline="-25000" dirty="0"/>
              <a:t>1</a:t>
            </a:r>
            <a:r>
              <a:rPr lang="en-US" altLang="zh-TW" dirty="0"/>
              <a:t> and Y</a:t>
            </a:r>
            <a:r>
              <a:rPr lang="en-US" altLang="zh-TW" baseline="-25000" dirty="0"/>
              <a:t>1</a:t>
            </a:r>
            <a:r>
              <a:rPr lang="en-US" altLang="zh-TW" dirty="0"/>
              <a:t> with an edge, and join W</a:t>
            </a:r>
            <a:r>
              <a:rPr lang="en-US" altLang="zh-TW" baseline="-25000" dirty="0"/>
              <a:t>2</a:t>
            </a:r>
            <a:r>
              <a:rPr lang="en-US" altLang="zh-TW" dirty="0"/>
              <a:t> and Y</a:t>
            </a:r>
            <a:r>
              <a:rPr lang="en-US" altLang="zh-TW" baseline="-25000" dirty="0"/>
              <a:t>2</a:t>
            </a:r>
            <a:r>
              <a:rPr lang="en-US" altLang="zh-TW" dirty="0"/>
              <a:t> with an edge.</a:t>
            </a:r>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C1EEC68E-45FA-4B63-81C9-A47A83E88D05}" type="slidenum">
              <a:rPr lang="zh-TW" altLang="en-US" smtClean="0"/>
              <a:t>34</a:t>
            </a:fld>
            <a:endParaRPr lang="zh-TW" altLang="en-US" dirty="0"/>
          </a:p>
        </p:txBody>
      </p:sp>
    </p:spTree>
    <p:extLst>
      <p:ext uri="{BB962C8B-B14F-4D97-AF65-F5344CB8AC3E}">
        <p14:creationId xmlns:p14="http://schemas.microsoft.com/office/powerpoint/2010/main" val="84439852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C1EEC68E-45FA-4B63-81C9-A47A83E88D05}" type="slidenum">
              <a:rPr lang="zh-TW" altLang="en-US" smtClean="0"/>
              <a:t>35</a:t>
            </a:fld>
            <a:endParaRPr lang="zh-TW" altLang="en-US"/>
          </a:p>
        </p:txBody>
      </p:sp>
      <p:pic>
        <p:nvPicPr>
          <p:cNvPr id="8" name="內容版面配置區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71600" y="1739657"/>
            <a:ext cx="2785642" cy="2682018"/>
          </a:xfrm>
        </p:spPr>
      </p:pic>
      <p:pic>
        <p:nvPicPr>
          <p:cNvPr id="9" name="圖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1960" y="1556792"/>
            <a:ext cx="4876397" cy="3047748"/>
          </a:xfrm>
          <a:prstGeom prst="rect">
            <a:avLst/>
          </a:prstGeom>
        </p:spPr>
      </p:pic>
      <p:sp>
        <p:nvSpPr>
          <p:cNvPr id="10" name="文字方塊 9"/>
          <p:cNvSpPr txBox="1"/>
          <p:nvPr/>
        </p:nvSpPr>
        <p:spPr>
          <a:xfrm>
            <a:off x="1622538" y="1412892"/>
            <a:ext cx="468398" cy="369332"/>
          </a:xfrm>
          <a:prstGeom prst="rect">
            <a:avLst/>
          </a:prstGeom>
          <a:noFill/>
        </p:spPr>
        <p:txBody>
          <a:bodyPr wrap="none" rtlCol="0">
            <a:spAutoFit/>
          </a:bodyPr>
          <a:lstStyle/>
          <a:p>
            <a:r>
              <a:rPr lang="en-US" altLang="zh-TW" i="1" dirty="0"/>
              <a:t>W</a:t>
            </a:r>
            <a:r>
              <a:rPr lang="en-US" altLang="zh-TW" i="1" baseline="-25000" dirty="0"/>
              <a:t>1</a:t>
            </a:r>
            <a:endParaRPr lang="zh-TW" altLang="en-US" i="1" baseline="-25000" dirty="0"/>
          </a:p>
        </p:txBody>
      </p:sp>
      <p:sp>
        <p:nvSpPr>
          <p:cNvPr id="11" name="文字方塊 10"/>
          <p:cNvSpPr txBox="1"/>
          <p:nvPr/>
        </p:nvSpPr>
        <p:spPr>
          <a:xfrm>
            <a:off x="2886115" y="1484784"/>
            <a:ext cx="327334" cy="369332"/>
          </a:xfrm>
          <a:prstGeom prst="rect">
            <a:avLst/>
          </a:prstGeom>
          <a:noFill/>
        </p:spPr>
        <p:txBody>
          <a:bodyPr wrap="none" rtlCol="0">
            <a:spAutoFit/>
          </a:bodyPr>
          <a:lstStyle/>
          <a:p>
            <a:r>
              <a:rPr lang="en-US" altLang="zh-TW" i="1" dirty="0"/>
              <a:t>D</a:t>
            </a:r>
            <a:endParaRPr lang="zh-TW" altLang="en-US" i="1" dirty="0"/>
          </a:p>
        </p:txBody>
      </p:sp>
      <p:sp>
        <p:nvSpPr>
          <p:cNvPr id="12" name="文字方塊 11"/>
          <p:cNvSpPr txBox="1"/>
          <p:nvPr/>
        </p:nvSpPr>
        <p:spPr>
          <a:xfrm>
            <a:off x="2745058" y="1988840"/>
            <a:ext cx="468398" cy="369332"/>
          </a:xfrm>
          <a:prstGeom prst="rect">
            <a:avLst/>
          </a:prstGeom>
          <a:noFill/>
        </p:spPr>
        <p:txBody>
          <a:bodyPr wrap="none" rtlCol="0">
            <a:spAutoFit/>
          </a:bodyPr>
          <a:lstStyle/>
          <a:p>
            <a:r>
              <a:rPr lang="en-US" altLang="zh-TW" i="1" dirty="0"/>
              <a:t>W</a:t>
            </a:r>
            <a:r>
              <a:rPr lang="en-US" altLang="zh-TW" i="1" baseline="-25000" dirty="0"/>
              <a:t>2</a:t>
            </a:r>
            <a:endParaRPr lang="zh-TW" altLang="en-US" i="1" baseline="-25000" dirty="0"/>
          </a:p>
        </p:txBody>
      </p:sp>
      <p:sp>
        <p:nvSpPr>
          <p:cNvPr id="13" name="文字方塊 12"/>
          <p:cNvSpPr txBox="1"/>
          <p:nvPr/>
        </p:nvSpPr>
        <p:spPr>
          <a:xfrm>
            <a:off x="3626151" y="2358172"/>
            <a:ext cx="304892" cy="369332"/>
          </a:xfrm>
          <a:prstGeom prst="rect">
            <a:avLst/>
          </a:prstGeom>
          <a:noFill/>
        </p:spPr>
        <p:txBody>
          <a:bodyPr wrap="none" rtlCol="0">
            <a:spAutoFit/>
          </a:bodyPr>
          <a:lstStyle/>
          <a:p>
            <a:r>
              <a:rPr lang="en-US" altLang="zh-TW" i="1" dirty="0"/>
              <a:t>C</a:t>
            </a:r>
            <a:endParaRPr lang="zh-TW" altLang="en-US" i="1" dirty="0"/>
          </a:p>
        </p:txBody>
      </p:sp>
      <p:sp>
        <p:nvSpPr>
          <p:cNvPr id="14" name="矩形 13"/>
          <p:cNvSpPr/>
          <p:nvPr/>
        </p:nvSpPr>
        <p:spPr>
          <a:xfrm>
            <a:off x="3626151" y="3501008"/>
            <a:ext cx="370614" cy="369332"/>
          </a:xfrm>
          <a:prstGeom prst="rect">
            <a:avLst/>
          </a:prstGeom>
        </p:spPr>
        <p:txBody>
          <a:bodyPr wrap="none">
            <a:spAutoFit/>
          </a:bodyPr>
          <a:lstStyle/>
          <a:p>
            <a:r>
              <a:rPr lang="en-US" altLang="zh-TW" i="1" dirty="0"/>
              <a:t>Z</a:t>
            </a:r>
            <a:r>
              <a:rPr lang="en-US" altLang="zh-TW" i="1" baseline="-25000" dirty="0"/>
              <a:t>1</a:t>
            </a:r>
            <a:endParaRPr lang="zh-TW" altLang="en-US" i="1" baseline="-25000" dirty="0"/>
          </a:p>
        </p:txBody>
      </p:sp>
      <p:sp>
        <p:nvSpPr>
          <p:cNvPr id="15" name="文字方塊 14"/>
          <p:cNvSpPr txBox="1"/>
          <p:nvPr/>
        </p:nvSpPr>
        <p:spPr>
          <a:xfrm>
            <a:off x="3253590" y="2693852"/>
            <a:ext cx="370614" cy="369332"/>
          </a:xfrm>
          <a:prstGeom prst="rect">
            <a:avLst/>
          </a:prstGeom>
          <a:noFill/>
        </p:spPr>
        <p:txBody>
          <a:bodyPr wrap="none" rtlCol="0">
            <a:spAutoFit/>
          </a:bodyPr>
          <a:lstStyle/>
          <a:p>
            <a:r>
              <a:rPr lang="en-US" altLang="zh-TW" i="1" dirty="0"/>
              <a:t>Z</a:t>
            </a:r>
            <a:r>
              <a:rPr lang="en-US" altLang="zh-TW" i="1" baseline="-25000" dirty="0"/>
              <a:t>2</a:t>
            </a:r>
            <a:endParaRPr lang="zh-TW" altLang="en-US" i="1" baseline="-25000" dirty="0"/>
          </a:p>
        </p:txBody>
      </p:sp>
      <p:sp>
        <p:nvSpPr>
          <p:cNvPr id="16" name="矩形 15"/>
          <p:cNvSpPr/>
          <p:nvPr/>
        </p:nvSpPr>
        <p:spPr>
          <a:xfrm>
            <a:off x="5652120" y="2083890"/>
            <a:ext cx="365806" cy="369332"/>
          </a:xfrm>
          <a:prstGeom prst="rect">
            <a:avLst/>
          </a:prstGeom>
        </p:spPr>
        <p:txBody>
          <a:bodyPr wrap="none">
            <a:spAutoFit/>
          </a:bodyPr>
          <a:lstStyle/>
          <a:p>
            <a:r>
              <a:rPr lang="en-US" altLang="zh-TW" i="1" dirty="0"/>
              <a:t>y</a:t>
            </a:r>
            <a:r>
              <a:rPr lang="en-US" altLang="zh-TW" i="1" baseline="-25000" dirty="0"/>
              <a:t>1</a:t>
            </a:r>
            <a:endParaRPr lang="zh-TW" altLang="en-US" i="1" baseline="-25000" dirty="0"/>
          </a:p>
        </p:txBody>
      </p:sp>
      <p:sp>
        <p:nvSpPr>
          <p:cNvPr id="17" name="文字方塊 16"/>
          <p:cNvSpPr txBox="1"/>
          <p:nvPr/>
        </p:nvSpPr>
        <p:spPr>
          <a:xfrm>
            <a:off x="5148064" y="2743741"/>
            <a:ext cx="309700" cy="369332"/>
          </a:xfrm>
          <a:prstGeom prst="rect">
            <a:avLst/>
          </a:prstGeom>
          <a:noFill/>
        </p:spPr>
        <p:txBody>
          <a:bodyPr wrap="none" rtlCol="0">
            <a:spAutoFit/>
          </a:bodyPr>
          <a:lstStyle/>
          <a:p>
            <a:r>
              <a:rPr lang="en-US" altLang="zh-TW" i="1" dirty="0"/>
              <a:t>B</a:t>
            </a:r>
            <a:endParaRPr lang="zh-TW" altLang="en-US" i="1" dirty="0"/>
          </a:p>
        </p:txBody>
      </p:sp>
      <p:sp>
        <p:nvSpPr>
          <p:cNvPr id="18" name="文字方塊 17"/>
          <p:cNvSpPr txBox="1"/>
          <p:nvPr/>
        </p:nvSpPr>
        <p:spPr>
          <a:xfrm>
            <a:off x="4427984" y="3729743"/>
            <a:ext cx="317716" cy="369332"/>
          </a:xfrm>
          <a:prstGeom prst="rect">
            <a:avLst/>
          </a:prstGeom>
          <a:noFill/>
        </p:spPr>
        <p:txBody>
          <a:bodyPr wrap="none" rtlCol="0">
            <a:spAutoFit/>
          </a:bodyPr>
          <a:lstStyle/>
          <a:p>
            <a:r>
              <a:rPr lang="en-US" altLang="zh-TW" i="1" dirty="0"/>
              <a:t>A</a:t>
            </a:r>
            <a:endParaRPr lang="zh-TW" altLang="en-US" i="1" dirty="0"/>
          </a:p>
        </p:txBody>
      </p:sp>
      <p:sp>
        <p:nvSpPr>
          <p:cNvPr id="20" name="矩形 19"/>
          <p:cNvSpPr/>
          <p:nvPr/>
        </p:nvSpPr>
        <p:spPr>
          <a:xfrm>
            <a:off x="5325306" y="4327701"/>
            <a:ext cx="383438" cy="369332"/>
          </a:xfrm>
          <a:prstGeom prst="rect">
            <a:avLst/>
          </a:prstGeom>
        </p:spPr>
        <p:txBody>
          <a:bodyPr wrap="none">
            <a:spAutoFit/>
          </a:bodyPr>
          <a:lstStyle/>
          <a:p>
            <a:r>
              <a:rPr lang="en-US" altLang="zh-TW" i="1" dirty="0"/>
              <a:t>X</a:t>
            </a:r>
            <a:r>
              <a:rPr lang="en-US" altLang="zh-TW" i="1" baseline="-25000" dirty="0"/>
              <a:t>1</a:t>
            </a:r>
            <a:endParaRPr lang="zh-TW" altLang="en-US" i="1" baseline="-25000" dirty="0"/>
          </a:p>
        </p:txBody>
      </p:sp>
      <p:sp>
        <p:nvSpPr>
          <p:cNvPr id="21" name="矩形 20"/>
          <p:cNvSpPr/>
          <p:nvPr/>
        </p:nvSpPr>
        <p:spPr>
          <a:xfrm>
            <a:off x="5076586" y="3382345"/>
            <a:ext cx="383438" cy="369332"/>
          </a:xfrm>
          <a:prstGeom prst="rect">
            <a:avLst/>
          </a:prstGeom>
        </p:spPr>
        <p:txBody>
          <a:bodyPr wrap="none">
            <a:spAutoFit/>
          </a:bodyPr>
          <a:lstStyle/>
          <a:p>
            <a:r>
              <a:rPr lang="en-US" altLang="zh-TW" i="1" dirty="0"/>
              <a:t>X</a:t>
            </a:r>
            <a:r>
              <a:rPr lang="en-US" altLang="zh-TW" i="1" baseline="-25000" dirty="0"/>
              <a:t>2</a:t>
            </a:r>
            <a:endParaRPr lang="zh-TW" altLang="en-US" i="1" baseline="-25000" dirty="0"/>
          </a:p>
        </p:txBody>
      </p:sp>
      <p:sp>
        <p:nvSpPr>
          <p:cNvPr id="22" name="矩形 21"/>
          <p:cNvSpPr/>
          <p:nvPr/>
        </p:nvSpPr>
        <p:spPr>
          <a:xfrm>
            <a:off x="5647312" y="2896000"/>
            <a:ext cx="365806" cy="369332"/>
          </a:xfrm>
          <a:prstGeom prst="rect">
            <a:avLst/>
          </a:prstGeom>
        </p:spPr>
        <p:txBody>
          <a:bodyPr wrap="none">
            <a:spAutoFit/>
          </a:bodyPr>
          <a:lstStyle/>
          <a:p>
            <a:r>
              <a:rPr lang="en-US" altLang="zh-TW" i="1" dirty="0"/>
              <a:t>y</a:t>
            </a:r>
            <a:r>
              <a:rPr lang="en-US" altLang="zh-TW" i="1" baseline="-25000" dirty="0"/>
              <a:t>2</a:t>
            </a:r>
            <a:endParaRPr lang="zh-TW" altLang="en-US" i="1" baseline="-25000" dirty="0"/>
          </a:p>
        </p:txBody>
      </p:sp>
      <p:sp>
        <p:nvSpPr>
          <p:cNvPr id="19" name="矩形 18"/>
          <p:cNvSpPr/>
          <p:nvPr/>
        </p:nvSpPr>
        <p:spPr>
          <a:xfrm>
            <a:off x="3978291" y="5069072"/>
            <a:ext cx="1241237" cy="369332"/>
          </a:xfrm>
          <a:prstGeom prst="rect">
            <a:avLst/>
          </a:prstGeom>
        </p:spPr>
        <p:txBody>
          <a:bodyPr wrap="none">
            <a:spAutoFit/>
          </a:bodyPr>
          <a:lstStyle/>
          <a:p>
            <a:r>
              <a:rPr lang="en-US" altLang="zh-TW" dirty="0"/>
              <a:t>Figure 6-38</a:t>
            </a:r>
            <a:endParaRPr lang="zh-TW" altLang="zh-TW" dirty="0"/>
          </a:p>
        </p:txBody>
      </p:sp>
    </p:spTree>
    <p:extLst>
      <p:ext uri="{BB962C8B-B14F-4D97-AF65-F5344CB8AC3E}">
        <p14:creationId xmlns:p14="http://schemas.microsoft.com/office/powerpoint/2010/main" val="24724038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lstStyle/>
          <a:p>
            <a:r>
              <a:rPr lang="en-US" altLang="zh-TW" dirty="0"/>
              <a:t>We call the resultant graph an </a:t>
            </a:r>
            <a:r>
              <a:rPr lang="en-US" altLang="zh-TW" b="1" dirty="0"/>
              <a:t>edge join </a:t>
            </a:r>
            <a:r>
              <a:rPr lang="en-US" altLang="zh-TW" dirty="0"/>
              <a:t>of </a:t>
            </a:r>
            <a:r>
              <a:rPr lang="en-US" altLang="zh-TW" i="1" dirty="0"/>
              <a:t>G</a:t>
            </a:r>
            <a:r>
              <a:rPr lang="en-US" altLang="zh-TW" dirty="0"/>
              <a:t> and </a:t>
            </a:r>
            <a:r>
              <a:rPr lang="en-US" altLang="zh-TW" i="1" dirty="0"/>
              <a:t>H</a:t>
            </a:r>
            <a:r>
              <a:rPr lang="en-US" altLang="zh-TW" dirty="0"/>
              <a:t>. Note that the edge join shown of G and H is not the only possibility. Different combinations of </a:t>
            </a:r>
            <a:r>
              <a:rPr lang="en-US" altLang="zh-TW" i="1" dirty="0"/>
              <a:t>G</a:t>
            </a:r>
            <a:r>
              <a:rPr lang="en-US" altLang="zh-TW" dirty="0"/>
              <a:t> and </a:t>
            </a:r>
            <a:r>
              <a:rPr lang="en-US" altLang="zh-TW" i="1" dirty="0"/>
              <a:t>H</a:t>
            </a:r>
            <a:r>
              <a:rPr lang="en-US" altLang="zh-TW" dirty="0"/>
              <a:t> edges (X</a:t>
            </a:r>
            <a:r>
              <a:rPr lang="en-US" altLang="zh-TW" baseline="-25000" dirty="0"/>
              <a:t>1</a:t>
            </a:r>
            <a:r>
              <a:rPr lang="en-US" altLang="zh-TW" dirty="0"/>
              <a:t>, X</a:t>
            </a:r>
            <a:r>
              <a:rPr lang="en-US" altLang="zh-TW" baseline="-25000" dirty="0"/>
              <a:t>2</a:t>
            </a:r>
            <a:r>
              <a:rPr lang="en-US" altLang="zh-TW" dirty="0"/>
              <a:t>, Y</a:t>
            </a:r>
            <a:r>
              <a:rPr lang="en-US" altLang="zh-TW" baseline="-25000" dirty="0"/>
              <a:t>1</a:t>
            </a:r>
            <a:r>
              <a:rPr lang="en-US" altLang="zh-TW" dirty="0"/>
              <a:t>, Y</a:t>
            </a:r>
            <a:r>
              <a:rPr lang="en-US" altLang="zh-TW" baseline="-25000" dirty="0"/>
              <a:t>2</a:t>
            </a:r>
            <a:r>
              <a:rPr lang="en-US" altLang="zh-TW" dirty="0"/>
              <a:t>, W</a:t>
            </a:r>
            <a:r>
              <a:rPr lang="en-US" altLang="zh-TW" baseline="-25000" dirty="0"/>
              <a:t>1</a:t>
            </a:r>
            <a:r>
              <a:rPr lang="en-US" altLang="zh-TW" dirty="0"/>
              <a:t>, W</a:t>
            </a:r>
            <a:r>
              <a:rPr lang="en-US" altLang="zh-TW" baseline="-25000" dirty="0"/>
              <a:t>2</a:t>
            </a:r>
            <a:r>
              <a:rPr lang="en-US" altLang="zh-TW" dirty="0"/>
              <a:t>, Z</a:t>
            </a:r>
            <a:r>
              <a:rPr lang="en-US" altLang="zh-TW" baseline="-25000" dirty="0"/>
              <a:t>1</a:t>
            </a:r>
            <a:r>
              <a:rPr lang="en-US" altLang="zh-TW" dirty="0"/>
              <a:t> and Z</a:t>
            </a:r>
            <a:r>
              <a:rPr lang="en-US" altLang="zh-TW" baseline="-25000" dirty="0"/>
              <a:t>2</a:t>
            </a:r>
            <a:r>
              <a:rPr lang="en-US" altLang="zh-TW" dirty="0"/>
              <a:t>) will result in different graphs.</a:t>
            </a:r>
          </a:p>
          <a:p>
            <a:endParaRPr lang="en-US" altLang="zh-TW" dirty="0"/>
          </a:p>
          <a:p>
            <a:r>
              <a:rPr lang="en-US" altLang="zh-TW" dirty="0"/>
              <a:t>Believe it or not, you may perform an edge join on any two graphs in Category 2. Any two Category 2 graphs joined by edge join will be a new Category 2 graph. This is already interesting but there are other significant details worth noting.</a:t>
            </a:r>
          </a:p>
          <a:p>
            <a:endParaRPr lang="en-US" altLang="zh-TW" dirty="0"/>
          </a:p>
          <a:p>
            <a:r>
              <a:rPr lang="en-US" altLang="zh-TW" dirty="0"/>
              <a:t>First, please check that the graph in Figure 6-39 is Hamiltonian connected, 1-fault tolerant Hamiltonian, and globally 3*-connected.</a:t>
            </a:r>
          </a:p>
          <a:p>
            <a:endParaRPr lang="en-US" altLang="zh-TW" dirty="0"/>
          </a:p>
          <a:p>
            <a:endParaRPr lang="zh-TW" altLang="en-US" dirty="0"/>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C1EEC68E-45FA-4B63-81C9-A47A83E88D05}" type="slidenum">
              <a:rPr lang="zh-TW" altLang="en-US" smtClean="0"/>
              <a:t>36</a:t>
            </a:fld>
            <a:endParaRPr lang="zh-TW" altLang="en-US"/>
          </a:p>
        </p:txBody>
      </p:sp>
    </p:spTree>
    <p:extLst>
      <p:ext uri="{BB962C8B-B14F-4D97-AF65-F5344CB8AC3E}">
        <p14:creationId xmlns:p14="http://schemas.microsoft.com/office/powerpoint/2010/main" val="282860728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C1EEC68E-45FA-4B63-81C9-A47A83E88D05}" type="slidenum">
              <a:rPr lang="zh-TW" altLang="en-US" smtClean="0"/>
              <a:t>37</a:t>
            </a:fld>
            <a:endParaRPr lang="zh-TW" altLang="en-US"/>
          </a:p>
        </p:txBody>
      </p:sp>
      <p:sp>
        <p:nvSpPr>
          <p:cNvPr id="9" name="矩形 18"/>
          <p:cNvSpPr/>
          <p:nvPr/>
        </p:nvSpPr>
        <p:spPr>
          <a:xfrm>
            <a:off x="3951380" y="5224502"/>
            <a:ext cx="1241237" cy="369332"/>
          </a:xfrm>
          <a:prstGeom prst="rect">
            <a:avLst/>
          </a:prstGeom>
        </p:spPr>
        <p:txBody>
          <a:bodyPr wrap="none">
            <a:spAutoFit/>
          </a:bodyPr>
          <a:lstStyle/>
          <a:p>
            <a:r>
              <a:rPr lang="en-US" altLang="zh-TW" dirty="0"/>
              <a:t>Figure 6-39</a:t>
            </a:r>
            <a:endParaRPr lang="zh-TW" altLang="zh-TW" dirty="0"/>
          </a:p>
        </p:txBody>
      </p:sp>
      <p:grpSp>
        <p:nvGrpSpPr>
          <p:cNvPr id="6" name="群組 5"/>
          <p:cNvGrpSpPr/>
          <p:nvPr/>
        </p:nvGrpSpPr>
        <p:grpSpPr>
          <a:xfrm>
            <a:off x="109537" y="1657350"/>
            <a:ext cx="8924925" cy="3543300"/>
            <a:chOff x="109537" y="1657350"/>
            <a:chExt cx="8924925" cy="3543300"/>
          </a:xfrm>
        </p:grpSpPr>
        <p:grpSp>
          <p:nvGrpSpPr>
            <p:cNvPr id="7" name="群組 6"/>
            <p:cNvGrpSpPr/>
            <p:nvPr/>
          </p:nvGrpSpPr>
          <p:grpSpPr>
            <a:xfrm>
              <a:off x="109537" y="1657350"/>
              <a:ext cx="8924925" cy="3543300"/>
              <a:chOff x="109537" y="1657350"/>
              <a:chExt cx="8924925" cy="3543300"/>
            </a:xfrm>
          </p:grpSpPr>
          <p:grpSp>
            <p:nvGrpSpPr>
              <p:cNvPr id="30" name="群組 29"/>
              <p:cNvGrpSpPr/>
              <p:nvPr/>
            </p:nvGrpSpPr>
            <p:grpSpPr>
              <a:xfrm>
                <a:off x="109537" y="1657350"/>
                <a:ext cx="8924925" cy="3543300"/>
                <a:chOff x="109537" y="1657350"/>
                <a:chExt cx="8924925" cy="3543300"/>
              </a:xfrm>
            </p:grpSpPr>
            <p:pic>
              <p:nvPicPr>
                <p:cNvPr id="40" name="圖片 39"/>
                <p:cNvPicPr>
                  <a:picLocks noChangeAspect="1"/>
                </p:cNvPicPr>
                <p:nvPr/>
              </p:nvPicPr>
              <p:blipFill>
                <a:blip r:embed="rId2"/>
                <a:stretch>
                  <a:fillRect/>
                </a:stretch>
              </p:blipFill>
              <p:spPr>
                <a:xfrm>
                  <a:off x="109537" y="1657350"/>
                  <a:ext cx="8924925" cy="3543300"/>
                </a:xfrm>
                <a:prstGeom prst="rect">
                  <a:avLst/>
                </a:prstGeom>
              </p:spPr>
            </p:pic>
            <p:sp>
              <p:nvSpPr>
                <p:cNvPr id="41" name="橢圓 40"/>
                <p:cNvSpPr/>
                <p:nvPr/>
              </p:nvSpPr>
              <p:spPr>
                <a:xfrm flipV="1">
                  <a:off x="1987935" y="1831325"/>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2" name="橢圓 41"/>
                <p:cNvSpPr/>
                <p:nvPr/>
              </p:nvSpPr>
              <p:spPr>
                <a:xfrm flipV="1">
                  <a:off x="6109085" y="1857671"/>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3" name="橢圓 42"/>
                <p:cNvSpPr/>
                <p:nvPr/>
              </p:nvSpPr>
              <p:spPr>
                <a:xfrm flipV="1">
                  <a:off x="7074285" y="1857670"/>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4" name="橢圓 43"/>
                <p:cNvSpPr/>
                <p:nvPr/>
              </p:nvSpPr>
              <p:spPr>
                <a:xfrm flipV="1">
                  <a:off x="5899535" y="2435521"/>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5" name="橢圓 44"/>
                <p:cNvSpPr/>
                <p:nvPr/>
              </p:nvSpPr>
              <p:spPr>
                <a:xfrm flipV="1">
                  <a:off x="6014220" y="2380895"/>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6" name="橢圓 45"/>
                <p:cNvSpPr/>
                <p:nvPr/>
              </p:nvSpPr>
              <p:spPr>
                <a:xfrm flipV="1">
                  <a:off x="7315617" y="2380895"/>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7" name="橢圓 46"/>
                <p:cNvSpPr/>
                <p:nvPr/>
              </p:nvSpPr>
              <p:spPr>
                <a:xfrm flipV="1">
                  <a:off x="7194478" y="2382473"/>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8" name="橢圓 47"/>
                <p:cNvSpPr/>
                <p:nvPr/>
              </p:nvSpPr>
              <p:spPr>
                <a:xfrm flipV="1">
                  <a:off x="2108024" y="2179628"/>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9" name="橢圓 48"/>
                <p:cNvSpPr/>
                <p:nvPr/>
              </p:nvSpPr>
              <p:spPr>
                <a:xfrm flipV="1">
                  <a:off x="3048280" y="2184400"/>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0" name="橢圓 49"/>
                <p:cNvSpPr/>
                <p:nvPr/>
              </p:nvSpPr>
              <p:spPr>
                <a:xfrm flipV="1">
                  <a:off x="2292911" y="2547610"/>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1" name="橢圓 50"/>
                <p:cNvSpPr/>
                <p:nvPr/>
              </p:nvSpPr>
              <p:spPr>
                <a:xfrm flipV="1">
                  <a:off x="2896161" y="2540314"/>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2" name="橢圓 51"/>
                <p:cNvSpPr/>
                <p:nvPr/>
              </p:nvSpPr>
              <p:spPr>
                <a:xfrm flipV="1">
                  <a:off x="3607501" y="2852728"/>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3" name="橢圓 52"/>
                <p:cNvSpPr/>
                <p:nvPr/>
              </p:nvSpPr>
              <p:spPr>
                <a:xfrm flipV="1">
                  <a:off x="3305560" y="2983867"/>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4" name="橢圓 53"/>
                <p:cNvSpPr/>
                <p:nvPr/>
              </p:nvSpPr>
              <p:spPr>
                <a:xfrm flipV="1">
                  <a:off x="2736952" y="2910824"/>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5" name="橢圓 54"/>
                <p:cNvSpPr/>
                <p:nvPr/>
              </p:nvSpPr>
              <p:spPr>
                <a:xfrm flipV="1">
                  <a:off x="2419273" y="2921945"/>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6" name="橢圓 55"/>
                <p:cNvSpPr/>
                <p:nvPr/>
              </p:nvSpPr>
              <p:spPr>
                <a:xfrm flipV="1">
                  <a:off x="2921982" y="3108656"/>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7" name="橢圓 56"/>
                <p:cNvSpPr/>
                <p:nvPr/>
              </p:nvSpPr>
              <p:spPr>
                <a:xfrm flipV="1">
                  <a:off x="2921981" y="3423278"/>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8" name="橢圓 57"/>
                <p:cNvSpPr/>
                <p:nvPr/>
              </p:nvSpPr>
              <p:spPr>
                <a:xfrm flipV="1">
                  <a:off x="3255425" y="3557578"/>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9" name="手繪多邊形 58"/>
                <p:cNvSpPr/>
                <p:nvPr/>
              </p:nvSpPr>
              <p:spPr>
                <a:xfrm>
                  <a:off x="3708400" y="2671906"/>
                  <a:ext cx="1847748" cy="652125"/>
                </a:xfrm>
                <a:custGeom>
                  <a:avLst/>
                  <a:gdLst>
                    <a:gd name="connsiteX0" fmla="*/ 0 w 1847748"/>
                    <a:gd name="connsiteY0" fmla="*/ 230044 h 652125"/>
                    <a:gd name="connsiteX1" fmla="*/ 660400 w 1847748"/>
                    <a:gd name="connsiteY1" fmla="*/ 14144 h 652125"/>
                    <a:gd name="connsiteX2" fmla="*/ 1733550 w 1847748"/>
                    <a:gd name="connsiteY2" fmla="*/ 585644 h 652125"/>
                    <a:gd name="connsiteX3" fmla="*/ 1765300 w 1847748"/>
                    <a:gd name="connsiteY3" fmla="*/ 617394 h 652125"/>
                  </a:gdLst>
                  <a:ahLst/>
                  <a:cxnLst>
                    <a:cxn ang="0">
                      <a:pos x="connsiteX0" y="connsiteY0"/>
                    </a:cxn>
                    <a:cxn ang="0">
                      <a:pos x="connsiteX1" y="connsiteY1"/>
                    </a:cxn>
                    <a:cxn ang="0">
                      <a:pos x="connsiteX2" y="connsiteY2"/>
                    </a:cxn>
                    <a:cxn ang="0">
                      <a:pos x="connsiteX3" y="connsiteY3"/>
                    </a:cxn>
                  </a:cxnLst>
                  <a:rect l="l" t="t" r="r" b="b"/>
                  <a:pathLst>
                    <a:path w="1847748" h="652125">
                      <a:moveTo>
                        <a:pt x="0" y="230044"/>
                      </a:moveTo>
                      <a:cubicBezTo>
                        <a:pt x="185737" y="92460"/>
                        <a:pt x="371475" y="-45123"/>
                        <a:pt x="660400" y="14144"/>
                      </a:cubicBezTo>
                      <a:cubicBezTo>
                        <a:pt x="949325" y="73411"/>
                        <a:pt x="1549400" y="485102"/>
                        <a:pt x="1733550" y="585644"/>
                      </a:cubicBezTo>
                      <a:cubicBezTo>
                        <a:pt x="1917700" y="686186"/>
                        <a:pt x="1841500" y="651790"/>
                        <a:pt x="1765300" y="617394"/>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0" name="手繪多邊形 59"/>
                <p:cNvSpPr/>
                <p:nvPr/>
              </p:nvSpPr>
              <p:spPr>
                <a:xfrm>
                  <a:off x="3098800" y="2235200"/>
                  <a:ext cx="2095500" cy="1320800"/>
                </a:xfrm>
                <a:custGeom>
                  <a:avLst/>
                  <a:gdLst>
                    <a:gd name="connsiteX0" fmla="*/ 0 w 2095500"/>
                    <a:gd name="connsiteY0" fmla="*/ 0 h 1320800"/>
                    <a:gd name="connsiteX1" fmla="*/ 2095500 w 2095500"/>
                    <a:gd name="connsiteY1" fmla="*/ 1320800 h 1320800"/>
                    <a:gd name="connsiteX2" fmla="*/ 2095500 w 2095500"/>
                    <a:gd name="connsiteY2" fmla="*/ 1320800 h 1320800"/>
                  </a:gdLst>
                  <a:ahLst/>
                  <a:cxnLst>
                    <a:cxn ang="0">
                      <a:pos x="connsiteX0" y="connsiteY0"/>
                    </a:cxn>
                    <a:cxn ang="0">
                      <a:pos x="connsiteX1" y="connsiteY1"/>
                    </a:cxn>
                    <a:cxn ang="0">
                      <a:pos x="connsiteX2" y="connsiteY2"/>
                    </a:cxn>
                  </a:cxnLst>
                  <a:rect l="l" t="t" r="r" b="b"/>
                  <a:pathLst>
                    <a:path w="2095500" h="1320800">
                      <a:moveTo>
                        <a:pt x="0" y="0"/>
                      </a:moveTo>
                      <a:lnTo>
                        <a:pt x="2095500" y="1320800"/>
                      </a:lnTo>
                      <a:lnTo>
                        <a:pt x="2095500" y="132080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1" name="橢圓 60"/>
                <p:cNvSpPr/>
                <p:nvPr/>
              </p:nvSpPr>
              <p:spPr>
                <a:xfrm flipV="1">
                  <a:off x="1131566" y="2671906"/>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2" name="橢圓 61"/>
                <p:cNvSpPr/>
                <p:nvPr/>
              </p:nvSpPr>
              <p:spPr>
                <a:xfrm flipV="1">
                  <a:off x="1486739" y="2838130"/>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3" name="橢圓 62"/>
                <p:cNvSpPr/>
                <p:nvPr/>
              </p:nvSpPr>
              <p:spPr>
                <a:xfrm flipV="1">
                  <a:off x="1855142" y="2989898"/>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4" name="橢圓 63"/>
                <p:cNvSpPr/>
                <p:nvPr/>
              </p:nvSpPr>
              <p:spPr>
                <a:xfrm flipV="1">
                  <a:off x="2203313" y="3115006"/>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5" name="橢圓 64"/>
                <p:cNvSpPr/>
                <p:nvPr/>
              </p:nvSpPr>
              <p:spPr>
                <a:xfrm flipV="1">
                  <a:off x="1131846" y="3847327"/>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6" name="橢圓 65"/>
                <p:cNvSpPr/>
                <p:nvPr/>
              </p:nvSpPr>
              <p:spPr>
                <a:xfrm flipV="1">
                  <a:off x="2211133" y="3416613"/>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7" name="橢圓 66"/>
                <p:cNvSpPr/>
                <p:nvPr/>
              </p:nvSpPr>
              <p:spPr>
                <a:xfrm flipV="1">
                  <a:off x="1486738" y="3736184"/>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8" name="橢圓 67"/>
                <p:cNvSpPr/>
                <p:nvPr/>
              </p:nvSpPr>
              <p:spPr>
                <a:xfrm flipV="1">
                  <a:off x="1862049" y="3569731"/>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9" name="橢圓 68"/>
                <p:cNvSpPr/>
                <p:nvPr/>
              </p:nvSpPr>
              <p:spPr>
                <a:xfrm flipV="1">
                  <a:off x="2723044" y="3626654"/>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0" name="橢圓 69"/>
                <p:cNvSpPr/>
                <p:nvPr/>
              </p:nvSpPr>
              <p:spPr>
                <a:xfrm flipV="1">
                  <a:off x="2268387" y="3994812"/>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1" name="橢圓 70"/>
                <p:cNvSpPr/>
                <p:nvPr/>
              </p:nvSpPr>
              <p:spPr>
                <a:xfrm flipV="1">
                  <a:off x="2109038" y="4352134"/>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2" name="橢圓 71"/>
                <p:cNvSpPr/>
                <p:nvPr/>
              </p:nvSpPr>
              <p:spPr>
                <a:xfrm flipV="1">
                  <a:off x="1987935" y="4735517"/>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3" name="橢圓 72"/>
                <p:cNvSpPr/>
                <p:nvPr/>
              </p:nvSpPr>
              <p:spPr>
                <a:xfrm flipV="1">
                  <a:off x="2845641" y="3958470"/>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4" name="橢圓 73"/>
                <p:cNvSpPr/>
                <p:nvPr/>
              </p:nvSpPr>
              <p:spPr>
                <a:xfrm flipV="1">
                  <a:off x="3023020" y="4379711"/>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5" name="橢圓 74"/>
                <p:cNvSpPr/>
                <p:nvPr/>
              </p:nvSpPr>
              <p:spPr>
                <a:xfrm flipV="1">
                  <a:off x="3154386" y="4683451"/>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6" name="橢圓 75"/>
                <p:cNvSpPr/>
                <p:nvPr/>
              </p:nvSpPr>
              <p:spPr>
                <a:xfrm flipV="1">
                  <a:off x="2413480" y="3625302"/>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sp>
            <p:nvSpPr>
              <p:cNvPr id="31" name="橢圓 30"/>
              <p:cNvSpPr/>
              <p:nvPr/>
            </p:nvSpPr>
            <p:spPr>
              <a:xfrm flipV="1">
                <a:off x="3600770" y="3705165"/>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2" name="橢圓 31"/>
              <p:cNvSpPr/>
              <p:nvPr/>
            </p:nvSpPr>
            <p:spPr>
              <a:xfrm flipV="1">
                <a:off x="5979329" y="2754119"/>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3" name="橢圓 32"/>
              <p:cNvSpPr/>
              <p:nvPr/>
            </p:nvSpPr>
            <p:spPr>
              <a:xfrm flipV="1">
                <a:off x="5476361" y="3253896"/>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4" name="橢圓 33"/>
              <p:cNvSpPr/>
              <p:nvPr/>
            </p:nvSpPr>
            <p:spPr>
              <a:xfrm flipV="1">
                <a:off x="5180700" y="3523438"/>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5" name="橢圓 34"/>
              <p:cNvSpPr/>
              <p:nvPr/>
            </p:nvSpPr>
            <p:spPr>
              <a:xfrm flipV="1">
                <a:off x="6460597" y="2776692"/>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6" name="橢圓 35"/>
              <p:cNvSpPr/>
              <p:nvPr/>
            </p:nvSpPr>
            <p:spPr>
              <a:xfrm flipV="1">
                <a:off x="6742041" y="2809690"/>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7" name="橢圓 36"/>
              <p:cNvSpPr/>
              <p:nvPr/>
            </p:nvSpPr>
            <p:spPr>
              <a:xfrm flipV="1">
                <a:off x="6890081" y="3045948"/>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8" name="橢圓 37"/>
              <p:cNvSpPr/>
              <p:nvPr/>
            </p:nvSpPr>
            <p:spPr>
              <a:xfrm flipV="1">
                <a:off x="6315497" y="3055770"/>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9" name="橢圓 38"/>
              <p:cNvSpPr/>
              <p:nvPr/>
            </p:nvSpPr>
            <p:spPr>
              <a:xfrm flipV="1">
                <a:off x="4031734" y="3847326"/>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sp>
          <p:nvSpPr>
            <p:cNvPr id="8" name="橢圓 7"/>
            <p:cNvSpPr/>
            <p:nvPr/>
          </p:nvSpPr>
          <p:spPr>
            <a:xfrm flipV="1">
              <a:off x="5743552" y="3467866"/>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0" name="橢圓 9"/>
            <p:cNvSpPr/>
            <p:nvPr/>
          </p:nvSpPr>
          <p:spPr>
            <a:xfrm flipV="1">
              <a:off x="5444500" y="3674858"/>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1" name="橢圓 10"/>
            <p:cNvSpPr/>
            <p:nvPr/>
          </p:nvSpPr>
          <p:spPr>
            <a:xfrm flipV="1">
              <a:off x="7266207" y="2677804"/>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2" name="橢圓 11"/>
            <p:cNvSpPr/>
            <p:nvPr/>
          </p:nvSpPr>
          <p:spPr>
            <a:xfrm flipV="1">
              <a:off x="7768770" y="3245915"/>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3" name="橢圓 12"/>
            <p:cNvSpPr/>
            <p:nvPr/>
          </p:nvSpPr>
          <p:spPr>
            <a:xfrm flipV="1">
              <a:off x="5878290" y="3902898"/>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4" name="橢圓 13"/>
            <p:cNvSpPr/>
            <p:nvPr/>
          </p:nvSpPr>
          <p:spPr>
            <a:xfrm flipV="1">
              <a:off x="5600904" y="3883669"/>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5" name="橢圓 14"/>
            <p:cNvSpPr/>
            <p:nvPr/>
          </p:nvSpPr>
          <p:spPr>
            <a:xfrm flipV="1">
              <a:off x="5849015" y="3682225"/>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6" name="橢圓 15"/>
            <p:cNvSpPr/>
            <p:nvPr/>
          </p:nvSpPr>
          <p:spPr>
            <a:xfrm flipV="1">
              <a:off x="8057639" y="3207135"/>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7" name="橢圓 16"/>
            <p:cNvSpPr/>
            <p:nvPr/>
          </p:nvSpPr>
          <p:spPr>
            <a:xfrm flipV="1">
              <a:off x="5611091" y="4223115"/>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8" name="橢圓 17"/>
            <p:cNvSpPr/>
            <p:nvPr/>
          </p:nvSpPr>
          <p:spPr>
            <a:xfrm flipV="1">
              <a:off x="5270325" y="4631220"/>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9" name="橢圓 18"/>
            <p:cNvSpPr/>
            <p:nvPr/>
          </p:nvSpPr>
          <p:spPr>
            <a:xfrm flipV="1">
              <a:off x="5807409" y="4283792"/>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0" name="橢圓 19"/>
            <p:cNvSpPr/>
            <p:nvPr/>
          </p:nvSpPr>
          <p:spPr>
            <a:xfrm flipV="1">
              <a:off x="7591841" y="3351159"/>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1" name="橢圓 20"/>
            <p:cNvSpPr/>
            <p:nvPr/>
          </p:nvSpPr>
          <p:spPr>
            <a:xfrm flipV="1">
              <a:off x="7391218" y="3619286"/>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2" name="橢圓 21"/>
            <p:cNvSpPr/>
            <p:nvPr/>
          </p:nvSpPr>
          <p:spPr>
            <a:xfrm flipV="1">
              <a:off x="8043663" y="3502006"/>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3" name="橢圓 22"/>
            <p:cNvSpPr/>
            <p:nvPr/>
          </p:nvSpPr>
          <p:spPr>
            <a:xfrm flipV="1">
              <a:off x="7828459" y="3614855"/>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4" name="橢圓 23"/>
            <p:cNvSpPr/>
            <p:nvPr/>
          </p:nvSpPr>
          <p:spPr>
            <a:xfrm flipV="1">
              <a:off x="7324139" y="3933371"/>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5" name="橢圓 24"/>
            <p:cNvSpPr/>
            <p:nvPr/>
          </p:nvSpPr>
          <p:spPr>
            <a:xfrm flipV="1">
              <a:off x="7642360" y="3822228"/>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6" name="橢圓 25"/>
            <p:cNvSpPr/>
            <p:nvPr/>
          </p:nvSpPr>
          <p:spPr>
            <a:xfrm flipV="1">
              <a:off x="7391217" y="4278686"/>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7" name="橢圓 26"/>
            <p:cNvSpPr/>
            <p:nvPr/>
          </p:nvSpPr>
          <p:spPr>
            <a:xfrm flipV="1">
              <a:off x="7591841" y="4085543"/>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8" name="橢圓 27"/>
            <p:cNvSpPr/>
            <p:nvPr/>
          </p:nvSpPr>
          <p:spPr>
            <a:xfrm flipV="1">
              <a:off x="7956600" y="4624374"/>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9" name="橢圓 28"/>
            <p:cNvSpPr/>
            <p:nvPr/>
          </p:nvSpPr>
          <p:spPr>
            <a:xfrm flipV="1">
              <a:off x="8769728" y="4053703"/>
              <a:ext cx="101039" cy="111143"/>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spTree>
    <p:extLst>
      <p:ext uri="{BB962C8B-B14F-4D97-AF65-F5344CB8AC3E}">
        <p14:creationId xmlns:p14="http://schemas.microsoft.com/office/powerpoint/2010/main" val="17855737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lstStyle/>
          <a:p>
            <a:endParaRPr lang="zh-TW" altLang="en-US" dirty="0"/>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C1EEC68E-45FA-4B63-81C9-A47A83E88D05}" type="slidenum">
              <a:rPr lang="zh-TW" altLang="en-US" smtClean="0"/>
              <a:t>38</a:t>
            </a:fld>
            <a:endParaRPr lang="zh-TW" altLang="en-US"/>
          </a:p>
        </p:txBody>
      </p:sp>
      <p:sp>
        <p:nvSpPr>
          <p:cNvPr id="5" name="矩形 4"/>
          <p:cNvSpPr/>
          <p:nvPr/>
        </p:nvSpPr>
        <p:spPr>
          <a:xfrm>
            <a:off x="478431" y="211927"/>
            <a:ext cx="8363272" cy="6001643"/>
          </a:xfrm>
          <a:prstGeom prst="rect">
            <a:avLst/>
          </a:prstGeom>
        </p:spPr>
        <p:txBody>
          <a:bodyPr wrap="square">
            <a:spAutoFit/>
          </a:bodyPr>
          <a:lstStyle/>
          <a:p>
            <a:pPr algn="just"/>
            <a:r>
              <a:rPr lang="en-US" altLang="zh-TW" sz="2400" dirty="0"/>
              <a:t>Figure 6-39 is obtained by combining the left graph </a:t>
            </a:r>
            <a:r>
              <a:rPr lang="en-US" altLang="zh-TW" sz="2400" i="1" dirty="0"/>
              <a:t>G</a:t>
            </a:r>
            <a:r>
              <a:rPr lang="en-US" altLang="zh-TW" sz="2400" dirty="0"/>
              <a:t> and the right graph </a:t>
            </a:r>
            <a:r>
              <a:rPr lang="en-US" altLang="zh-TW" sz="2400" i="1" dirty="0"/>
              <a:t>H</a:t>
            </a:r>
            <a:r>
              <a:rPr lang="en-US" altLang="zh-TW" sz="2400" dirty="0"/>
              <a:t> in Figure 6-38 by the following procedure:</a:t>
            </a:r>
          </a:p>
          <a:p>
            <a:pPr marL="457200" indent="-457200" algn="just">
              <a:buAutoNum type="arabicPeriod"/>
            </a:pPr>
            <a:r>
              <a:rPr lang="en-US" altLang="zh-TW" sz="2400" dirty="0"/>
              <a:t>Pick any edge (C,D) of </a:t>
            </a:r>
            <a:r>
              <a:rPr lang="en-US" altLang="zh-TW" sz="2400" i="1" dirty="0"/>
              <a:t>G</a:t>
            </a:r>
            <a:r>
              <a:rPr lang="en-US" altLang="zh-TW" sz="2400" dirty="0"/>
              <a:t>. Let Z</a:t>
            </a:r>
            <a:r>
              <a:rPr lang="en-US" altLang="zh-TW" sz="2400" baseline="-25000" dirty="0"/>
              <a:t>1</a:t>
            </a:r>
            <a:r>
              <a:rPr lang="en-US" altLang="zh-TW" sz="2400" dirty="0"/>
              <a:t> and Z</a:t>
            </a:r>
            <a:r>
              <a:rPr lang="en-US" altLang="zh-TW" sz="2400" baseline="-25000" dirty="0"/>
              <a:t>2</a:t>
            </a:r>
            <a:r>
              <a:rPr lang="en-US" altLang="zh-TW" sz="2400" dirty="0"/>
              <a:t> be the two neighbors of C other then D and W</a:t>
            </a:r>
            <a:r>
              <a:rPr lang="en-US" altLang="zh-TW" sz="2400" baseline="-25000" dirty="0"/>
              <a:t>1</a:t>
            </a:r>
            <a:r>
              <a:rPr lang="en-US" altLang="zh-TW" sz="2400" dirty="0"/>
              <a:t> and W</a:t>
            </a:r>
            <a:r>
              <a:rPr lang="en-US" altLang="zh-TW" sz="2400" baseline="-25000" dirty="0"/>
              <a:t>2</a:t>
            </a:r>
            <a:r>
              <a:rPr lang="en-US" altLang="zh-TW" sz="2400" dirty="0"/>
              <a:t> be the two neighbors of D other then C.</a:t>
            </a:r>
          </a:p>
          <a:p>
            <a:pPr marL="457200" indent="-457200" algn="just">
              <a:buFontTx/>
              <a:buAutoNum type="arabicPeriod"/>
            </a:pPr>
            <a:r>
              <a:rPr lang="en-US" altLang="zh-TW" sz="2400" dirty="0"/>
              <a:t>Pick an edge of (A,B) of H. Let X</a:t>
            </a:r>
            <a:r>
              <a:rPr lang="en-US" altLang="zh-TW" sz="2400" baseline="-25000" dirty="0"/>
              <a:t>1</a:t>
            </a:r>
            <a:r>
              <a:rPr lang="en-US" altLang="zh-TW" sz="2400" dirty="0"/>
              <a:t> and X</a:t>
            </a:r>
            <a:r>
              <a:rPr lang="en-US" altLang="zh-TW" sz="2400" baseline="-25000" dirty="0"/>
              <a:t>2</a:t>
            </a:r>
            <a:r>
              <a:rPr lang="en-US" altLang="zh-TW" sz="2400" dirty="0"/>
              <a:t> be the two neighbors of A other then B and Y</a:t>
            </a:r>
            <a:r>
              <a:rPr lang="en-US" altLang="zh-TW" sz="2400" baseline="-25000" dirty="0"/>
              <a:t>1</a:t>
            </a:r>
            <a:r>
              <a:rPr lang="en-US" altLang="zh-TW" sz="2400" dirty="0"/>
              <a:t> and Y</a:t>
            </a:r>
            <a:r>
              <a:rPr lang="en-US" altLang="zh-TW" sz="2400" baseline="-25000" dirty="0"/>
              <a:t>2</a:t>
            </a:r>
            <a:r>
              <a:rPr lang="en-US" altLang="zh-TW" sz="2400" dirty="0"/>
              <a:t> be the two neighbors of B other then A.</a:t>
            </a:r>
          </a:p>
          <a:p>
            <a:pPr marL="457200" indent="-457200" algn="just">
              <a:buFontTx/>
              <a:buAutoNum type="arabicPeriod"/>
            </a:pPr>
            <a:r>
              <a:rPr lang="en-US" altLang="zh-TW" sz="2400" dirty="0"/>
              <a:t>Delete vertices C and D from </a:t>
            </a:r>
            <a:r>
              <a:rPr lang="en-US" altLang="zh-TW" sz="2400" i="1" dirty="0"/>
              <a:t>G</a:t>
            </a:r>
            <a:r>
              <a:rPr lang="en-US" altLang="zh-TW" sz="2400" dirty="0"/>
              <a:t> and delete vertices A and B from </a:t>
            </a:r>
            <a:r>
              <a:rPr lang="en-US" altLang="zh-TW" sz="2400" i="1" dirty="0"/>
              <a:t>H</a:t>
            </a:r>
            <a:r>
              <a:rPr lang="en-US" altLang="zh-TW" sz="2400" dirty="0"/>
              <a:t>.</a:t>
            </a:r>
          </a:p>
          <a:p>
            <a:pPr marL="457200" indent="-457200" algn="just">
              <a:buFontTx/>
              <a:buAutoNum type="arabicPeriod"/>
            </a:pPr>
            <a:r>
              <a:rPr lang="en-US" altLang="zh-TW" sz="2400" dirty="0"/>
              <a:t>Join Z</a:t>
            </a:r>
            <a:r>
              <a:rPr lang="en-US" altLang="zh-TW" sz="2400" baseline="-25000" dirty="0"/>
              <a:t>1</a:t>
            </a:r>
            <a:r>
              <a:rPr lang="en-US" altLang="zh-TW" sz="2400" dirty="0"/>
              <a:t> and X</a:t>
            </a:r>
            <a:r>
              <a:rPr lang="en-US" altLang="zh-TW" sz="2400" baseline="-25000" dirty="0"/>
              <a:t>1</a:t>
            </a:r>
            <a:r>
              <a:rPr lang="en-US" altLang="zh-TW" sz="2400" dirty="0"/>
              <a:t> with an edge, join Z</a:t>
            </a:r>
            <a:r>
              <a:rPr lang="en-US" altLang="zh-TW" sz="2400" baseline="-25000" dirty="0"/>
              <a:t>2</a:t>
            </a:r>
            <a:r>
              <a:rPr lang="en-US" altLang="zh-TW" sz="2400" dirty="0"/>
              <a:t> and Y</a:t>
            </a:r>
            <a:r>
              <a:rPr lang="en-US" altLang="zh-TW" sz="2400" baseline="-25000" dirty="0"/>
              <a:t>2</a:t>
            </a:r>
            <a:r>
              <a:rPr lang="en-US" altLang="zh-TW" sz="2400" dirty="0"/>
              <a:t> with an edge, join W</a:t>
            </a:r>
            <a:r>
              <a:rPr lang="en-US" altLang="zh-TW" sz="2400" baseline="-25000" dirty="0"/>
              <a:t>1</a:t>
            </a:r>
            <a:r>
              <a:rPr lang="en-US" altLang="zh-TW" sz="2400" dirty="0"/>
              <a:t> and Y</a:t>
            </a:r>
            <a:r>
              <a:rPr lang="en-US" altLang="zh-TW" sz="2400" baseline="-25000" dirty="0"/>
              <a:t>1</a:t>
            </a:r>
            <a:r>
              <a:rPr lang="en-US" altLang="zh-TW" sz="2400" dirty="0"/>
              <a:t> with an edge, and join W</a:t>
            </a:r>
            <a:r>
              <a:rPr lang="en-US" altLang="zh-TW" sz="2400" baseline="-25000" dirty="0"/>
              <a:t>2</a:t>
            </a:r>
            <a:r>
              <a:rPr lang="en-US" altLang="zh-TW" sz="2400" dirty="0"/>
              <a:t> and X</a:t>
            </a:r>
            <a:r>
              <a:rPr lang="en-US" altLang="zh-TW" sz="2400" baseline="-25000" dirty="0"/>
              <a:t>2</a:t>
            </a:r>
            <a:r>
              <a:rPr lang="en-US" altLang="zh-TW" sz="2400" dirty="0"/>
              <a:t> with an edge.</a:t>
            </a:r>
          </a:p>
          <a:p>
            <a:pPr algn="just"/>
            <a:r>
              <a:rPr lang="en-US" altLang="zh-TW" sz="2400" dirty="0"/>
              <a:t>As you can see, the resulting graph is identical to Figure 6-37, except for two switched edges.  Moreover, since the graph in Figure 6-39 is not bipartite, we color all its vertices with the same color.</a:t>
            </a:r>
          </a:p>
        </p:txBody>
      </p:sp>
    </p:spTree>
    <p:extLst>
      <p:ext uri="{BB962C8B-B14F-4D97-AF65-F5344CB8AC3E}">
        <p14:creationId xmlns:p14="http://schemas.microsoft.com/office/powerpoint/2010/main" val="317293754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lstStyle/>
          <a:p>
            <a:endParaRPr lang="zh-TW" altLang="en-US" dirty="0"/>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C1EEC68E-45FA-4B63-81C9-A47A83E88D05}" type="slidenum">
              <a:rPr lang="zh-TW" altLang="en-US" smtClean="0"/>
              <a:t>39</a:t>
            </a:fld>
            <a:endParaRPr lang="zh-TW" altLang="en-US"/>
          </a:p>
        </p:txBody>
      </p:sp>
      <p:sp>
        <p:nvSpPr>
          <p:cNvPr id="5" name="內容版面配置區 1"/>
          <p:cNvSpPr txBox="1">
            <a:spLocks/>
          </p:cNvSpPr>
          <p:nvPr/>
        </p:nvSpPr>
        <p:spPr>
          <a:xfrm>
            <a:off x="609600" y="413048"/>
            <a:ext cx="8229600" cy="6048672"/>
          </a:xfrm>
          <a:prstGeom prst="rect">
            <a:avLst/>
          </a:prstGeom>
        </p:spPr>
        <p:txBody>
          <a:bodyPr vert="horz" lIns="91440" tIns="45720" rIns="91440" bIns="45720" rtlCol="0">
            <a:normAutofit/>
          </a:bodyPr>
          <a:lstStyle>
            <a:lvl1pPr marL="0" indent="0" algn="just" defTabSz="914400" rtl="0" eaLnBrk="1" latinLnBrk="0" hangingPunct="1">
              <a:spcBef>
                <a:spcPct val="20000"/>
              </a:spcBef>
              <a:buFontTx/>
              <a:buNone/>
              <a:defRPr sz="2400" kern="1200" baseline="0">
                <a:solidFill>
                  <a:schemeClr val="tx1"/>
                </a:solidFill>
                <a:latin typeface="Times New Roman" panose="02020603050405020304" pitchFamily="18" charset="0"/>
                <a:ea typeface="微軟正黑體" panose="020B0604030504040204" pitchFamily="34" charset="-120"/>
                <a:cs typeface="+mn-cs"/>
              </a:defRPr>
            </a:lvl1pPr>
            <a:lvl2pPr marL="457200" indent="0" algn="l" defTabSz="914400" rtl="0" eaLnBrk="1" latinLnBrk="0" hangingPunct="1">
              <a:spcBef>
                <a:spcPct val="20000"/>
              </a:spcBef>
              <a:buFontTx/>
              <a:buNone/>
              <a:defRPr sz="2000" kern="1200" baseline="0">
                <a:solidFill>
                  <a:schemeClr val="tx1"/>
                </a:solidFill>
                <a:latin typeface="Times New Roman" panose="02020603050405020304" pitchFamily="18" charset="0"/>
                <a:ea typeface="微軟正黑體" panose="020B0604030504040204" pitchFamily="34" charset="-120"/>
                <a:cs typeface="+mn-cs"/>
              </a:defRPr>
            </a:lvl2pPr>
            <a:lvl3pPr marL="914400" indent="0" algn="l" defTabSz="914400" rtl="0" eaLnBrk="1" latinLnBrk="0" hangingPunct="1">
              <a:spcBef>
                <a:spcPct val="20000"/>
              </a:spcBef>
              <a:buFontTx/>
              <a:buNone/>
              <a:defRPr sz="1600" kern="1200" baseline="0">
                <a:solidFill>
                  <a:schemeClr val="tx1"/>
                </a:solidFill>
                <a:latin typeface="Times New Roman" panose="02020603050405020304" pitchFamily="18" charset="0"/>
                <a:ea typeface="微軟正黑體" panose="020B0604030504040204" pitchFamily="34" charset="-120"/>
                <a:cs typeface="+mn-cs"/>
              </a:defRPr>
            </a:lvl3pPr>
            <a:lvl4pPr marL="1371600" indent="0" algn="l" defTabSz="914400" rtl="0" eaLnBrk="1" latinLnBrk="0" hangingPunct="1">
              <a:spcBef>
                <a:spcPct val="20000"/>
              </a:spcBef>
              <a:buFontTx/>
              <a:buNone/>
              <a:defRPr sz="1200" kern="1200" baseline="0">
                <a:solidFill>
                  <a:schemeClr val="tx1"/>
                </a:solidFill>
                <a:latin typeface="Times New Roman" panose="02020603050405020304" pitchFamily="18" charset="0"/>
                <a:ea typeface="微軟正黑體" panose="020B0604030504040204" pitchFamily="34" charset="-120"/>
                <a:cs typeface="+mn-cs"/>
              </a:defRPr>
            </a:lvl4pPr>
            <a:lvl5pPr marL="1828800" indent="0" algn="l" defTabSz="914400" rtl="0" eaLnBrk="1" latinLnBrk="0" hangingPunct="1">
              <a:spcBef>
                <a:spcPct val="20000"/>
              </a:spcBef>
              <a:buFontTx/>
              <a:buNone/>
              <a:defRPr sz="800" kern="1200" baseline="0">
                <a:solidFill>
                  <a:schemeClr val="tx1"/>
                </a:solidFill>
                <a:latin typeface="Times New Roman" panose="02020603050405020304" pitchFamily="18" charset="0"/>
                <a:ea typeface="微軟正黑體" panose="020B0604030504040204" pitchFamily="34" charset="-120"/>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TW" dirty="0"/>
              <a:t>We call the resultant graph an </a:t>
            </a:r>
            <a:r>
              <a:rPr lang="en-US" altLang="zh-TW" b="1" dirty="0"/>
              <a:t>edge twist </a:t>
            </a:r>
            <a:r>
              <a:rPr lang="en-US" altLang="zh-TW" dirty="0"/>
              <a:t>of </a:t>
            </a:r>
            <a:r>
              <a:rPr lang="en-US" altLang="zh-TW" i="1" dirty="0"/>
              <a:t>G</a:t>
            </a:r>
            <a:r>
              <a:rPr lang="en-US" altLang="zh-TW" dirty="0"/>
              <a:t> and </a:t>
            </a:r>
            <a:r>
              <a:rPr lang="en-US" altLang="zh-TW" i="1" dirty="0"/>
              <a:t>H</a:t>
            </a:r>
            <a:r>
              <a:rPr lang="en-US" altLang="zh-TW" dirty="0"/>
              <a:t>. Again, the edge twist shown of G and H is not the only possibility. Different combinations of </a:t>
            </a:r>
            <a:r>
              <a:rPr lang="en-US" altLang="zh-TW" i="1" dirty="0"/>
              <a:t>G</a:t>
            </a:r>
            <a:r>
              <a:rPr lang="en-US" altLang="zh-TW" dirty="0"/>
              <a:t> and </a:t>
            </a:r>
            <a:r>
              <a:rPr lang="en-US" altLang="zh-TW" i="1" dirty="0"/>
              <a:t>H</a:t>
            </a:r>
            <a:r>
              <a:rPr lang="en-US" altLang="zh-TW" dirty="0"/>
              <a:t> edges (X</a:t>
            </a:r>
            <a:r>
              <a:rPr lang="en-US" altLang="zh-TW" baseline="-25000" dirty="0"/>
              <a:t>1</a:t>
            </a:r>
            <a:r>
              <a:rPr lang="en-US" altLang="zh-TW" dirty="0"/>
              <a:t>, X</a:t>
            </a:r>
            <a:r>
              <a:rPr lang="en-US" altLang="zh-TW" baseline="-25000" dirty="0"/>
              <a:t>2</a:t>
            </a:r>
            <a:r>
              <a:rPr lang="en-US" altLang="zh-TW" dirty="0"/>
              <a:t>, Y</a:t>
            </a:r>
            <a:r>
              <a:rPr lang="en-US" altLang="zh-TW" baseline="-25000" dirty="0"/>
              <a:t>1</a:t>
            </a:r>
            <a:r>
              <a:rPr lang="en-US" altLang="zh-TW" dirty="0"/>
              <a:t>, Y</a:t>
            </a:r>
            <a:r>
              <a:rPr lang="en-US" altLang="zh-TW" baseline="-25000" dirty="0"/>
              <a:t>2</a:t>
            </a:r>
            <a:r>
              <a:rPr lang="en-US" altLang="zh-TW" dirty="0"/>
              <a:t>, W</a:t>
            </a:r>
            <a:r>
              <a:rPr lang="en-US" altLang="zh-TW" baseline="-25000" dirty="0"/>
              <a:t>1</a:t>
            </a:r>
            <a:r>
              <a:rPr lang="en-US" altLang="zh-TW" dirty="0"/>
              <a:t>, W</a:t>
            </a:r>
            <a:r>
              <a:rPr lang="en-US" altLang="zh-TW" baseline="-25000" dirty="0"/>
              <a:t>2</a:t>
            </a:r>
            <a:r>
              <a:rPr lang="en-US" altLang="zh-TW" dirty="0"/>
              <a:t>, Z</a:t>
            </a:r>
            <a:r>
              <a:rPr lang="en-US" altLang="zh-TW" baseline="-25000" dirty="0"/>
              <a:t>1</a:t>
            </a:r>
            <a:r>
              <a:rPr lang="en-US" altLang="zh-TW" dirty="0"/>
              <a:t> and Z</a:t>
            </a:r>
            <a:r>
              <a:rPr lang="en-US" altLang="zh-TW" baseline="-25000" dirty="0"/>
              <a:t>2</a:t>
            </a:r>
            <a:r>
              <a:rPr lang="en-US" altLang="zh-TW" dirty="0"/>
              <a:t>) will result in different graphs.</a:t>
            </a:r>
          </a:p>
          <a:p>
            <a:endParaRPr lang="en-US" altLang="zh-TW" dirty="0"/>
          </a:p>
          <a:p>
            <a:r>
              <a:rPr lang="en-US" altLang="zh-TW" dirty="0"/>
              <a:t>Believe it or not, you may perform an edge twist on any two graphs in Category 2. Any two Category 2 graphs joined by edge join will be a new Category 1 graph.</a:t>
            </a:r>
          </a:p>
          <a:p>
            <a:endParaRPr lang="en-US" altLang="zh-TW" dirty="0"/>
          </a:p>
          <a:p>
            <a:r>
              <a:rPr lang="en-US" altLang="zh-TW" dirty="0">
                <a:solidFill>
                  <a:srgbClr val="FF0000"/>
                </a:solidFill>
              </a:rPr>
              <a:t>Roughly speaking, we need </a:t>
            </a:r>
            <a:r>
              <a:rPr lang="en-US" altLang="zh-TW">
                <a:solidFill>
                  <a:srgbClr val="FF0000"/>
                </a:solidFill>
              </a:rPr>
              <a:t>formal discussion</a:t>
            </a:r>
            <a:endParaRPr lang="en-US" altLang="zh-TW" dirty="0">
              <a:solidFill>
                <a:srgbClr val="FF0000"/>
              </a:solidFill>
            </a:endParaRPr>
          </a:p>
        </p:txBody>
      </p:sp>
    </p:spTree>
    <p:extLst>
      <p:ext uri="{BB962C8B-B14F-4D97-AF65-F5344CB8AC3E}">
        <p14:creationId xmlns:p14="http://schemas.microsoft.com/office/powerpoint/2010/main" val="33516985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9" name="頁尾版面配置區 8"/>
          <p:cNvSpPr>
            <a:spLocks noGrp="1"/>
          </p:cNvSpPr>
          <p:nvPr>
            <p:ph type="ftr" sz="quarter" idx="11"/>
          </p:nvPr>
        </p:nvSpPr>
        <p:spPr>
          <a:xfrm>
            <a:off x="745853" y="6381328"/>
            <a:ext cx="2895600" cy="365125"/>
          </a:xfrm>
        </p:spPr>
        <p:txBody>
          <a:bodyPr/>
          <a:lstStyle/>
          <a:p>
            <a:endParaRPr lang="zh-TW" altLang="en-US" dirty="0"/>
          </a:p>
        </p:txBody>
      </p:sp>
      <p:sp>
        <p:nvSpPr>
          <p:cNvPr id="12" name="投影片編號版面配置區 11"/>
          <p:cNvSpPr>
            <a:spLocks noGrp="1"/>
          </p:cNvSpPr>
          <p:nvPr>
            <p:ph type="sldNum" sz="quarter" idx="12"/>
          </p:nvPr>
        </p:nvSpPr>
        <p:spPr/>
        <p:txBody>
          <a:bodyPr/>
          <a:lstStyle/>
          <a:p>
            <a:fld id="{C1EEC68E-45FA-4B63-81C9-A47A83E88D05}" type="slidenum">
              <a:rPr lang="zh-TW" altLang="en-US" smtClean="0"/>
              <a:t>4</a:t>
            </a:fld>
            <a:endParaRPr lang="zh-TW" altLang="en-US"/>
          </a:p>
        </p:txBody>
      </p:sp>
      <p:pic>
        <p:nvPicPr>
          <p:cNvPr id="13" name="圖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34382" y="973356"/>
            <a:ext cx="4912970" cy="2913647"/>
          </a:xfrm>
          <a:prstGeom prst="rect">
            <a:avLst/>
          </a:prstGeom>
        </p:spPr>
      </p:pic>
      <p:pic>
        <p:nvPicPr>
          <p:cNvPr id="14" name="圖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4382" y="4337450"/>
            <a:ext cx="5266509" cy="1822553"/>
          </a:xfrm>
          <a:prstGeom prst="rect">
            <a:avLst/>
          </a:prstGeom>
        </p:spPr>
      </p:pic>
    </p:spTree>
    <p:extLst>
      <p:ext uri="{BB962C8B-B14F-4D97-AF65-F5344CB8AC3E}">
        <p14:creationId xmlns:p14="http://schemas.microsoft.com/office/powerpoint/2010/main" val="190435655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628650" y="1131094"/>
            <a:ext cx="8231144" cy="994172"/>
          </a:xfrm>
        </p:spPr>
        <p:txBody>
          <a:bodyPr>
            <a:normAutofit fontScale="90000"/>
          </a:bodyPr>
          <a:lstStyle/>
          <a:p>
            <a:r>
              <a:rPr lang="en-US" altLang="zh-TW" sz="3000" dirty="0"/>
              <a:t>Take any super graph.  Say spider web network S(6,4)</a:t>
            </a:r>
            <a:endParaRPr lang="zh-TW" altLang="en-US" sz="3000" dirty="0"/>
          </a:p>
        </p:txBody>
      </p:sp>
      <p:grpSp>
        <p:nvGrpSpPr>
          <p:cNvPr id="72" name="群組 71"/>
          <p:cNvGrpSpPr/>
          <p:nvPr/>
        </p:nvGrpSpPr>
        <p:grpSpPr>
          <a:xfrm>
            <a:off x="2238503" y="2115083"/>
            <a:ext cx="3877838" cy="3411420"/>
            <a:chOff x="2984670" y="1677111"/>
            <a:chExt cx="5170451" cy="4548560"/>
          </a:xfrm>
        </p:grpSpPr>
        <p:sp>
          <p:nvSpPr>
            <p:cNvPr id="5" name="六邊形 4"/>
            <p:cNvSpPr/>
            <p:nvPr/>
          </p:nvSpPr>
          <p:spPr>
            <a:xfrm>
              <a:off x="4889237" y="3394628"/>
              <a:ext cx="1342604" cy="1157417"/>
            </a:xfrm>
            <a:prstGeom prst="hexag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cxnSp>
          <p:nvCxnSpPr>
            <p:cNvPr id="7" name="直線接點 6"/>
            <p:cNvCxnSpPr>
              <a:endCxn id="5" idx="5"/>
            </p:cNvCxnSpPr>
            <p:nvPr/>
          </p:nvCxnSpPr>
          <p:spPr>
            <a:xfrm flipH="1">
              <a:off x="5942487" y="1853514"/>
              <a:ext cx="1017136" cy="1541114"/>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直線接點 8"/>
            <p:cNvCxnSpPr>
              <a:stCxn id="5" idx="0"/>
            </p:cNvCxnSpPr>
            <p:nvPr/>
          </p:nvCxnSpPr>
          <p:spPr>
            <a:xfrm flipV="1">
              <a:off x="6231841" y="3973336"/>
              <a:ext cx="1787693" cy="1"/>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直線接點 10"/>
            <p:cNvCxnSpPr>
              <a:stCxn id="5" idx="1"/>
            </p:cNvCxnSpPr>
            <p:nvPr/>
          </p:nvCxnSpPr>
          <p:spPr>
            <a:xfrm>
              <a:off x="5942487" y="4552045"/>
              <a:ext cx="1017136" cy="1541113"/>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直線接點 12"/>
            <p:cNvCxnSpPr>
              <a:stCxn id="5" idx="2"/>
            </p:cNvCxnSpPr>
            <p:nvPr/>
          </p:nvCxnSpPr>
          <p:spPr>
            <a:xfrm flipH="1">
              <a:off x="4161457" y="4552045"/>
              <a:ext cx="1017134" cy="1541113"/>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直線接點 14"/>
            <p:cNvCxnSpPr>
              <a:stCxn id="5" idx="3"/>
            </p:cNvCxnSpPr>
            <p:nvPr/>
          </p:nvCxnSpPr>
          <p:spPr>
            <a:xfrm flipH="1" flipV="1">
              <a:off x="3101545" y="3973336"/>
              <a:ext cx="1787692" cy="1"/>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直線接點 16"/>
            <p:cNvCxnSpPr>
              <a:stCxn id="5" idx="4"/>
            </p:cNvCxnSpPr>
            <p:nvPr/>
          </p:nvCxnSpPr>
          <p:spPr>
            <a:xfrm flipH="1" flipV="1">
              <a:off x="4161457" y="1853514"/>
              <a:ext cx="1017134" cy="1541114"/>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直線接點 18"/>
            <p:cNvCxnSpPr/>
            <p:nvPr/>
          </p:nvCxnSpPr>
          <p:spPr>
            <a:xfrm>
              <a:off x="6231841" y="2879124"/>
              <a:ext cx="576732" cy="1094212"/>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直線接點 20"/>
            <p:cNvCxnSpPr/>
            <p:nvPr/>
          </p:nvCxnSpPr>
          <p:spPr>
            <a:xfrm flipH="1">
              <a:off x="6645910" y="3973336"/>
              <a:ext cx="817571" cy="163411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直線接點 23"/>
            <p:cNvCxnSpPr/>
            <p:nvPr/>
          </p:nvCxnSpPr>
          <p:spPr>
            <a:xfrm flipH="1">
              <a:off x="4889237" y="4955059"/>
              <a:ext cx="1342604" cy="12357"/>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直線接點 25"/>
            <p:cNvCxnSpPr/>
            <p:nvPr/>
          </p:nvCxnSpPr>
          <p:spPr>
            <a:xfrm flipH="1" flipV="1">
              <a:off x="3793524" y="3973336"/>
              <a:ext cx="753762" cy="163411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直線接點 27"/>
            <p:cNvCxnSpPr/>
            <p:nvPr/>
          </p:nvCxnSpPr>
          <p:spPr>
            <a:xfrm flipV="1">
              <a:off x="4374292" y="2879124"/>
              <a:ext cx="514945" cy="1094212"/>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直線接點 29"/>
            <p:cNvCxnSpPr/>
            <p:nvPr/>
          </p:nvCxnSpPr>
          <p:spPr>
            <a:xfrm>
              <a:off x="4631764" y="2434281"/>
              <a:ext cx="2014146" cy="12357"/>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直線接點 33"/>
            <p:cNvCxnSpPr/>
            <p:nvPr/>
          </p:nvCxnSpPr>
          <p:spPr>
            <a:xfrm>
              <a:off x="6959623" y="1853514"/>
              <a:ext cx="1059911" cy="2119822"/>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直線接點 35"/>
            <p:cNvCxnSpPr/>
            <p:nvPr/>
          </p:nvCxnSpPr>
          <p:spPr>
            <a:xfrm>
              <a:off x="3101545" y="3973336"/>
              <a:ext cx="1059912" cy="2119822"/>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直線接點 37"/>
            <p:cNvCxnSpPr/>
            <p:nvPr/>
          </p:nvCxnSpPr>
          <p:spPr>
            <a:xfrm>
              <a:off x="4269259" y="1853514"/>
              <a:ext cx="272647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直線接點 39"/>
            <p:cNvCxnSpPr/>
            <p:nvPr/>
          </p:nvCxnSpPr>
          <p:spPr>
            <a:xfrm flipH="1">
              <a:off x="3101545" y="1853514"/>
              <a:ext cx="1068860" cy="2119822"/>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直線接點 41"/>
            <p:cNvCxnSpPr/>
            <p:nvPr/>
          </p:nvCxnSpPr>
          <p:spPr>
            <a:xfrm>
              <a:off x="4161457" y="6093158"/>
              <a:ext cx="279816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直線接點 43"/>
            <p:cNvCxnSpPr/>
            <p:nvPr/>
          </p:nvCxnSpPr>
          <p:spPr>
            <a:xfrm flipH="1">
              <a:off x="6959623" y="3973336"/>
              <a:ext cx="1059911" cy="2119822"/>
            </a:xfrm>
            <a:prstGeom prst="line">
              <a:avLst/>
            </a:prstGeom>
          </p:spPr>
          <p:style>
            <a:lnRef idx="1">
              <a:schemeClr val="accent1"/>
            </a:lnRef>
            <a:fillRef idx="0">
              <a:schemeClr val="accent1"/>
            </a:fillRef>
            <a:effectRef idx="0">
              <a:schemeClr val="accent1"/>
            </a:effectRef>
            <a:fontRef idx="minor">
              <a:schemeClr val="tx1"/>
            </a:fontRef>
          </p:style>
        </p:cxnSp>
        <p:sp>
          <p:nvSpPr>
            <p:cNvPr id="46" name="橢圓 45"/>
            <p:cNvSpPr/>
            <p:nvPr/>
          </p:nvSpPr>
          <p:spPr>
            <a:xfrm>
              <a:off x="6728085" y="3880340"/>
              <a:ext cx="284205" cy="2842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47" name="橢圓 46"/>
            <p:cNvSpPr/>
            <p:nvPr/>
          </p:nvSpPr>
          <p:spPr>
            <a:xfrm>
              <a:off x="5730009" y="3279262"/>
              <a:ext cx="284205" cy="2842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48" name="橢圓 47"/>
            <p:cNvSpPr/>
            <p:nvPr/>
          </p:nvSpPr>
          <p:spPr>
            <a:xfrm>
              <a:off x="5031381" y="3264098"/>
              <a:ext cx="284205" cy="284205"/>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49" name="橢圓 48"/>
            <p:cNvSpPr/>
            <p:nvPr/>
          </p:nvSpPr>
          <p:spPr>
            <a:xfrm>
              <a:off x="4770341" y="2784317"/>
              <a:ext cx="284205" cy="2842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50" name="橢圓 49"/>
            <p:cNvSpPr/>
            <p:nvPr/>
          </p:nvSpPr>
          <p:spPr>
            <a:xfrm>
              <a:off x="6109185" y="2790247"/>
              <a:ext cx="284205" cy="284205"/>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51" name="橢圓 50"/>
            <p:cNvSpPr/>
            <p:nvPr/>
          </p:nvSpPr>
          <p:spPr>
            <a:xfrm>
              <a:off x="7870916" y="3851957"/>
              <a:ext cx="284205" cy="2842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52" name="橢圓 51"/>
            <p:cNvSpPr/>
            <p:nvPr/>
          </p:nvSpPr>
          <p:spPr>
            <a:xfrm>
              <a:off x="4442125" y="2355864"/>
              <a:ext cx="284205" cy="284205"/>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53" name="橢圓 52"/>
            <p:cNvSpPr/>
            <p:nvPr/>
          </p:nvSpPr>
          <p:spPr>
            <a:xfrm>
              <a:off x="6409241" y="2300416"/>
              <a:ext cx="284205" cy="2842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54" name="橢圓 53"/>
            <p:cNvSpPr/>
            <p:nvPr/>
          </p:nvSpPr>
          <p:spPr>
            <a:xfrm>
              <a:off x="6770490" y="1677111"/>
              <a:ext cx="284205" cy="284205"/>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55" name="橢圓 54"/>
            <p:cNvSpPr/>
            <p:nvPr/>
          </p:nvSpPr>
          <p:spPr>
            <a:xfrm>
              <a:off x="4034481" y="1721709"/>
              <a:ext cx="284205" cy="2842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58" name="橢圓 57"/>
            <p:cNvSpPr/>
            <p:nvPr/>
          </p:nvSpPr>
          <p:spPr>
            <a:xfrm>
              <a:off x="4050583" y="5899252"/>
              <a:ext cx="284205" cy="2842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59" name="橢圓 58"/>
            <p:cNvSpPr/>
            <p:nvPr/>
          </p:nvSpPr>
          <p:spPr>
            <a:xfrm>
              <a:off x="4388552" y="5362050"/>
              <a:ext cx="284205" cy="284205"/>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60" name="橢圓 59"/>
            <p:cNvSpPr/>
            <p:nvPr/>
          </p:nvSpPr>
          <p:spPr>
            <a:xfrm>
              <a:off x="4790977" y="4803300"/>
              <a:ext cx="284205" cy="2842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61" name="橢圓 60"/>
            <p:cNvSpPr/>
            <p:nvPr/>
          </p:nvSpPr>
          <p:spPr>
            <a:xfrm>
              <a:off x="5040649" y="4378267"/>
              <a:ext cx="284205" cy="284205"/>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62" name="橢圓 61"/>
            <p:cNvSpPr/>
            <p:nvPr/>
          </p:nvSpPr>
          <p:spPr>
            <a:xfrm>
              <a:off x="6109184" y="4812956"/>
              <a:ext cx="284205" cy="284205"/>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63" name="橢圓 62"/>
            <p:cNvSpPr/>
            <p:nvPr/>
          </p:nvSpPr>
          <p:spPr>
            <a:xfrm>
              <a:off x="6750232" y="5941466"/>
              <a:ext cx="284205" cy="284205"/>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64" name="橢圓 63"/>
            <p:cNvSpPr/>
            <p:nvPr/>
          </p:nvSpPr>
          <p:spPr>
            <a:xfrm>
              <a:off x="5800384" y="4383206"/>
              <a:ext cx="284205" cy="2842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65" name="橢圓 64"/>
            <p:cNvSpPr/>
            <p:nvPr/>
          </p:nvSpPr>
          <p:spPr>
            <a:xfrm>
              <a:off x="6483380" y="5421453"/>
              <a:ext cx="284205" cy="2842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66" name="橢圓 65"/>
            <p:cNvSpPr/>
            <p:nvPr/>
          </p:nvSpPr>
          <p:spPr>
            <a:xfrm>
              <a:off x="7323439" y="3864821"/>
              <a:ext cx="284205" cy="284205"/>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67" name="橢圓 66"/>
            <p:cNvSpPr/>
            <p:nvPr/>
          </p:nvSpPr>
          <p:spPr>
            <a:xfrm>
              <a:off x="6118612" y="3815856"/>
              <a:ext cx="284205" cy="284205"/>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68" name="橢圓 67"/>
            <p:cNvSpPr/>
            <p:nvPr/>
          </p:nvSpPr>
          <p:spPr>
            <a:xfrm>
              <a:off x="2984670" y="3926605"/>
              <a:ext cx="284205" cy="284205"/>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69" name="橢圓 68"/>
            <p:cNvSpPr/>
            <p:nvPr/>
          </p:nvSpPr>
          <p:spPr>
            <a:xfrm>
              <a:off x="4753063" y="3826405"/>
              <a:ext cx="284205" cy="2842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70" name="橢圓 69"/>
            <p:cNvSpPr/>
            <p:nvPr/>
          </p:nvSpPr>
          <p:spPr>
            <a:xfrm>
              <a:off x="3694094" y="3880340"/>
              <a:ext cx="284205" cy="2842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71" name="橢圓 70"/>
            <p:cNvSpPr/>
            <p:nvPr/>
          </p:nvSpPr>
          <p:spPr>
            <a:xfrm>
              <a:off x="4243632" y="3864822"/>
              <a:ext cx="284205" cy="284205"/>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grpSp>
    </p:spTree>
    <p:extLst>
      <p:ext uri="{BB962C8B-B14F-4D97-AF65-F5344CB8AC3E}">
        <p14:creationId xmlns:p14="http://schemas.microsoft.com/office/powerpoint/2010/main" val="370675692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群組 3"/>
          <p:cNvGrpSpPr/>
          <p:nvPr/>
        </p:nvGrpSpPr>
        <p:grpSpPr>
          <a:xfrm>
            <a:off x="1042987" y="1827788"/>
            <a:ext cx="3877838" cy="3411420"/>
            <a:chOff x="2984670" y="1677111"/>
            <a:chExt cx="5170451" cy="4548560"/>
          </a:xfrm>
        </p:grpSpPr>
        <p:sp>
          <p:nvSpPr>
            <p:cNvPr id="5" name="六邊形 4"/>
            <p:cNvSpPr/>
            <p:nvPr/>
          </p:nvSpPr>
          <p:spPr>
            <a:xfrm>
              <a:off x="4889237" y="3394628"/>
              <a:ext cx="1342604" cy="1157417"/>
            </a:xfrm>
            <a:prstGeom prst="hexag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cxnSp>
          <p:nvCxnSpPr>
            <p:cNvPr id="6" name="直線接點 5"/>
            <p:cNvCxnSpPr>
              <a:endCxn id="5" idx="5"/>
            </p:cNvCxnSpPr>
            <p:nvPr/>
          </p:nvCxnSpPr>
          <p:spPr>
            <a:xfrm flipH="1">
              <a:off x="5942487" y="1853514"/>
              <a:ext cx="1017136" cy="1541114"/>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直線接點 6"/>
            <p:cNvCxnSpPr>
              <a:stCxn id="5" idx="0"/>
            </p:cNvCxnSpPr>
            <p:nvPr/>
          </p:nvCxnSpPr>
          <p:spPr>
            <a:xfrm flipV="1">
              <a:off x="6231841" y="3973336"/>
              <a:ext cx="1787693" cy="1"/>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線接點 7"/>
            <p:cNvCxnSpPr>
              <a:stCxn id="5" idx="1"/>
            </p:cNvCxnSpPr>
            <p:nvPr/>
          </p:nvCxnSpPr>
          <p:spPr>
            <a:xfrm>
              <a:off x="5942487" y="4552045"/>
              <a:ext cx="1017136" cy="1541113"/>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直線接點 8"/>
            <p:cNvCxnSpPr>
              <a:stCxn id="5" idx="2"/>
            </p:cNvCxnSpPr>
            <p:nvPr/>
          </p:nvCxnSpPr>
          <p:spPr>
            <a:xfrm flipH="1">
              <a:off x="4161457" y="4552045"/>
              <a:ext cx="1017134" cy="1541113"/>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直線接點 9"/>
            <p:cNvCxnSpPr>
              <a:stCxn id="5" idx="3"/>
            </p:cNvCxnSpPr>
            <p:nvPr/>
          </p:nvCxnSpPr>
          <p:spPr>
            <a:xfrm flipH="1" flipV="1">
              <a:off x="3101545" y="3973336"/>
              <a:ext cx="1787692" cy="1"/>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直線接點 10"/>
            <p:cNvCxnSpPr>
              <a:stCxn id="5" idx="4"/>
            </p:cNvCxnSpPr>
            <p:nvPr/>
          </p:nvCxnSpPr>
          <p:spPr>
            <a:xfrm flipH="1" flipV="1">
              <a:off x="4161457" y="1853514"/>
              <a:ext cx="1017134" cy="1541114"/>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直線接點 11"/>
            <p:cNvCxnSpPr/>
            <p:nvPr/>
          </p:nvCxnSpPr>
          <p:spPr>
            <a:xfrm>
              <a:off x="6231841" y="2879124"/>
              <a:ext cx="576732" cy="1094212"/>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直線接點 12"/>
            <p:cNvCxnSpPr/>
            <p:nvPr/>
          </p:nvCxnSpPr>
          <p:spPr>
            <a:xfrm flipH="1">
              <a:off x="6645910" y="3973336"/>
              <a:ext cx="817571" cy="163411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直線接點 13"/>
            <p:cNvCxnSpPr/>
            <p:nvPr/>
          </p:nvCxnSpPr>
          <p:spPr>
            <a:xfrm flipH="1">
              <a:off x="4889237" y="4955059"/>
              <a:ext cx="1342604" cy="12357"/>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直線接點 14"/>
            <p:cNvCxnSpPr/>
            <p:nvPr/>
          </p:nvCxnSpPr>
          <p:spPr>
            <a:xfrm flipH="1" flipV="1">
              <a:off x="3793524" y="3973336"/>
              <a:ext cx="753762" cy="163411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直線接點 15"/>
            <p:cNvCxnSpPr/>
            <p:nvPr/>
          </p:nvCxnSpPr>
          <p:spPr>
            <a:xfrm flipV="1">
              <a:off x="4374292" y="2879124"/>
              <a:ext cx="514945" cy="1094212"/>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直線接點 16"/>
            <p:cNvCxnSpPr/>
            <p:nvPr/>
          </p:nvCxnSpPr>
          <p:spPr>
            <a:xfrm>
              <a:off x="4631764" y="2434281"/>
              <a:ext cx="2014146" cy="12357"/>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直線接點 17"/>
            <p:cNvCxnSpPr/>
            <p:nvPr/>
          </p:nvCxnSpPr>
          <p:spPr>
            <a:xfrm>
              <a:off x="6959623" y="1853514"/>
              <a:ext cx="1059911" cy="2119822"/>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直線接點 18"/>
            <p:cNvCxnSpPr/>
            <p:nvPr/>
          </p:nvCxnSpPr>
          <p:spPr>
            <a:xfrm>
              <a:off x="3101545" y="3973336"/>
              <a:ext cx="1059912" cy="2119822"/>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線接點 19"/>
            <p:cNvCxnSpPr/>
            <p:nvPr/>
          </p:nvCxnSpPr>
          <p:spPr>
            <a:xfrm>
              <a:off x="4269259" y="1853514"/>
              <a:ext cx="272647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直線接點 20"/>
            <p:cNvCxnSpPr/>
            <p:nvPr/>
          </p:nvCxnSpPr>
          <p:spPr>
            <a:xfrm flipH="1">
              <a:off x="3101545" y="1853514"/>
              <a:ext cx="1068860" cy="2119822"/>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直線接點 21"/>
            <p:cNvCxnSpPr/>
            <p:nvPr/>
          </p:nvCxnSpPr>
          <p:spPr>
            <a:xfrm>
              <a:off x="4161457" y="6093158"/>
              <a:ext cx="279816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直線接點 22"/>
            <p:cNvCxnSpPr/>
            <p:nvPr/>
          </p:nvCxnSpPr>
          <p:spPr>
            <a:xfrm flipH="1">
              <a:off x="6959623" y="3973336"/>
              <a:ext cx="1059911" cy="2119822"/>
            </a:xfrm>
            <a:prstGeom prst="line">
              <a:avLst/>
            </a:prstGeom>
          </p:spPr>
          <p:style>
            <a:lnRef idx="1">
              <a:schemeClr val="accent1"/>
            </a:lnRef>
            <a:fillRef idx="0">
              <a:schemeClr val="accent1"/>
            </a:fillRef>
            <a:effectRef idx="0">
              <a:schemeClr val="accent1"/>
            </a:effectRef>
            <a:fontRef idx="minor">
              <a:schemeClr val="tx1"/>
            </a:fontRef>
          </p:style>
        </p:cxnSp>
        <p:sp>
          <p:nvSpPr>
            <p:cNvPr id="24" name="橢圓 23"/>
            <p:cNvSpPr/>
            <p:nvPr/>
          </p:nvSpPr>
          <p:spPr>
            <a:xfrm>
              <a:off x="6728085" y="3880340"/>
              <a:ext cx="284205" cy="2842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25" name="橢圓 24"/>
            <p:cNvSpPr/>
            <p:nvPr/>
          </p:nvSpPr>
          <p:spPr>
            <a:xfrm>
              <a:off x="5730009" y="3279262"/>
              <a:ext cx="284205" cy="2842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26" name="橢圓 25"/>
            <p:cNvSpPr/>
            <p:nvPr/>
          </p:nvSpPr>
          <p:spPr>
            <a:xfrm>
              <a:off x="5031381" y="3264098"/>
              <a:ext cx="284205" cy="284205"/>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27" name="橢圓 26"/>
            <p:cNvSpPr/>
            <p:nvPr/>
          </p:nvSpPr>
          <p:spPr>
            <a:xfrm>
              <a:off x="4770341" y="2784317"/>
              <a:ext cx="284205" cy="2842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28" name="橢圓 27"/>
            <p:cNvSpPr/>
            <p:nvPr/>
          </p:nvSpPr>
          <p:spPr>
            <a:xfrm>
              <a:off x="6109185" y="2790247"/>
              <a:ext cx="284205" cy="284205"/>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29" name="橢圓 28"/>
            <p:cNvSpPr/>
            <p:nvPr/>
          </p:nvSpPr>
          <p:spPr>
            <a:xfrm>
              <a:off x="7870916" y="3851957"/>
              <a:ext cx="284205" cy="2842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30" name="橢圓 29"/>
            <p:cNvSpPr/>
            <p:nvPr/>
          </p:nvSpPr>
          <p:spPr>
            <a:xfrm>
              <a:off x="4442125" y="2355864"/>
              <a:ext cx="284205" cy="284205"/>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31" name="橢圓 30"/>
            <p:cNvSpPr/>
            <p:nvPr/>
          </p:nvSpPr>
          <p:spPr>
            <a:xfrm>
              <a:off x="6409241" y="2300416"/>
              <a:ext cx="284205" cy="2842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32" name="橢圓 31"/>
            <p:cNvSpPr/>
            <p:nvPr/>
          </p:nvSpPr>
          <p:spPr>
            <a:xfrm>
              <a:off x="6770490" y="1677111"/>
              <a:ext cx="284205" cy="284205"/>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33" name="橢圓 32"/>
            <p:cNvSpPr/>
            <p:nvPr/>
          </p:nvSpPr>
          <p:spPr>
            <a:xfrm>
              <a:off x="4034481" y="1721709"/>
              <a:ext cx="284205" cy="2842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34" name="橢圓 33"/>
            <p:cNvSpPr/>
            <p:nvPr/>
          </p:nvSpPr>
          <p:spPr>
            <a:xfrm>
              <a:off x="4050583" y="5899252"/>
              <a:ext cx="284205" cy="2842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35" name="橢圓 34"/>
            <p:cNvSpPr/>
            <p:nvPr/>
          </p:nvSpPr>
          <p:spPr>
            <a:xfrm>
              <a:off x="4388552" y="5362050"/>
              <a:ext cx="284205" cy="284205"/>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36" name="橢圓 35"/>
            <p:cNvSpPr/>
            <p:nvPr/>
          </p:nvSpPr>
          <p:spPr>
            <a:xfrm>
              <a:off x="4790977" y="4803300"/>
              <a:ext cx="284205" cy="2842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37" name="橢圓 36"/>
            <p:cNvSpPr/>
            <p:nvPr/>
          </p:nvSpPr>
          <p:spPr>
            <a:xfrm>
              <a:off x="5040649" y="4378267"/>
              <a:ext cx="284205" cy="284205"/>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38" name="橢圓 37"/>
            <p:cNvSpPr/>
            <p:nvPr/>
          </p:nvSpPr>
          <p:spPr>
            <a:xfrm>
              <a:off x="6109184" y="4812956"/>
              <a:ext cx="284205" cy="284205"/>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39" name="橢圓 38"/>
            <p:cNvSpPr/>
            <p:nvPr/>
          </p:nvSpPr>
          <p:spPr>
            <a:xfrm>
              <a:off x="6750232" y="5941466"/>
              <a:ext cx="284205" cy="284205"/>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40" name="橢圓 39"/>
            <p:cNvSpPr/>
            <p:nvPr/>
          </p:nvSpPr>
          <p:spPr>
            <a:xfrm>
              <a:off x="5800384" y="4383206"/>
              <a:ext cx="284205" cy="2842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41" name="橢圓 40"/>
            <p:cNvSpPr/>
            <p:nvPr/>
          </p:nvSpPr>
          <p:spPr>
            <a:xfrm>
              <a:off x="6483380" y="5421453"/>
              <a:ext cx="284205" cy="2842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42" name="橢圓 41"/>
            <p:cNvSpPr/>
            <p:nvPr/>
          </p:nvSpPr>
          <p:spPr>
            <a:xfrm>
              <a:off x="7323439" y="3864821"/>
              <a:ext cx="284205" cy="284205"/>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43" name="橢圓 42"/>
            <p:cNvSpPr/>
            <p:nvPr/>
          </p:nvSpPr>
          <p:spPr>
            <a:xfrm>
              <a:off x="6118612" y="3815856"/>
              <a:ext cx="284205" cy="284205"/>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44" name="橢圓 43"/>
            <p:cNvSpPr/>
            <p:nvPr/>
          </p:nvSpPr>
          <p:spPr>
            <a:xfrm>
              <a:off x="2984670" y="3926605"/>
              <a:ext cx="284205" cy="284205"/>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45" name="橢圓 44"/>
            <p:cNvSpPr/>
            <p:nvPr/>
          </p:nvSpPr>
          <p:spPr>
            <a:xfrm>
              <a:off x="4753063" y="3826405"/>
              <a:ext cx="284205" cy="2842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46" name="橢圓 45"/>
            <p:cNvSpPr/>
            <p:nvPr/>
          </p:nvSpPr>
          <p:spPr>
            <a:xfrm>
              <a:off x="3694094" y="3880340"/>
              <a:ext cx="284205" cy="2842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47" name="橢圓 46"/>
            <p:cNvSpPr/>
            <p:nvPr/>
          </p:nvSpPr>
          <p:spPr>
            <a:xfrm>
              <a:off x="4243632" y="3864822"/>
              <a:ext cx="284205" cy="284205"/>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grpSp>
      <p:sp>
        <p:nvSpPr>
          <p:cNvPr id="48" name="文字方塊 47"/>
          <p:cNvSpPr txBox="1"/>
          <p:nvPr/>
        </p:nvSpPr>
        <p:spPr>
          <a:xfrm>
            <a:off x="871152" y="1311361"/>
            <a:ext cx="2318007" cy="300082"/>
          </a:xfrm>
          <a:prstGeom prst="rect">
            <a:avLst/>
          </a:prstGeom>
          <a:noFill/>
        </p:spPr>
        <p:txBody>
          <a:bodyPr wrap="none" rtlCol="0">
            <a:spAutoFit/>
          </a:bodyPr>
          <a:lstStyle/>
          <a:p>
            <a:r>
              <a:rPr lang="en-US" altLang="zh-TW" sz="1350" dirty="0"/>
              <a:t>Replace any edge into 4 cycle  </a:t>
            </a:r>
            <a:endParaRPr lang="zh-TW" altLang="en-US" sz="1350" dirty="0"/>
          </a:p>
        </p:txBody>
      </p:sp>
    </p:spTree>
    <p:extLst>
      <p:ext uri="{BB962C8B-B14F-4D97-AF65-F5344CB8AC3E}">
        <p14:creationId xmlns:p14="http://schemas.microsoft.com/office/powerpoint/2010/main" val="48202054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9" name="群組 108"/>
          <p:cNvGrpSpPr/>
          <p:nvPr/>
        </p:nvGrpSpPr>
        <p:grpSpPr>
          <a:xfrm>
            <a:off x="1042987" y="1827789"/>
            <a:ext cx="3157860" cy="2782216"/>
            <a:chOff x="1390649" y="1294051"/>
            <a:chExt cx="4210480" cy="3709621"/>
          </a:xfrm>
        </p:grpSpPr>
        <p:sp>
          <p:nvSpPr>
            <p:cNvPr id="3" name="六邊形 2"/>
            <p:cNvSpPr/>
            <p:nvPr/>
          </p:nvSpPr>
          <p:spPr>
            <a:xfrm>
              <a:off x="2812862" y="2576587"/>
              <a:ext cx="1002574" cy="864288"/>
            </a:xfrm>
            <a:prstGeom prst="hexag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cxnSp>
          <p:nvCxnSpPr>
            <p:cNvPr id="4" name="直線接點 3"/>
            <p:cNvCxnSpPr>
              <a:endCxn id="3" idx="5"/>
            </p:cNvCxnSpPr>
            <p:nvPr/>
          </p:nvCxnSpPr>
          <p:spPr>
            <a:xfrm flipH="1">
              <a:off x="3599364" y="1425778"/>
              <a:ext cx="759534" cy="1150809"/>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直線接點 4"/>
            <p:cNvCxnSpPr>
              <a:stCxn id="3" idx="0"/>
              <a:endCxn id="27" idx="2"/>
            </p:cNvCxnSpPr>
            <p:nvPr/>
          </p:nvCxnSpPr>
          <p:spPr>
            <a:xfrm>
              <a:off x="3815436" y="3008731"/>
              <a:ext cx="1223960" cy="15475"/>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直線接點 5"/>
            <p:cNvCxnSpPr>
              <a:stCxn id="3" idx="1"/>
            </p:cNvCxnSpPr>
            <p:nvPr/>
          </p:nvCxnSpPr>
          <p:spPr>
            <a:xfrm>
              <a:off x="3599364" y="3440874"/>
              <a:ext cx="759534" cy="1150808"/>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直線接點 6"/>
            <p:cNvCxnSpPr>
              <a:stCxn id="3" idx="2"/>
            </p:cNvCxnSpPr>
            <p:nvPr/>
          </p:nvCxnSpPr>
          <p:spPr>
            <a:xfrm flipH="1">
              <a:off x="2269401" y="3440874"/>
              <a:ext cx="759533" cy="1150808"/>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線接點 7"/>
            <p:cNvCxnSpPr>
              <a:stCxn id="3" idx="3"/>
            </p:cNvCxnSpPr>
            <p:nvPr/>
          </p:nvCxnSpPr>
          <p:spPr>
            <a:xfrm flipH="1" flipV="1">
              <a:off x="1477924" y="3008730"/>
              <a:ext cx="1334938" cy="1"/>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直線接點 8"/>
            <p:cNvCxnSpPr>
              <a:stCxn id="3" idx="4"/>
            </p:cNvCxnSpPr>
            <p:nvPr/>
          </p:nvCxnSpPr>
          <p:spPr>
            <a:xfrm flipH="1" flipV="1">
              <a:off x="2269401" y="1425778"/>
              <a:ext cx="759533" cy="1150809"/>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直線接點 9"/>
            <p:cNvCxnSpPr/>
            <p:nvPr/>
          </p:nvCxnSpPr>
          <p:spPr>
            <a:xfrm>
              <a:off x="3815436" y="2191640"/>
              <a:ext cx="430668" cy="81709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直線接點 10"/>
            <p:cNvCxnSpPr/>
            <p:nvPr/>
          </p:nvCxnSpPr>
          <p:spPr>
            <a:xfrm flipH="1">
              <a:off x="4124637" y="3008730"/>
              <a:ext cx="610512" cy="1220253"/>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直線接點 11"/>
            <p:cNvCxnSpPr/>
            <p:nvPr/>
          </p:nvCxnSpPr>
          <p:spPr>
            <a:xfrm flipH="1">
              <a:off x="2812862" y="3741820"/>
              <a:ext cx="1002574" cy="9227"/>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直線接點 12"/>
            <p:cNvCxnSpPr/>
            <p:nvPr/>
          </p:nvCxnSpPr>
          <p:spPr>
            <a:xfrm flipH="1" flipV="1">
              <a:off x="1994651" y="3008730"/>
              <a:ext cx="562863" cy="1220253"/>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直線接點 13"/>
            <p:cNvCxnSpPr/>
            <p:nvPr/>
          </p:nvCxnSpPr>
          <p:spPr>
            <a:xfrm flipV="1">
              <a:off x="2428333" y="2191640"/>
              <a:ext cx="384529" cy="81709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直線接點 14"/>
            <p:cNvCxnSpPr/>
            <p:nvPr/>
          </p:nvCxnSpPr>
          <p:spPr>
            <a:xfrm>
              <a:off x="2620597" y="1859459"/>
              <a:ext cx="1504040" cy="9227"/>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直線接點 16"/>
            <p:cNvCxnSpPr/>
            <p:nvPr/>
          </p:nvCxnSpPr>
          <p:spPr>
            <a:xfrm>
              <a:off x="1477924" y="3008730"/>
              <a:ext cx="791477" cy="1582952"/>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直線接點 17"/>
            <p:cNvCxnSpPr/>
            <p:nvPr/>
          </p:nvCxnSpPr>
          <p:spPr>
            <a:xfrm>
              <a:off x="2349901" y="1425778"/>
              <a:ext cx="203596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直線接點 18"/>
            <p:cNvCxnSpPr/>
            <p:nvPr/>
          </p:nvCxnSpPr>
          <p:spPr>
            <a:xfrm flipH="1">
              <a:off x="1477924" y="1425778"/>
              <a:ext cx="798159" cy="1582952"/>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線接點 19"/>
            <p:cNvCxnSpPr>
              <a:endCxn id="92" idx="7"/>
            </p:cNvCxnSpPr>
            <p:nvPr/>
          </p:nvCxnSpPr>
          <p:spPr>
            <a:xfrm>
              <a:off x="2269401" y="4591682"/>
              <a:ext cx="2428485" cy="230843"/>
            </a:xfrm>
            <a:prstGeom prst="line">
              <a:avLst/>
            </a:prstGeom>
          </p:spPr>
          <p:style>
            <a:lnRef idx="1">
              <a:schemeClr val="accent1"/>
            </a:lnRef>
            <a:fillRef idx="0">
              <a:schemeClr val="accent1"/>
            </a:fillRef>
            <a:effectRef idx="0">
              <a:schemeClr val="accent1"/>
            </a:effectRef>
            <a:fontRef idx="minor">
              <a:schemeClr val="tx1"/>
            </a:fontRef>
          </p:style>
        </p:cxnSp>
        <p:sp>
          <p:nvSpPr>
            <p:cNvPr id="22" name="橢圓 21"/>
            <p:cNvSpPr/>
            <p:nvPr/>
          </p:nvSpPr>
          <p:spPr>
            <a:xfrm>
              <a:off x="4186001" y="2939286"/>
              <a:ext cx="212227" cy="21222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23" name="橢圓 22"/>
            <p:cNvSpPr/>
            <p:nvPr/>
          </p:nvSpPr>
          <p:spPr>
            <a:xfrm>
              <a:off x="3440699" y="2490439"/>
              <a:ext cx="212227" cy="21222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24" name="橢圓 23"/>
            <p:cNvSpPr/>
            <p:nvPr/>
          </p:nvSpPr>
          <p:spPr>
            <a:xfrm>
              <a:off x="2919007" y="2479115"/>
              <a:ext cx="212227" cy="212227"/>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25" name="橢圓 24"/>
            <p:cNvSpPr/>
            <p:nvPr/>
          </p:nvSpPr>
          <p:spPr>
            <a:xfrm>
              <a:off x="2724078" y="2120844"/>
              <a:ext cx="212227" cy="21222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26" name="橢圓 25"/>
            <p:cNvSpPr/>
            <p:nvPr/>
          </p:nvSpPr>
          <p:spPr>
            <a:xfrm>
              <a:off x="3723844" y="2125272"/>
              <a:ext cx="212227" cy="212227"/>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27" name="橢圓 26"/>
            <p:cNvSpPr/>
            <p:nvPr/>
          </p:nvSpPr>
          <p:spPr>
            <a:xfrm>
              <a:off x="5039396" y="2918092"/>
              <a:ext cx="212227" cy="21222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28" name="橢圓 27"/>
            <p:cNvSpPr/>
            <p:nvPr/>
          </p:nvSpPr>
          <p:spPr>
            <a:xfrm>
              <a:off x="2478987" y="1800902"/>
              <a:ext cx="212227" cy="212227"/>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29" name="橢圓 28"/>
            <p:cNvSpPr/>
            <p:nvPr/>
          </p:nvSpPr>
          <p:spPr>
            <a:xfrm>
              <a:off x="3947907" y="1759497"/>
              <a:ext cx="212227" cy="21222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30" name="橢圓 29"/>
            <p:cNvSpPr/>
            <p:nvPr/>
          </p:nvSpPr>
          <p:spPr>
            <a:xfrm>
              <a:off x="4217666" y="1294051"/>
              <a:ext cx="212227" cy="212227"/>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31" name="橢圓 30"/>
            <p:cNvSpPr/>
            <p:nvPr/>
          </p:nvSpPr>
          <p:spPr>
            <a:xfrm>
              <a:off x="2174583" y="1327354"/>
              <a:ext cx="212227" cy="21222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32" name="橢圓 31"/>
            <p:cNvSpPr/>
            <p:nvPr/>
          </p:nvSpPr>
          <p:spPr>
            <a:xfrm>
              <a:off x="2186607" y="4446885"/>
              <a:ext cx="212227" cy="21222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33" name="橢圓 32"/>
            <p:cNvSpPr/>
            <p:nvPr/>
          </p:nvSpPr>
          <p:spPr>
            <a:xfrm>
              <a:off x="2438982" y="4045736"/>
              <a:ext cx="212227" cy="212227"/>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34" name="橢圓 33"/>
            <p:cNvSpPr/>
            <p:nvPr/>
          </p:nvSpPr>
          <p:spPr>
            <a:xfrm>
              <a:off x="2739488" y="3628496"/>
              <a:ext cx="212227" cy="21222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35" name="橢圓 34"/>
            <p:cNvSpPr/>
            <p:nvPr/>
          </p:nvSpPr>
          <p:spPr>
            <a:xfrm>
              <a:off x="2925927" y="3311108"/>
              <a:ext cx="212227" cy="212227"/>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36" name="橢圓 35"/>
            <p:cNvSpPr/>
            <p:nvPr/>
          </p:nvSpPr>
          <p:spPr>
            <a:xfrm>
              <a:off x="3723843" y="3635707"/>
              <a:ext cx="212227" cy="212227"/>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37" name="橢圓 36"/>
            <p:cNvSpPr/>
            <p:nvPr/>
          </p:nvSpPr>
          <p:spPr>
            <a:xfrm>
              <a:off x="4202539" y="4478408"/>
              <a:ext cx="212227" cy="212227"/>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38" name="橢圓 37"/>
            <p:cNvSpPr/>
            <p:nvPr/>
          </p:nvSpPr>
          <p:spPr>
            <a:xfrm>
              <a:off x="3493251" y="3314796"/>
              <a:ext cx="212227" cy="21222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39" name="橢圓 38"/>
            <p:cNvSpPr/>
            <p:nvPr/>
          </p:nvSpPr>
          <p:spPr>
            <a:xfrm>
              <a:off x="4003270" y="4090095"/>
              <a:ext cx="212227" cy="21222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40" name="橢圓 39"/>
            <p:cNvSpPr/>
            <p:nvPr/>
          </p:nvSpPr>
          <p:spPr>
            <a:xfrm>
              <a:off x="4630574" y="2927698"/>
              <a:ext cx="212227" cy="212227"/>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41" name="橢圓 40"/>
            <p:cNvSpPr/>
            <p:nvPr/>
          </p:nvSpPr>
          <p:spPr>
            <a:xfrm>
              <a:off x="3730884" y="2891134"/>
              <a:ext cx="212227" cy="212227"/>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42" name="橢圓 41"/>
            <p:cNvSpPr/>
            <p:nvPr/>
          </p:nvSpPr>
          <p:spPr>
            <a:xfrm>
              <a:off x="1390649" y="2973834"/>
              <a:ext cx="212227" cy="212227"/>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43" name="橢圓 42"/>
            <p:cNvSpPr/>
            <p:nvPr/>
          </p:nvSpPr>
          <p:spPr>
            <a:xfrm>
              <a:off x="2711176" y="2899011"/>
              <a:ext cx="212227" cy="21222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44" name="橢圓 43"/>
            <p:cNvSpPr/>
            <p:nvPr/>
          </p:nvSpPr>
          <p:spPr>
            <a:xfrm>
              <a:off x="1920403" y="2939286"/>
              <a:ext cx="212227" cy="21222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45" name="橢圓 44"/>
            <p:cNvSpPr/>
            <p:nvPr/>
          </p:nvSpPr>
          <p:spPr>
            <a:xfrm>
              <a:off x="2330764" y="2927699"/>
              <a:ext cx="212227" cy="212227"/>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91" name="橢圓 90"/>
            <p:cNvSpPr/>
            <p:nvPr/>
          </p:nvSpPr>
          <p:spPr>
            <a:xfrm>
              <a:off x="5388902" y="2939285"/>
              <a:ext cx="212227" cy="21222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92" name="橢圓 91"/>
            <p:cNvSpPr/>
            <p:nvPr/>
          </p:nvSpPr>
          <p:spPr>
            <a:xfrm>
              <a:off x="4516739" y="4791445"/>
              <a:ext cx="212227" cy="212227"/>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cxnSp>
          <p:nvCxnSpPr>
            <p:cNvPr id="98" name="直線接點 97"/>
            <p:cNvCxnSpPr>
              <a:stCxn id="91" idx="4"/>
              <a:endCxn id="92" idx="0"/>
            </p:cNvCxnSpPr>
            <p:nvPr/>
          </p:nvCxnSpPr>
          <p:spPr>
            <a:xfrm flipH="1">
              <a:off x="4622853" y="3151512"/>
              <a:ext cx="872163" cy="1639933"/>
            </a:xfrm>
            <a:prstGeom prst="line">
              <a:avLst/>
            </a:prstGeom>
          </p:spPr>
          <p:style>
            <a:lnRef idx="1">
              <a:schemeClr val="accent1"/>
            </a:lnRef>
            <a:fillRef idx="0">
              <a:schemeClr val="accent1"/>
            </a:fillRef>
            <a:effectRef idx="0">
              <a:schemeClr val="accent1"/>
            </a:effectRef>
            <a:fontRef idx="minor">
              <a:schemeClr val="tx1"/>
            </a:fontRef>
          </p:style>
        </p:cxnSp>
        <p:cxnSp>
          <p:nvCxnSpPr>
            <p:cNvPr id="101" name="直線接點 100"/>
            <p:cNvCxnSpPr>
              <a:stCxn id="27" idx="0"/>
              <a:endCxn id="37" idx="7"/>
            </p:cNvCxnSpPr>
            <p:nvPr/>
          </p:nvCxnSpPr>
          <p:spPr>
            <a:xfrm flipH="1">
              <a:off x="4383686" y="2918092"/>
              <a:ext cx="761824" cy="1591396"/>
            </a:xfrm>
            <a:prstGeom prst="line">
              <a:avLst/>
            </a:prstGeom>
          </p:spPr>
          <p:style>
            <a:lnRef idx="1">
              <a:schemeClr val="accent1"/>
            </a:lnRef>
            <a:fillRef idx="0">
              <a:schemeClr val="accent1"/>
            </a:fillRef>
            <a:effectRef idx="0">
              <a:schemeClr val="accent1"/>
            </a:effectRef>
            <a:fontRef idx="minor">
              <a:schemeClr val="tx1"/>
            </a:fontRef>
          </p:style>
        </p:cxnSp>
        <p:cxnSp>
          <p:nvCxnSpPr>
            <p:cNvPr id="104" name="直線接點 103"/>
            <p:cNvCxnSpPr>
              <a:stCxn id="27" idx="5"/>
              <a:endCxn id="92" idx="1"/>
            </p:cNvCxnSpPr>
            <p:nvPr/>
          </p:nvCxnSpPr>
          <p:spPr>
            <a:xfrm flipH="1">
              <a:off x="4547819" y="3099239"/>
              <a:ext cx="672724" cy="1723286"/>
            </a:xfrm>
            <a:prstGeom prst="line">
              <a:avLst/>
            </a:prstGeom>
          </p:spPr>
          <p:style>
            <a:lnRef idx="1">
              <a:schemeClr val="accent1"/>
            </a:lnRef>
            <a:fillRef idx="0">
              <a:schemeClr val="accent1"/>
            </a:fillRef>
            <a:effectRef idx="0">
              <a:schemeClr val="accent1"/>
            </a:effectRef>
            <a:fontRef idx="minor">
              <a:schemeClr val="tx1"/>
            </a:fontRef>
          </p:style>
        </p:cxnSp>
        <p:cxnSp>
          <p:nvCxnSpPr>
            <p:cNvPr id="106" name="直線接點 105"/>
            <p:cNvCxnSpPr>
              <a:stCxn id="37" idx="6"/>
              <a:endCxn id="91" idx="3"/>
            </p:cNvCxnSpPr>
            <p:nvPr/>
          </p:nvCxnSpPr>
          <p:spPr>
            <a:xfrm flipV="1">
              <a:off x="4414766" y="3120432"/>
              <a:ext cx="1005216" cy="146409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8" name="直線接點 107"/>
            <p:cNvCxnSpPr>
              <a:stCxn id="30" idx="4"/>
              <a:endCxn id="91" idx="1"/>
            </p:cNvCxnSpPr>
            <p:nvPr/>
          </p:nvCxnSpPr>
          <p:spPr>
            <a:xfrm>
              <a:off x="4323780" y="1506278"/>
              <a:ext cx="1096202" cy="1464087"/>
            </a:xfrm>
            <a:prstGeom prst="line">
              <a:avLst/>
            </a:prstGeom>
          </p:spPr>
          <p:style>
            <a:lnRef idx="1">
              <a:schemeClr val="accent1"/>
            </a:lnRef>
            <a:fillRef idx="0">
              <a:schemeClr val="accent1"/>
            </a:fillRef>
            <a:effectRef idx="0">
              <a:schemeClr val="accent1"/>
            </a:effectRef>
            <a:fontRef idx="minor">
              <a:schemeClr val="tx1"/>
            </a:fontRef>
          </p:style>
        </p:cxnSp>
      </p:grpSp>
      <p:sp>
        <p:nvSpPr>
          <p:cNvPr id="111" name="六邊形 110"/>
          <p:cNvSpPr/>
          <p:nvPr/>
        </p:nvSpPr>
        <p:spPr>
          <a:xfrm>
            <a:off x="6339112" y="3008699"/>
            <a:ext cx="751931" cy="648216"/>
          </a:xfrm>
          <a:prstGeom prst="hexag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cxnSp>
        <p:nvCxnSpPr>
          <p:cNvPr id="112" name="直線接點 111"/>
          <p:cNvCxnSpPr>
            <a:endCxn id="111" idx="5"/>
          </p:cNvCxnSpPr>
          <p:nvPr/>
        </p:nvCxnSpPr>
        <p:spPr>
          <a:xfrm flipH="1">
            <a:off x="6928989" y="2145593"/>
            <a:ext cx="569651" cy="863107"/>
          </a:xfrm>
          <a:prstGeom prst="line">
            <a:avLst/>
          </a:prstGeom>
        </p:spPr>
        <p:style>
          <a:lnRef idx="1">
            <a:schemeClr val="accent1"/>
          </a:lnRef>
          <a:fillRef idx="0">
            <a:schemeClr val="accent1"/>
          </a:fillRef>
          <a:effectRef idx="0">
            <a:schemeClr val="accent1"/>
          </a:effectRef>
          <a:fontRef idx="minor">
            <a:schemeClr val="tx1"/>
          </a:fontRef>
        </p:style>
      </p:cxnSp>
      <p:cxnSp>
        <p:nvCxnSpPr>
          <p:cNvPr id="113" name="直線接點 112"/>
          <p:cNvCxnSpPr>
            <a:stCxn id="111" idx="0"/>
            <a:endCxn id="133" idx="2"/>
          </p:cNvCxnSpPr>
          <p:nvPr/>
        </p:nvCxnSpPr>
        <p:spPr>
          <a:xfrm>
            <a:off x="7091043" y="3332808"/>
            <a:ext cx="917970" cy="11606"/>
          </a:xfrm>
          <a:prstGeom prst="line">
            <a:avLst/>
          </a:prstGeom>
        </p:spPr>
        <p:style>
          <a:lnRef idx="1">
            <a:schemeClr val="accent1"/>
          </a:lnRef>
          <a:fillRef idx="0">
            <a:schemeClr val="accent1"/>
          </a:fillRef>
          <a:effectRef idx="0">
            <a:schemeClr val="accent1"/>
          </a:effectRef>
          <a:fontRef idx="minor">
            <a:schemeClr val="tx1"/>
          </a:fontRef>
        </p:style>
      </p:cxnSp>
      <p:cxnSp>
        <p:nvCxnSpPr>
          <p:cNvPr id="114" name="直線接點 113"/>
          <p:cNvCxnSpPr>
            <a:stCxn id="111" idx="1"/>
          </p:cNvCxnSpPr>
          <p:nvPr/>
        </p:nvCxnSpPr>
        <p:spPr>
          <a:xfrm>
            <a:off x="6928989" y="3656915"/>
            <a:ext cx="569651" cy="863106"/>
          </a:xfrm>
          <a:prstGeom prst="line">
            <a:avLst/>
          </a:prstGeom>
        </p:spPr>
        <p:style>
          <a:lnRef idx="1">
            <a:schemeClr val="accent1"/>
          </a:lnRef>
          <a:fillRef idx="0">
            <a:schemeClr val="accent1"/>
          </a:fillRef>
          <a:effectRef idx="0">
            <a:schemeClr val="accent1"/>
          </a:effectRef>
          <a:fontRef idx="minor">
            <a:schemeClr val="tx1"/>
          </a:fontRef>
        </p:style>
      </p:cxnSp>
      <p:cxnSp>
        <p:nvCxnSpPr>
          <p:cNvPr id="115" name="直線接點 114"/>
          <p:cNvCxnSpPr>
            <a:stCxn id="111" idx="2"/>
          </p:cNvCxnSpPr>
          <p:nvPr/>
        </p:nvCxnSpPr>
        <p:spPr>
          <a:xfrm flipH="1">
            <a:off x="5931517" y="3656915"/>
            <a:ext cx="569650" cy="863106"/>
          </a:xfrm>
          <a:prstGeom prst="line">
            <a:avLst/>
          </a:prstGeom>
        </p:spPr>
        <p:style>
          <a:lnRef idx="1">
            <a:schemeClr val="accent1"/>
          </a:lnRef>
          <a:fillRef idx="0">
            <a:schemeClr val="accent1"/>
          </a:fillRef>
          <a:effectRef idx="0">
            <a:schemeClr val="accent1"/>
          </a:effectRef>
          <a:fontRef idx="minor">
            <a:schemeClr val="tx1"/>
          </a:fontRef>
        </p:style>
      </p:cxnSp>
      <p:cxnSp>
        <p:nvCxnSpPr>
          <p:cNvPr id="116" name="直線接點 115"/>
          <p:cNvCxnSpPr>
            <a:stCxn id="111" idx="3"/>
          </p:cNvCxnSpPr>
          <p:nvPr/>
        </p:nvCxnSpPr>
        <p:spPr>
          <a:xfrm flipH="1" flipV="1">
            <a:off x="5337909" y="3332807"/>
            <a:ext cx="1001204" cy="1"/>
          </a:xfrm>
          <a:prstGeom prst="line">
            <a:avLst/>
          </a:prstGeom>
        </p:spPr>
        <p:style>
          <a:lnRef idx="1">
            <a:schemeClr val="accent1"/>
          </a:lnRef>
          <a:fillRef idx="0">
            <a:schemeClr val="accent1"/>
          </a:fillRef>
          <a:effectRef idx="0">
            <a:schemeClr val="accent1"/>
          </a:effectRef>
          <a:fontRef idx="minor">
            <a:schemeClr val="tx1"/>
          </a:fontRef>
        </p:style>
      </p:cxnSp>
      <p:cxnSp>
        <p:nvCxnSpPr>
          <p:cNvPr id="117" name="直線接點 116"/>
          <p:cNvCxnSpPr>
            <a:stCxn id="111" idx="4"/>
          </p:cNvCxnSpPr>
          <p:nvPr/>
        </p:nvCxnSpPr>
        <p:spPr>
          <a:xfrm flipH="1" flipV="1">
            <a:off x="5931517" y="2145593"/>
            <a:ext cx="569650" cy="863107"/>
          </a:xfrm>
          <a:prstGeom prst="line">
            <a:avLst/>
          </a:prstGeom>
        </p:spPr>
        <p:style>
          <a:lnRef idx="1">
            <a:schemeClr val="accent1"/>
          </a:lnRef>
          <a:fillRef idx="0">
            <a:schemeClr val="accent1"/>
          </a:fillRef>
          <a:effectRef idx="0">
            <a:schemeClr val="accent1"/>
          </a:effectRef>
          <a:fontRef idx="minor">
            <a:schemeClr val="tx1"/>
          </a:fontRef>
        </p:style>
      </p:cxnSp>
      <p:cxnSp>
        <p:nvCxnSpPr>
          <p:cNvPr id="118" name="直線接點 117"/>
          <p:cNvCxnSpPr/>
          <p:nvPr/>
        </p:nvCxnSpPr>
        <p:spPr>
          <a:xfrm>
            <a:off x="7091043" y="2719989"/>
            <a:ext cx="323001" cy="612818"/>
          </a:xfrm>
          <a:prstGeom prst="line">
            <a:avLst/>
          </a:prstGeom>
        </p:spPr>
        <p:style>
          <a:lnRef idx="1">
            <a:schemeClr val="accent1"/>
          </a:lnRef>
          <a:fillRef idx="0">
            <a:schemeClr val="accent1"/>
          </a:fillRef>
          <a:effectRef idx="0">
            <a:schemeClr val="accent1"/>
          </a:effectRef>
          <a:fontRef idx="minor">
            <a:schemeClr val="tx1"/>
          </a:fontRef>
        </p:style>
      </p:cxnSp>
      <p:cxnSp>
        <p:nvCxnSpPr>
          <p:cNvPr id="119" name="直線接點 118"/>
          <p:cNvCxnSpPr/>
          <p:nvPr/>
        </p:nvCxnSpPr>
        <p:spPr>
          <a:xfrm flipH="1">
            <a:off x="7322944" y="3332807"/>
            <a:ext cx="457884" cy="91519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0" name="直線接點 119"/>
          <p:cNvCxnSpPr/>
          <p:nvPr/>
        </p:nvCxnSpPr>
        <p:spPr>
          <a:xfrm flipH="1">
            <a:off x="6339112" y="3882625"/>
            <a:ext cx="751931" cy="692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1" name="直線接點 120"/>
          <p:cNvCxnSpPr/>
          <p:nvPr/>
        </p:nvCxnSpPr>
        <p:spPr>
          <a:xfrm flipH="1" flipV="1">
            <a:off x="5725455" y="3332807"/>
            <a:ext cx="422147" cy="91519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2" name="直線接點 121"/>
          <p:cNvCxnSpPr/>
          <p:nvPr/>
        </p:nvCxnSpPr>
        <p:spPr>
          <a:xfrm flipV="1">
            <a:off x="6050716" y="2719989"/>
            <a:ext cx="288397" cy="612818"/>
          </a:xfrm>
          <a:prstGeom prst="line">
            <a:avLst/>
          </a:prstGeom>
        </p:spPr>
        <p:style>
          <a:lnRef idx="1">
            <a:schemeClr val="accent1"/>
          </a:lnRef>
          <a:fillRef idx="0">
            <a:schemeClr val="accent1"/>
          </a:fillRef>
          <a:effectRef idx="0">
            <a:schemeClr val="accent1"/>
          </a:effectRef>
          <a:fontRef idx="minor">
            <a:schemeClr val="tx1"/>
          </a:fontRef>
        </p:style>
      </p:cxnSp>
      <p:cxnSp>
        <p:nvCxnSpPr>
          <p:cNvPr id="123" name="直線接點 122"/>
          <p:cNvCxnSpPr/>
          <p:nvPr/>
        </p:nvCxnSpPr>
        <p:spPr>
          <a:xfrm>
            <a:off x="6194914" y="2470854"/>
            <a:ext cx="1128030" cy="692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4" name="直線接點 123"/>
          <p:cNvCxnSpPr/>
          <p:nvPr/>
        </p:nvCxnSpPr>
        <p:spPr>
          <a:xfrm>
            <a:off x="5337909" y="3332807"/>
            <a:ext cx="593608" cy="1187214"/>
          </a:xfrm>
          <a:prstGeom prst="line">
            <a:avLst/>
          </a:prstGeom>
        </p:spPr>
        <p:style>
          <a:lnRef idx="1">
            <a:schemeClr val="accent1"/>
          </a:lnRef>
          <a:fillRef idx="0">
            <a:schemeClr val="accent1"/>
          </a:fillRef>
          <a:effectRef idx="0">
            <a:schemeClr val="accent1"/>
          </a:effectRef>
          <a:fontRef idx="minor">
            <a:schemeClr val="tx1"/>
          </a:fontRef>
        </p:style>
      </p:cxnSp>
      <p:cxnSp>
        <p:nvCxnSpPr>
          <p:cNvPr id="125" name="直線接點 124"/>
          <p:cNvCxnSpPr/>
          <p:nvPr/>
        </p:nvCxnSpPr>
        <p:spPr>
          <a:xfrm>
            <a:off x="5991892" y="2145593"/>
            <a:ext cx="152697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6" name="直線接點 125"/>
          <p:cNvCxnSpPr/>
          <p:nvPr/>
        </p:nvCxnSpPr>
        <p:spPr>
          <a:xfrm flipH="1">
            <a:off x="5337910" y="2145593"/>
            <a:ext cx="598619" cy="1187214"/>
          </a:xfrm>
          <a:prstGeom prst="line">
            <a:avLst/>
          </a:prstGeom>
        </p:spPr>
        <p:style>
          <a:lnRef idx="1">
            <a:schemeClr val="accent1"/>
          </a:lnRef>
          <a:fillRef idx="0">
            <a:schemeClr val="accent1"/>
          </a:fillRef>
          <a:effectRef idx="0">
            <a:schemeClr val="accent1"/>
          </a:effectRef>
          <a:fontRef idx="minor">
            <a:schemeClr val="tx1"/>
          </a:fontRef>
        </p:style>
      </p:cxnSp>
      <p:cxnSp>
        <p:nvCxnSpPr>
          <p:cNvPr id="127" name="直線接點 126"/>
          <p:cNvCxnSpPr>
            <a:endCxn id="153" idx="7"/>
          </p:cNvCxnSpPr>
          <p:nvPr/>
        </p:nvCxnSpPr>
        <p:spPr>
          <a:xfrm>
            <a:off x="5931517" y="4520021"/>
            <a:ext cx="1821364" cy="173132"/>
          </a:xfrm>
          <a:prstGeom prst="line">
            <a:avLst/>
          </a:prstGeom>
        </p:spPr>
        <p:style>
          <a:lnRef idx="1">
            <a:schemeClr val="accent1"/>
          </a:lnRef>
          <a:fillRef idx="0">
            <a:schemeClr val="accent1"/>
          </a:fillRef>
          <a:effectRef idx="0">
            <a:schemeClr val="accent1"/>
          </a:effectRef>
          <a:fontRef idx="minor">
            <a:schemeClr val="tx1"/>
          </a:fontRef>
        </p:style>
      </p:cxnSp>
      <p:sp>
        <p:nvSpPr>
          <p:cNvPr id="128" name="橢圓 127"/>
          <p:cNvSpPr/>
          <p:nvPr/>
        </p:nvSpPr>
        <p:spPr>
          <a:xfrm>
            <a:off x="7368967" y="3280724"/>
            <a:ext cx="159170" cy="15917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129" name="橢圓 128"/>
          <p:cNvSpPr/>
          <p:nvPr/>
        </p:nvSpPr>
        <p:spPr>
          <a:xfrm>
            <a:off x="6809991" y="2944089"/>
            <a:ext cx="159170" cy="15917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130" name="橢圓 129"/>
          <p:cNvSpPr/>
          <p:nvPr/>
        </p:nvSpPr>
        <p:spPr>
          <a:xfrm>
            <a:off x="6418722" y="2935596"/>
            <a:ext cx="159170" cy="15917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131" name="橢圓 130"/>
          <p:cNvSpPr/>
          <p:nvPr/>
        </p:nvSpPr>
        <p:spPr>
          <a:xfrm>
            <a:off x="6272525" y="2666893"/>
            <a:ext cx="159170" cy="15917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132" name="橢圓 131"/>
          <p:cNvSpPr/>
          <p:nvPr/>
        </p:nvSpPr>
        <p:spPr>
          <a:xfrm>
            <a:off x="7022350" y="2670214"/>
            <a:ext cx="159170" cy="15917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133" name="橢圓 132"/>
          <p:cNvSpPr/>
          <p:nvPr/>
        </p:nvSpPr>
        <p:spPr>
          <a:xfrm>
            <a:off x="8009014" y="3264829"/>
            <a:ext cx="159170" cy="15917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134" name="橢圓 133"/>
          <p:cNvSpPr/>
          <p:nvPr/>
        </p:nvSpPr>
        <p:spPr>
          <a:xfrm>
            <a:off x="6088707" y="2426936"/>
            <a:ext cx="159170" cy="15917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135" name="橢圓 134"/>
          <p:cNvSpPr/>
          <p:nvPr/>
        </p:nvSpPr>
        <p:spPr>
          <a:xfrm>
            <a:off x="7190397" y="2395882"/>
            <a:ext cx="159170" cy="15917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136" name="橢圓 135"/>
          <p:cNvSpPr/>
          <p:nvPr/>
        </p:nvSpPr>
        <p:spPr>
          <a:xfrm>
            <a:off x="7392716" y="2046798"/>
            <a:ext cx="159170" cy="15917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137" name="橢圓 136"/>
          <p:cNvSpPr/>
          <p:nvPr/>
        </p:nvSpPr>
        <p:spPr>
          <a:xfrm>
            <a:off x="5860404" y="2071775"/>
            <a:ext cx="159170" cy="15917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138" name="橢圓 137"/>
          <p:cNvSpPr/>
          <p:nvPr/>
        </p:nvSpPr>
        <p:spPr>
          <a:xfrm>
            <a:off x="5869422" y="4411423"/>
            <a:ext cx="159170" cy="15917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139" name="橢圓 138"/>
          <p:cNvSpPr/>
          <p:nvPr/>
        </p:nvSpPr>
        <p:spPr>
          <a:xfrm>
            <a:off x="6058703" y="4110562"/>
            <a:ext cx="159170" cy="15917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140" name="橢圓 139"/>
          <p:cNvSpPr/>
          <p:nvPr/>
        </p:nvSpPr>
        <p:spPr>
          <a:xfrm>
            <a:off x="6284083" y="3797632"/>
            <a:ext cx="159170" cy="15917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141" name="橢圓 140"/>
          <p:cNvSpPr/>
          <p:nvPr/>
        </p:nvSpPr>
        <p:spPr>
          <a:xfrm>
            <a:off x="6423912" y="3559591"/>
            <a:ext cx="159170" cy="15917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142" name="橢圓 141"/>
          <p:cNvSpPr/>
          <p:nvPr/>
        </p:nvSpPr>
        <p:spPr>
          <a:xfrm>
            <a:off x="7022349" y="3803040"/>
            <a:ext cx="159170" cy="15917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143" name="橢圓 142"/>
          <p:cNvSpPr/>
          <p:nvPr/>
        </p:nvSpPr>
        <p:spPr>
          <a:xfrm>
            <a:off x="7381371" y="4435066"/>
            <a:ext cx="159170" cy="15917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144" name="橢圓 143"/>
          <p:cNvSpPr/>
          <p:nvPr/>
        </p:nvSpPr>
        <p:spPr>
          <a:xfrm>
            <a:off x="6849405" y="3562357"/>
            <a:ext cx="159170" cy="15917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145" name="橢圓 144"/>
          <p:cNvSpPr/>
          <p:nvPr/>
        </p:nvSpPr>
        <p:spPr>
          <a:xfrm>
            <a:off x="7231919" y="4143831"/>
            <a:ext cx="159170" cy="15917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146" name="橢圓 145"/>
          <p:cNvSpPr/>
          <p:nvPr/>
        </p:nvSpPr>
        <p:spPr>
          <a:xfrm>
            <a:off x="7702397" y="3272033"/>
            <a:ext cx="159170" cy="15917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147" name="橢圓 146"/>
          <p:cNvSpPr/>
          <p:nvPr/>
        </p:nvSpPr>
        <p:spPr>
          <a:xfrm>
            <a:off x="7027630" y="3244610"/>
            <a:ext cx="159170" cy="15917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148" name="橢圓 147"/>
          <p:cNvSpPr/>
          <p:nvPr/>
        </p:nvSpPr>
        <p:spPr>
          <a:xfrm>
            <a:off x="5272453" y="3306635"/>
            <a:ext cx="159170" cy="15917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149" name="橢圓 148"/>
          <p:cNvSpPr/>
          <p:nvPr/>
        </p:nvSpPr>
        <p:spPr>
          <a:xfrm>
            <a:off x="6262849" y="3250518"/>
            <a:ext cx="159170" cy="15917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150" name="橢圓 149"/>
          <p:cNvSpPr/>
          <p:nvPr/>
        </p:nvSpPr>
        <p:spPr>
          <a:xfrm>
            <a:off x="5669769" y="3280724"/>
            <a:ext cx="159170" cy="15917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151" name="橢圓 150"/>
          <p:cNvSpPr/>
          <p:nvPr/>
        </p:nvSpPr>
        <p:spPr>
          <a:xfrm>
            <a:off x="5977540" y="3272034"/>
            <a:ext cx="159170" cy="15917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152" name="橢圓 151"/>
          <p:cNvSpPr/>
          <p:nvPr/>
        </p:nvSpPr>
        <p:spPr>
          <a:xfrm>
            <a:off x="8271143" y="3280723"/>
            <a:ext cx="159170" cy="15917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153" name="橢圓 152"/>
          <p:cNvSpPr/>
          <p:nvPr/>
        </p:nvSpPr>
        <p:spPr>
          <a:xfrm>
            <a:off x="7617021" y="4669843"/>
            <a:ext cx="159170" cy="15917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cxnSp>
        <p:nvCxnSpPr>
          <p:cNvPr id="154" name="直線接點 153"/>
          <p:cNvCxnSpPr>
            <a:stCxn id="152" idx="4"/>
            <a:endCxn id="153" idx="0"/>
          </p:cNvCxnSpPr>
          <p:nvPr/>
        </p:nvCxnSpPr>
        <p:spPr>
          <a:xfrm flipH="1">
            <a:off x="7696606" y="3439893"/>
            <a:ext cx="654122" cy="122995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5" name="直線接點 154"/>
          <p:cNvCxnSpPr>
            <a:stCxn id="133" idx="0"/>
            <a:endCxn id="143" idx="7"/>
          </p:cNvCxnSpPr>
          <p:nvPr/>
        </p:nvCxnSpPr>
        <p:spPr>
          <a:xfrm flipH="1">
            <a:off x="7517231" y="3264828"/>
            <a:ext cx="571368" cy="1193547"/>
          </a:xfrm>
          <a:prstGeom prst="line">
            <a:avLst/>
          </a:prstGeom>
        </p:spPr>
        <p:style>
          <a:lnRef idx="1">
            <a:schemeClr val="accent1"/>
          </a:lnRef>
          <a:fillRef idx="0">
            <a:schemeClr val="accent1"/>
          </a:fillRef>
          <a:effectRef idx="0">
            <a:schemeClr val="accent1"/>
          </a:effectRef>
          <a:fontRef idx="minor">
            <a:schemeClr val="tx1"/>
          </a:fontRef>
        </p:style>
      </p:cxnSp>
      <p:cxnSp>
        <p:nvCxnSpPr>
          <p:cNvPr id="158" name="直線接點 157"/>
          <p:cNvCxnSpPr>
            <a:stCxn id="136" idx="4"/>
            <a:endCxn id="152" idx="1"/>
          </p:cNvCxnSpPr>
          <p:nvPr/>
        </p:nvCxnSpPr>
        <p:spPr>
          <a:xfrm>
            <a:off x="7472301" y="2205968"/>
            <a:ext cx="822152" cy="1098065"/>
          </a:xfrm>
          <a:prstGeom prst="line">
            <a:avLst/>
          </a:prstGeom>
        </p:spPr>
        <p:style>
          <a:lnRef idx="1">
            <a:schemeClr val="accent1"/>
          </a:lnRef>
          <a:fillRef idx="0">
            <a:schemeClr val="accent1"/>
          </a:fillRef>
          <a:effectRef idx="0">
            <a:schemeClr val="accent1"/>
          </a:effectRef>
          <a:fontRef idx="minor">
            <a:schemeClr val="tx1"/>
          </a:fontRef>
        </p:style>
      </p:cxnSp>
      <p:cxnSp>
        <p:nvCxnSpPr>
          <p:cNvPr id="160" name="直線接點 159"/>
          <p:cNvCxnSpPr>
            <a:stCxn id="143" idx="6"/>
            <a:endCxn id="153" idx="5"/>
          </p:cNvCxnSpPr>
          <p:nvPr/>
        </p:nvCxnSpPr>
        <p:spPr>
          <a:xfrm>
            <a:off x="7540541" y="4514650"/>
            <a:ext cx="212340" cy="291053"/>
          </a:xfrm>
          <a:prstGeom prst="line">
            <a:avLst/>
          </a:prstGeom>
        </p:spPr>
        <p:style>
          <a:lnRef idx="1">
            <a:schemeClr val="accent1"/>
          </a:lnRef>
          <a:fillRef idx="0">
            <a:schemeClr val="accent1"/>
          </a:fillRef>
          <a:effectRef idx="0">
            <a:schemeClr val="accent1"/>
          </a:effectRef>
          <a:fontRef idx="minor">
            <a:schemeClr val="tx1"/>
          </a:fontRef>
        </p:style>
      </p:cxnSp>
      <p:cxnSp>
        <p:nvCxnSpPr>
          <p:cNvPr id="162" name="直線接點 161"/>
          <p:cNvCxnSpPr>
            <a:stCxn id="133" idx="5"/>
            <a:endCxn id="152" idx="2"/>
          </p:cNvCxnSpPr>
          <p:nvPr/>
        </p:nvCxnSpPr>
        <p:spPr>
          <a:xfrm flipV="1">
            <a:off x="8144874" y="3360308"/>
            <a:ext cx="126269" cy="40380"/>
          </a:xfrm>
          <a:prstGeom prst="line">
            <a:avLst/>
          </a:prstGeom>
        </p:spPr>
        <p:style>
          <a:lnRef idx="1">
            <a:schemeClr val="accent1"/>
          </a:lnRef>
          <a:fillRef idx="0">
            <a:schemeClr val="accent1"/>
          </a:fillRef>
          <a:effectRef idx="0">
            <a:schemeClr val="accent1"/>
          </a:effectRef>
          <a:fontRef idx="minor">
            <a:schemeClr val="tx1"/>
          </a:fontRef>
        </p:style>
      </p:cxnSp>
      <p:sp>
        <p:nvSpPr>
          <p:cNvPr id="163" name="文字方塊 162"/>
          <p:cNvSpPr txBox="1"/>
          <p:nvPr/>
        </p:nvSpPr>
        <p:spPr>
          <a:xfrm>
            <a:off x="2109647" y="4749427"/>
            <a:ext cx="755015" cy="300082"/>
          </a:xfrm>
          <a:prstGeom prst="rect">
            <a:avLst/>
          </a:prstGeom>
          <a:noFill/>
        </p:spPr>
        <p:txBody>
          <a:bodyPr wrap="none" rtlCol="0">
            <a:spAutoFit/>
          </a:bodyPr>
          <a:lstStyle/>
          <a:p>
            <a:r>
              <a:rPr lang="en-US" altLang="zh-TW" sz="1350" dirty="0"/>
              <a:t>Graph A</a:t>
            </a:r>
            <a:endParaRPr lang="zh-TW" altLang="en-US" sz="1350" dirty="0"/>
          </a:p>
        </p:txBody>
      </p:sp>
      <p:sp>
        <p:nvSpPr>
          <p:cNvPr id="164" name="文字方塊 163"/>
          <p:cNvSpPr txBox="1"/>
          <p:nvPr/>
        </p:nvSpPr>
        <p:spPr>
          <a:xfrm>
            <a:off x="6339113" y="5150497"/>
            <a:ext cx="750205" cy="300082"/>
          </a:xfrm>
          <a:prstGeom prst="rect">
            <a:avLst/>
          </a:prstGeom>
          <a:noFill/>
        </p:spPr>
        <p:txBody>
          <a:bodyPr wrap="none" rtlCol="0">
            <a:spAutoFit/>
          </a:bodyPr>
          <a:lstStyle/>
          <a:p>
            <a:r>
              <a:rPr lang="en-US" altLang="zh-TW" sz="1350" dirty="0"/>
              <a:t>Graph B</a:t>
            </a:r>
            <a:endParaRPr lang="zh-TW" altLang="en-US" sz="1350" dirty="0"/>
          </a:p>
        </p:txBody>
      </p:sp>
    </p:spTree>
    <p:extLst>
      <p:ext uri="{BB962C8B-B14F-4D97-AF65-F5344CB8AC3E}">
        <p14:creationId xmlns:p14="http://schemas.microsoft.com/office/powerpoint/2010/main" val="341499173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p:txBody>
          <a:bodyPr/>
          <a:lstStyle/>
          <a:p>
            <a:r>
              <a:rPr lang="en-US" altLang="zh-TW" dirty="0"/>
              <a:t>Graph A:  Edge join with K </a:t>
            </a:r>
            <a:r>
              <a:rPr lang="en-US" altLang="zh-TW" baseline="-25000" dirty="0"/>
              <a:t>3,3</a:t>
            </a:r>
          </a:p>
          <a:p>
            <a:endParaRPr lang="en-US" altLang="zh-TW" dirty="0"/>
          </a:p>
          <a:p>
            <a:r>
              <a:rPr lang="en-US" altLang="zh-TW" dirty="0"/>
              <a:t>Graph B:  edge twist with K </a:t>
            </a:r>
            <a:r>
              <a:rPr lang="en-US" altLang="zh-TW" baseline="-25000" dirty="0"/>
              <a:t>3,3</a:t>
            </a:r>
            <a:endParaRPr lang="zh-TW" altLang="en-US" baseline="-25000" dirty="0"/>
          </a:p>
        </p:txBody>
      </p:sp>
    </p:spTree>
    <p:extLst>
      <p:ext uri="{BB962C8B-B14F-4D97-AF65-F5344CB8AC3E}">
        <p14:creationId xmlns:p14="http://schemas.microsoft.com/office/powerpoint/2010/main" val="25449050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頁尾版面配置區 3"/>
          <p:cNvSpPr>
            <a:spLocks noGrp="1"/>
          </p:cNvSpPr>
          <p:nvPr>
            <p:ph type="ftr" sz="quarter" idx="11"/>
          </p:nvPr>
        </p:nvSpPr>
        <p:spPr/>
        <p:txBody>
          <a:bodyPr/>
          <a:lstStyle/>
          <a:p>
            <a:endParaRPr lang="zh-TW" altLang="en-US"/>
          </a:p>
        </p:txBody>
      </p:sp>
      <p:sp>
        <p:nvSpPr>
          <p:cNvPr id="5" name="投影片編號版面配置區 4"/>
          <p:cNvSpPr>
            <a:spLocks noGrp="1"/>
          </p:cNvSpPr>
          <p:nvPr>
            <p:ph type="sldNum" sz="quarter" idx="12"/>
          </p:nvPr>
        </p:nvSpPr>
        <p:spPr/>
        <p:txBody>
          <a:bodyPr/>
          <a:lstStyle/>
          <a:p>
            <a:fld id="{7A9C0002-28C8-4A45-9054-F631D98CAD39}" type="slidenum">
              <a:rPr lang="zh-TW" altLang="en-US" smtClean="0"/>
              <a:t>44</a:t>
            </a:fld>
            <a:endParaRPr lang="zh-TW" altLang="en-US"/>
          </a:p>
        </p:txBody>
      </p:sp>
      <p:grpSp>
        <p:nvGrpSpPr>
          <p:cNvPr id="53" name="群組 52"/>
          <p:cNvGrpSpPr/>
          <p:nvPr/>
        </p:nvGrpSpPr>
        <p:grpSpPr>
          <a:xfrm>
            <a:off x="251521" y="404664"/>
            <a:ext cx="3672407" cy="3142682"/>
            <a:chOff x="251520" y="404664"/>
            <a:chExt cx="5497903" cy="4704860"/>
          </a:xfrm>
        </p:grpSpPr>
        <p:cxnSp>
          <p:nvCxnSpPr>
            <p:cNvPr id="7" name="直線接點 6"/>
            <p:cNvCxnSpPr/>
            <p:nvPr/>
          </p:nvCxnSpPr>
          <p:spPr>
            <a:xfrm>
              <a:off x="2843808" y="1484784"/>
              <a:ext cx="0" cy="2232248"/>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直線接點 8"/>
            <p:cNvCxnSpPr/>
            <p:nvPr/>
          </p:nvCxnSpPr>
          <p:spPr>
            <a:xfrm flipH="1" flipV="1">
              <a:off x="1763688" y="908720"/>
              <a:ext cx="1080120" cy="648072"/>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直線接點 10"/>
            <p:cNvCxnSpPr/>
            <p:nvPr/>
          </p:nvCxnSpPr>
          <p:spPr>
            <a:xfrm flipH="1">
              <a:off x="1763688" y="1556792"/>
              <a:ext cx="1080120" cy="504056"/>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直線接點 12"/>
            <p:cNvCxnSpPr/>
            <p:nvPr/>
          </p:nvCxnSpPr>
          <p:spPr>
            <a:xfrm flipH="1" flipV="1">
              <a:off x="1907704" y="3140968"/>
              <a:ext cx="936104" cy="576064"/>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直線接點 18"/>
            <p:cNvCxnSpPr/>
            <p:nvPr/>
          </p:nvCxnSpPr>
          <p:spPr>
            <a:xfrm flipH="1">
              <a:off x="1763688" y="3717032"/>
              <a:ext cx="1080120" cy="576064"/>
            </a:xfrm>
            <a:prstGeom prst="line">
              <a:avLst/>
            </a:prstGeom>
          </p:spPr>
          <p:style>
            <a:lnRef idx="1">
              <a:schemeClr val="accent1"/>
            </a:lnRef>
            <a:fillRef idx="0">
              <a:schemeClr val="accent1"/>
            </a:fillRef>
            <a:effectRef idx="0">
              <a:schemeClr val="accent1"/>
            </a:effectRef>
            <a:fontRef idx="minor">
              <a:schemeClr val="tx1"/>
            </a:fontRef>
          </p:style>
        </p:cxnSp>
        <p:sp>
          <p:nvSpPr>
            <p:cNvPr id="20" name="橢圓 19"/>
            <p:cNvSpPr/>
            <p:nvPr/>
          </p:nvSpPr>
          <p:spPr>
            <a:xfrm>
              <a:off x="3641780" y="1512876"/>
              <a:ext cx="288032" cy="28803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1" name="橢圓 20"/>
            <p:cNvSpPr/>
            <p:nvPr/>
          </p:nvSpPr>
          <p:spPr>
            <a:xfrm>
              <a:off x="1665649" y="4057600"/>
              <a:ext cx="288032" cy="288032"/>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2" name="橢圓 21"/>
            <p:cNvSpPr/>
            <p:nvPr/>
          </p:nvSpPr>
          <p:spPr>
            <a:xfrm>
              <a:off x="1860441" y="2944416"/>
              <a:ext cx="288032" cy="288032"/>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3" name="橢圓 22"/>
            <p:cNvSpPr/>
            <p:nvPr/>
          </p:nvSpPr>
          <p:spPr>
            <a:xfrm>
              <a:off x="2747932" y="3506248"/>
              <a:ext cx="288032" cy="28803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4" name="橢圓 23"/>
            <p:cNvSpPr/>
            <p:nvPr/>
          </p:nvSpPr>
          <p:spPr>
            <a:xfrm>
              <a:off x="2671056" y="1444757"/>
              <a:ext cx="288032" cy="288032"/>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5" name="橢圓 24"/>
            <p:cNvSpPr/>
            <p:nvPr/>
          </p:nvSpPr>
          <p:spPr>
            <a:xfrm>
              <a:off x="1648408" y="1861592"/>
              <a:ext cx="288032" cy="28803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6" name="橢圓 25"/>
            <p:cNvSpPr/>
            <p:nvPr/>
          </p:nvSpPr>
          <p:spPr>
            <a:xfrm>
              <a:off x="1537522" y="800708"/>
              <a:ext cx="288032" cy="28803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7" name="矩形 26"/>
            <p:cNvSpPr/>
            <p:nvPr/>
          </p:nvSpPr>
          <p:spPr>
            <a:xfrm>
              <a:off x="251520" y="404664"/>
              <a:ext cx="2304257" cy="46805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8" name="橢圓 27"/>
            <p:cNvSpPr/>
            <p:nvPr/>
          </p:nvSpPr>
          <p:spPr>
            <a:xfrm>
              <a:off x="5342184" y="1489043"/>
              <a:ext cx="288032" cy="28803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0" name="橢圓 29"/>
            <p:cNvSpPr/>
            <p:nvPr/>
          </p:nvSpPr>
          <p:spPr>
            <a:xfrm>
              <a:off x="4435075" y="1545872"/>
              <a:ext cx="288032" cy="28803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1" name="橢圓 30"/>
            <p:cNvSpPr/>
            <p:nvPr/>
          </p:nvSpPr>
          <p:spPr>
            <a:xfrm>
              <a:off x="5270857" y="3339260"/>
              <a:ext cx="288032" cy="288032"/>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2" name="橢圓 31"/>
            <p:cNvSpPr/>
            <p:nvPr/>
          </p:nvSpPr>
          <p:spPr>
            <a:xfrm>
              <a:off x="4435075" y="3344821"/>
              <a:ext cx="288032" cy="288032"/>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3" name="橢圓 32"/>
            <p:cNvSpPr/>
            <p:nvPr/>
          </p:nvSpPr>
          <p:spPr>
            <a:xfrm>
              <a:off x="3680011" y="3329660"/>
              <a:ext cx="288032" cy="288032"/>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cxnSp>
          <p:nvCxnSpPr>
            <p:cNvPr id="37" name="直線接點 36"/>
            <p:cNvCxnSpPr/>
            <p:nvPr/>
          </p:nvCxnSpPr>
          <p:spPr>
            <a:xfrm>
              <a:off x="3804658" y="1633363"/>
              <a:ext cx="0" cy="1887387"/>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直線接點 37"/>
            <p:cNvCxnSpPr/>
            <p:nvPr/>
          </p:nvCxnSpPr>
          <p:spPr>
            <a:xfrm>
              <a:off x="4614258" y="1633363"/>
              <a:ext cx="0" cy="1887387"/>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直線接點 38"/>
            <p:cNvCxnSpPr/>
            <p:nvPr/>
          </p:nvCxnSpPr>
          <p:spPr>
            <a:xfrm>
              <a:off x="5423858" y="1633363"/>
              <a:ext cx="0" cy="1887387"/>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直線接點 40"/>
            <p:cNvCxnSpPr/>
            <p:nvPr/>
          </p:nvCxnSpPr>
          <p:spPr>
            <a:xfrm>
              <a:off x="3804658" y="1689888"/>
              <a:ext cx="809600" cy="1830862"/>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直線接點 42"/>
            <p:cNvCxnSpPr/>
            <p:nvPr/>
          </p:nvCxnSpPr>
          <p:spPr>
            <a:xfrm>
              <a:off x="3919937" y="1689888"/>
              <a:ext cx="1503921" cy="1800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直線接點 44"/>
            <p:cNvCxnSpPr/>
            <p:nvPr/>
          </p:nvCxnSpPr>
          <p:spPr>
            <a:xfrm flipH="1">
              <a:off x="3804657" y="1649861"/>
              <a:ext cx="771879" cy="1840227"/>
            </a:xfrm>
            <a:prstGeom prst="line">
              <a:avLst/>
            </a:prstGeom>
          </p:spPr>
          <p:style>
            <a:lnRef idx="1">
              <a:schemeClr val="accent1"/>
            </a:lnRef>
            <a:fillRef idx="0">
              <a:schemeClr val="accent1"/>
            </a:fillRef>
            <a:effectRef idx="0">
              <a:schemeClr val="accent1"/>
            </a:effectRef>
            <a:fontRef idx="minor">
              <a:schemeClr val="tx1"/>
            </a:fontRef>
          </p:style>
        </p:cxnSp>
        <p:cxnSp>
          <p:nvCxnSpPr>
            <p:cNvPr id="47" name="直線接點 46"/>
            <p:cNvCxnSpPr/>
            <p:nvPr/>
          </p:nvCxnSpPr>
          <p:spPr>
            <a:xfrm flipH="1">
              <a:off x="3804657" y="1689888"/>
              <a:ext cx="1619200" cy="1743371"/>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直線接點 48"/>
            <p:cNvCxnSpPr/>
            <p:nvPr/>
          </p:nvCxnSpPr>
          <p:spPr>
            <a:xfrm flipH="1">
              <a:off x="4614258" y="1689888"/>
              <a:ext cx="809599" cy="1743371"/>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直線接點 50"/>
            <p:cNvCxnSpPr/>
            <p:nvPr/>
          </p:nvCxnSpPr>
          <p:spPr>
            <a:xfrm>
              <a:off x="4671897" y="1689888"/>
              <a:ext cx="751960" cy="1877448"/>
            </a:xfrm>
            <a:prstGeom prst="line">
              <a:avLst/>
            </a:prstGeom>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4164698" y="573020"/>
              <a:ext cx="1584725" cy="453650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cxnSp>
        <p:nvCxnSpPr>
          <p:cNvPr id="55" name="直線接點 54"/>
          <p:cNvCxnSpPr>
            <a:stCxn id="25" idx="3"/>
            <a:endCxn id="32" idx="5"/>
          </p:cNvCxnSpPr>
          <p:nvPr/>
        </p:nvCxnSpPr>
        <p:spPr>
          <a:xfrm>
            <a:off x="1212769" y="1542060"/>
            <a:ext cx="1997439" cy="990745"/>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59" name="直線接點 58"/>
          <p:cNvCxnSpPr>
            <a:stCxn id="22" idx="4"/>
            <a:endCxn id="30" idx="5"/>
          </p:cNvCxnSpPr>
          <p:nvPr/>
        </p:nvCxnSpPr>
        <p:spPr>
          <a:xfrm flipV="1">
            <a:off x="1422422" y="1331170"/>
            <a:ext cx="1787786" cy="962355"/>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1" name="直線接點 60"/>
          <p:cNvCxnSpPr>
            <a:stCxn id="21" idx="1"/>
            <a:endCxn id="28" idx="0"/>
          </p:cNvCxnSpPr>
          <p:nvPr/>
        </p:nvCxnSpPr>
        <p:spPr>
          <a:xfrm flipV="1">
            <a:off x="1224286" y="1128991"/>
            <a:ext cx="2523819" cy="1743883"/>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sp>
        <p:nvSpPr>
          <p:cNvPr id="62" name="手繪多邊形: 圖案 61"/>
          <p:cNvSpPr/>
          <p:nvPr/>
        </p:nvSpPr>
        <p:spPr>
          <a:xfrm>
            <a:off x="1311965" y="710436"/>
            <a:ext cx="2425148" cy="1820729"/>
          </a:xfrm>
          <a:custGeom>
            <a:avLst/>
            <a:gdLst>
              <a:gd name="connsiteX0" fmla="*/ 0 w 2425148"/>
              <a:gd name="connsiteY0" fmla="*/ 58190 h 1820729"/>
              <a:gd name="connsiteX1" fmla="*/ 781878 w 2425148"/>
              <a:gd name="connsiteY1" fmla="*/ 217216 h 1820729"/>
              <a:gd name="connsiteX2" fmla="*/ 2425148 w 2425148"/>
              <a:gd name="connsiteY2" fmla="*/ 1820729 h 1820729"/>
              <a:gd name="connsiteX3" fmla="*/ 2425148 w 2425148"/>
              <a:gd name="connsiteY3" fmla="*/ 1820729 h 1820729"/>
            </a:gdLst>
            <a:ahLst/>
            <a:cxnLst>
              <a:cxn ang="0">
                <a:pos x="connsiteX0" y="connsiteY0"/>
              </a:cxn>
              <a:cxn ang="0">
                <a:pos x="connsiteX1" y="connsiteY1"/>
              </a:cxn>
              <a:cxn ang="0">
                <a:pos x="connsiteX2" y="connsiteY2"/>
              </a:cxn>
              <a:cxn ang="0">
                <a:pos x="connsiteX3" y="connsiteY3"/>
              </a:cxn>
            </a:cxnLst>
            <a:rect l="l" t="t" r="r" b="b"/>
            <a:pathLst>
              <a:path w="2425148" h="1820729">
                <a:moveTo>
                  <a:pt x="0" y="58190"/>
                </a:moveTo>
                <a:cubicBezTo>
                  <a:pt x="188843" y="-9175"/>
                  <a:pt x="377687" y="-76540"/>
                  <a:pt x="781878" y="217216"/>
                </a:cubicBezTo>
                <a:cubicBezTo>
                  <a:pt x="1186069" y="510972"/>
                  <a:pt x="2425148" y="1820729"/>
                  <a:pt x="2425148" y="1820729"/>
                </a:cubicBezTo>
                <a:lnTo>
                  <a:pt x="2425148" y="1820729"/>
                </a:lnTo>
              </a:path>
            </a:pathLst>
          </a:cu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11710149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6" name="群組 165"/>
          <p:cNvGrpSpPr/>
          <p:nvPr/>
        </p:nvGrpSpPr>
        <p:grpSpPr>
          <a:xfrm>
            <a:off x="996649" y="1540495"/>
            <a:ext cx="1931903" cy="1699538"/>
            <a:chOff x="1328864" y="910992"/>
            <a:chExt cx="2575871" cy="2266051"/>
          </a:xfrm>
        </p:grpSpPr>
        <p:sp>
          <p:nvSpPr>
            <p:cNvPr id="3" name="六邊形 2"/>
            <p:cNvSpPr/>
            <p:nvPr/>
          </p:nvSpPr>
          <p:spPr>
            <a:xfrm>
              <a:off x="2277702" y="1766643"/>
              <a:ext cx="668873" cy="576615"/>
            </a:xfrm>
            <a:prstGeom prst="hexag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cxnSp>
          <p:nvCxnSpPr>
            <p:cNvPr id="4" name="直線接點 3"/>
            <p:cNvCxnSpPr>
              <a:endCxn id="3" idx="5"/>
            </p:cNvCxnSpPr>
            <p:nvPr/>
          </p:nvCxnSpPr>
          <p:spPr>
            <a:xfrm flipH="1">
              <a:off x="2802421" y="998874"/>
              <a:ext cx="506728" cy="767769"/>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直線接點 4"/>
            <p:cNvCxnSpPr>
              <a:stCxn id="3" idx="0"/>
            </p:cNvCxnSpPr>
            <p:nvPr/>
          </p:nvCxnSpPr>
          <p:spPr>
            <a:xfrm flipV="1">
              <a:off x="2946575" y="2054950"/>
              <a:ext cx="89061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直線接點 5"/>
            <p:cNvCxnSpPr>
              <a:stCxn id="3" idx="1"/>
            </p:cNvCxnSpPr>
            <p:nvPr/>
          </p:nvCxnSpPr>
          <p:spPr>
            <a:xfrm>
              <a:off x="2802421" y="2343258"/>
              <a:ext cx="506728" cy="767768"/>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直線接點 6"/>
            <p:cNvCxnSpPr>
              <a:stCxn id="3" idx="2"/>
            </p:cNvCxnSpPr>
            <p:nvPr/>
          </p:nvCxnSpPr>
          <p:spPr>
            <a:xfrm flipH="1">
              <a:off x="1915128" y="2343258"/>
              <a:ext cx="506727" cy="767768"/>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線接點 7"/>
            <p:cNvCxnSpPr>
              <a:stCxn id="3" idx="3"/>
            </p:cNvCxnSpPr>
            <p:nvPr/>
          </p:nvCxnSpPr>
          <p:spPr>
            <a:xfrm flipH="1" flipV="1">
              <a:off x="1387090" y="2054950"/>
              <a:ext cx="89061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直線接點 8"/>
            <p:cNvCxnSpPr>
              <a:stCxn id="3" idx="4"/>
            </p:cNvCxnSpPr>
            <p:nvPr/>
          </p:nvCxnSpPr>
          <p:spPr>
            <a:xfrm flipH="1" flipV="1">
              <a:off x="1915128" y="998874"/>
              <a:ext cx="506727" cy="767769"/>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直線接點 9"/>
            <p:cNvCxnSpPr/>
            <p:nvPr/>
          </p:nvCxnSpPr>
          <p:spPr>
            <a:xfrm>
              <a:off x="2946575" y="1509824"/>
              <a:ext cx="287323" cy="545126"/>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直線接點 10"/>
            <p:cNvCxnSpPr/>
            <p:nvPr/>
          </p:nvCxnSpPr>
          <p:spPr>
            <a:xfrm flipH="1">
              <a:off x="3152860" y="2054950"/>
              <a:ext cx="407306" cy="814099"/>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直線接點 11"/>
            <p:cNvCxnSpPr/>
            <p:nvPr/>
          </p:nvCxnSpPr>
          <p:spPr>
            <a:xfrm flipH="1">
              <a:off x="2277702" y="2544036"/>
              <a:ext cx="668873" cy="6156"/>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直線接點 12"/>
            <p:cNvCxnSpPr/>
            <p:nvPr/>
          </p:nvCxnSpPr>
          <p:spPr>
            <a:xfrm flipH="1" flipV="1">
              <a:off x="1731828" y="2054950"/>
              <a:ext cx="375517" cy="814099"/>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直線接點 13"/>
            <p:cNvCxnSpPr/>
            <p:nvPr/>
          </p:nvCxnSpPr>
          <p:spPr>
            <a:xfrm flipV="1">
              <a:off x="2021161" y="1509824"/>
              <a:ext cx="256541" cy="545126"/>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直線接點 14"/>
            <p:cNvCxnSpPr/>
            <p:nvPr/>
          </p:nvCxnSpPr>
          <p:spPr>
            <a:xfrm>
              <a:off x="2149431" y="1288207"/>
              <a:ext cx="1003429" cy="6156"/>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直線接點 15"/>
            <p:cNvCxnSpPr/>
            <p:nvPr/>
          </p:nvCxnSpPr>
          <p:spPr>
            <a:xfrm>
              <a:off x="3309149" y="998874"/>
              <a:ext cx="528038" cy="1056076"/>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直線接點 16"/>
            <p:cNvCxnSpPr/>
            <p:nvPr/>
          </p:nvCxnSpPr>
          <p:spPr>
            <a:xfrm>
              <a:off x="1387090" y="2054950"/>
              <a:ext cx="528038" cy="1056076"/>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直線接點 17"/>
            <p:cNvCxnSpPr/>
            <p:nvPr/>
          </p:nvCxnSpPr>
          <p:spPr>
            <a:xfrm>
              <a:off x="1968834" y="998874"/>
              <a:ext cx="135830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直線接點 18"/>
            <p:cNvCxnSpPr/>
            <p:nvPr/>
          </p:nvCxnSpPr>
          <p:spPr>
            <a:xfrm flipH="1">
              <a:off x="1387090" y="998874"/>
              <a:ext cx="532496" cy="1056076"/>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線接點 19"/>
            <p:cNvCxnSpPr/>
            <p:nvPr/>
          </p:nvCxnSpPr>
          <p:spPr>
            <a:xfrm>
              <a:off x="1915128" y="3111026"/>
              <a:ext cx="13940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直線接點 20"/>
            <p:cNvCxnSpPr/>
            <p:nvPr/>
          </p:nvCxnSpPr>
          <p:spPr>
            <a:xfrm flipH="1">
              <a:off x="3309149" y="2054950"/>
              <a:ext cx="528038" cy="1056076"/>
            </a:xfrm>
            <a:prstGeom prst="line">
              <a:avLst/>
            </a:prstGeom>
          </p:spPr>
          <p:style>
            <a:lnRef idx="1">
              <a:schemeClr val="accent1"/>
            </a:lnRef>
            <a:fillRef idx="0">
              <a:schemeClr val="accent1"/>
            </a:fillRef>
            <a:effectRef idx="0">
              <a:schemeClr val="accent1"/>
            </a:effectRef>
            <a:fontRef idx="minor">
              <a:schemeClr val="tx1"/>
            </a:fontRef>
          </p:style>
        </p:cxnSp>
        <p:sp>
          <p:nvSpPr>
            <p:cNvPr id="22" name="橢圓 21"/>
            <p:cNvSpPr/>
            <p:nvPr/>
          </p:nvSpPr>
          <p:spPr>
            <a:xfrm>
              <a:off x="3193799" y="2008621"/>
              <a:ext cx="141588" cy="1415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23" name="橢圓 22"/>
            <p:cNvSpPr/>
            <p:nvPr/>
          </p:nvSpPr>
          <p:spPr>
            <a:xfrm>
              <a:off x="2696567" y="1709169"/>
              <a:ext cx="141588" cy="1415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24" name="橢圓 23"/>
            <p:cNvSpPr/>
            <p:nvPr/>
          </p:nvSpPr>
          <p:spPr>
            <a:xfrm>
              <a:off x="2348517" y="1701614"/>
              <a:ext cx="141588" cy="141588"/>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25" name="橢圓 24"/>
            <p:cNvSpPr/>
            <p:nvPr/>
          </p:nvSpPr>
          <p:spPr>
            <a:xfrm>
              <a:off x="2218469" y="1462592"/>
              <a:ext cx="141588" cy="1415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26" name="橢圓 25"/>
            <p:cNvSpPr/>
            <p:nvPr/>
          </p:nvSpPr>
          <p:spPr>
            <a:xfrm>
              <a:off x="2885469" y="1465546"/>
              <a:ext cx="141588" cy="141588"/>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27" name="橢圓 26"/>
            <p:cNvSpPr/>
            <p:nvPr/>
          </p:nvSpPr>
          <p:spPr>
            <a:xfrm>
              <a:off x="3763147" y="1994480"/>
              <a:ext cx="141588" cy="1415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dirty="0"/>
            </a:p>
          </p:txBody>
        </p:sp>
        <p:sp>
          <p:nvSpPr>
            <p:cNvPr id="28" name="橢圓 27"/>
            <p:cNvSpPr/>
            <p:nvPr/>
          </p:nvSpPr>
          <p:spPr>
            <a:xfrm>
              <a:off x="2054955" y="1249141"/>
              <a:ext cx="141588" cy="141588"/>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29" name="橢圓 28"/>
            <p:cNvSpPr/>
            <p:nvPr/>
          </p:nvSpPr>
          <p:spPr>
            <a:xfrm>
              <a:off x="3034954" y="1221517"/>
              <a:ext cx="141588" cy="1415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30" name="橢圓 29"/>
            <p:cNvSpPr/>
            <p:nvPr/>
          </p:nvSpPr>
          <p:spPr>
            <a:xfrm>
              <a:off x="3214925" y="910992"/>
              <a:ext cx="141588" cy="141588"/>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31" name="橢圓 30"/>
            <p:cNvSpPr/>
            <p:nvPr/>
          </p:nvSpPr>
          <p:spPr>
            <a:xfrm>
              <a:off x="1851870" y="933210"/>
              <a:ext cx="141588" cy="1415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32" name="橢圓 31"/>
            <p:cNvSpPr/>
            <p:nvPr/>
          </p:nvSpPr>
          <p:spPr>
            <a:xfrm>
              <a:off x="1859892" y="3014424"/>
              <a:ext cx="141588" cy="1415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33" name="橢圓 32"/>
            <p:cNvSpPr/>
            <p:nvPr/>
          </p:nvSpPr>
          <p:spPr>
            <a:xfrm>
              <a:off x="2028265" y="2746795"/>
              <a:ext cx="141588" cy="141588"/>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34" name="橢圓 33"/>
            <p:cNvSpPr/>
            <p:nvPr/>
          </p:nvSpPr>
          <p:spPr>
            <a:xfrm>
              <a:off x="2228749" y="2468431"/>
              <a:ext cx="141588" cy="1415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35" name="橢圓 34"/>
            <p:cNvSpPr/>
            <p:nvPr/>
          </p:nvSpPr>
          <p:spPr>
            <a:xfrm>
              <a:off x="2353134" y="2256683"/>
              <a:ext cx="141588" cy="141588"/>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36" name="橢圓 35"/>
            <p:cNvSpPr/>
            <p:nvPr/>
          </p:nvSpPr>
          <p:spPr>
            <a:xfrm>
              <a:off x="2885468" y="2473241"/>
              <a:ext cx="141588" cy="141588"/>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37" name="橢圓 36"/>
            <p:cNvSpPr/>
            <p:nvPr/>
          </p:nvSpPr>
          <p:spPr>
            <a:xfrm>
              <a:off x="3204832" y="3035455"/>
              <a:ext cx="141588" cy="141588"/>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38" name="橢圓 37"/>
            <p:cNvSpPr/>
            <p:nvPr/>
          </p:nvSpPr>
          <p:spPr>
            <a:xfrm>
              <a:off x="2731627" y="2259144"/>
              <a:ext cx="141588" cy="1415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39" name="橢圓 38"/>
            <p:cNvSpPr/>
            <p:nvPr/>
          </p:nvSpPr>
          <p:spPr>
            <a:xfrm>
              <a:off x="3071889" y="2776389"/>
              <a:ext cx="141588" cy="1415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40" name="橢圓 39"/>
            <p:cNvSpPr/>
            <p:nvPr/>
          </p:nvSpPr>
          <p:spPr>
            <a:xfrm>
              <a:off x="3490399" y="2000889"/>
              <a:ext cx="141588" cy="141588"/>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41" name="橢圓 40"/>
            <p:cNvSpPr/>
            <p:nvPr/>
          </p:nvSpPr>
          <p:spPr>
            <a:xfrm>
              <a:off x="2890165" y="1976495"/>
              <a:ext cx="141588" cy="141588"/>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42" name="橢圓 41"/>
            <p:cNvSpPr/>
            <p:nvPr/>
          </p:nvSpPr>
          <p:spPr>
            <a:xfrm>
              <a:off x="1328864" y="2031669"/>
              <a:ext cx="141588" cy="141588"/>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43" name="橢圓 42"/>
            <p:cNvSpPr/>
            <p:nvPr/>
          </p:nvSpPr>
          <p:spPr>
            <a:xfrm>
              <a:off x="2209861" y="1981751"/>
              <a:ext cx="141588" cy="1415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44" name="橢圓 43"/>
            <p:cNvSpPr/>
            <p:nvPr/>
          </p:nvSpPr>
          <p:spPr>
            <a:xfrm>
              <a:off x="1682292" y="2008621"/>
              <a:ext cx="141588" cy="1415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45" name="橢圓 44"/>
            <p:cNvSpPr/>
            <p:nvPr/>
          </p:nvSpPr>
          <p:spPr>
            <a:xfrm>
              <a:off x="1956067" y="2000890"/>
              <a:ext cx="141588" cy="141588"/>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grpSp>
      <p:grpSp>
        <p:nvGrpSpPr>
          <p:cNvPr id="165" name="群組 164"/>
          <p:cNvGrpSpPr/>
          <p:nvPr/>
        </p:nvGrpSpPr>
        <p:grpSpPr>
          <a:xfrm>
            <a:off x="6372597" y="1518898"/>
            <a:ext cx="2022969" cy="1724208"/>
            <a:chOff x="7071211" y="1301320"/>
            <a:chExt cx="3130338" cy="2694409"/>
          </a:xfrm>
        </p:grpSpPr>
        <p:sp>
          <p:nvSpPr>
            <p:cNvPr id="90" name="六邊形 89"/>
            <p:cNvSpPr/>
            <p:nvPr/>
          </p:nvSpPr>
          <p:spPr>
            <a:xfrm>
              <a:off x="7179276" y="1390729"/>
              <a:ext cx="2930581" cy="2526363"/>
            </a:xfrm>
            <a:prstGeom prst="hexag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91" name="六邊形 90"/>
            <p:cNvSpPr/>
            <p:nvPr/>
          </p:nvSpPr>
          <p:spPr>
            <a:xfrm>
              <a:off x="7789968" y="1917188"/>
              <a:ext cx="1709196" cy="1473445"/>
            </a:xfrm>
            <a:prstGeom prst="hexag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cxnSp>
          <p:nvCxnSpPr>
            <p:cNvPr id="93" name="直線接點 92"/>
            <p:cNvCxnSpPr>
              <a:stCxn id="91" idx="5"/>
              <a:endCxn id="90" idx="5"/>
            </p:cNvCxnSpPr>
            <p:nvPr/>
          </p:nvCxnSpPr>
          <p:spPr>
            <a:xfrm flipV="1">
              <a:off x="9130803" y="1390730"/>
              <a:ext cx="347463" cy="526458"/>
            </a:xfrm>
            <a:prstGeom prst="line">
              <a:avLst/>
            </a:prstGeom>
          </p:spPr>
          <p:style>
            <a:lnRef idx="1">
              <a:schemeClr val="accent1"/>
            </a:lnRef>
            <a:fillRef idx="0">
              <a:schemeClr val="accent1"/>
            </a:fillRef>
            <a:effectRef idx="0">
              <a:schemeClr val="accent1"/>
            </a:effectRef>
            <a:fontRef idx="minor">
              <a:schemeClr val="tx1"/>
            </a:fontRef>
          </p:style>
        </p:cxnSp>
        <p:cxnSp>
          <p:nvCxnSpPr>
            <p:cNvPr id="95" name="直線接點 94"/>
            <p:cNvCxnSpPr>
              <a:stCxn id="91" idx="4"/>
              <a:endCxn id="90" idx="4"/>
            </p:cNvCxnSpPr>
            <p:nvPr/>
          </p:nvCxnSpPr>
          <p:spPr>
            <a:xfrm flipH="1" flipV="1">
              <a:off x="7810867" y="1390730"/>
              <a:ext cx="347462" cy="526458"/>
            </a:xfrm>
            <a:prstGeom prst="line">
              <a:avLst/>
            </a:prstGeom>
          </p:spPr>
          <p:style>
            <a:lnRef idx="1">
              <a:schemeClr val="accent1"/>
            </a:lnRef>
            <a:fillRef idx="0">
              <a:schemeClr val="accent1"/>
            </a:fillRef>
            <a:effectRef idx="0">
              <a:schemeClr val="accent1"/>
            </a:effectRef>
            <a:fontRef idx="minor">
              <a:schemeClr val="tx1"/>
            </a:fontRef>
          </p:style>
        </p:cxnSp>
        <p:cxnSp>
          <p:nvCxnSpPr>
            <p:cNvPr id="98" name="直線接點 97"/>
            <p:cNvCxnSpPr>
              <a:stCxn id="91" idx="3"/>
              <a:endCxn id="90" idx="3"/>
            </p:cNvCxnSpPr>
            <p:nvPr/>
          </p:nvCxnSpPr>
          <p:spPr>
            <a:xfrm flipH="1">
              <a:off x="7179276" y="2653911"/>
              <a:ext cx="61069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0" name="直線接點 99"/>
            <p:cNvCxnSpPr>
              <a:stCxn id="91" idx="2"/>
              <a:endCxn id="90" idx="2"/>
            </p:cNvCxnSpPr>
            <p:nvPr/>
          </p:nvCxnSpPr>
          <p:spPr>
            <a:xfrm flipH="1">
              <a:off x="7810867" y="3390633"/>
              <a:ext cx="347462" cy="526458"/>
            </a:xfrm>
            <a:prstGeom prst="line">
              <a:avLst/>
            </a:prstGeom>
          </p:spPr>
          <p:style>
            <a:lnRef idx="1">
              <a:schemeClr val="accent1"/>
            </a:lnRef>
            <a:fillRef idx="0">
              <a:schemeClr val="accent1"/>
            </a:fillRef>
            <a:effectRef idx="0">
              <a:schemeClr val="accent1"/>
            </a:effectRef>
            <a:fontRef idx="minor">
              <a:schemeClr val="tx1"/>
            </a:fontRef>
          </p:style>
        </p:cxnSp>
        <p:cxnSp>
          <p:nvCxnSpPr>
            <p:cNvPr id="102" name="直線接點 101"/>
            <p:cNvCxnSpPr>
              <a:stCxn id="91" idx="1"/>
              <a:endCxn id="90" idx="1"/>
            </p:cNvCxnSpPr>
            <p:nvPr/>
          </p:nvCxnSpPr>
          <p:spPr>
            <a:xfrm>
              <a:off x="9130803" y="3390633"/>
              <a:ext cx="347463" cy="526458"/>
            </a:xfrm>
            <a:prstGeom prst="line">
              <a:avLst/>
            </a:prstGeom>
          </p:spPr>
          <p:style>
            <a:lnRef idx="1">
              <a:schemeClr val="accent1"/>
            </a:lnRef>
            <a:fillRef idx="0">
              <a:schemeClr val="accent1"/>
            </a:fillRef>
            <a:effectRef idx="0">
              <a:schemeClr val="accent1"/>
            </a:effectRef>
            <a:fontRef idx="minor">
              <a:schemeClr val="tx1"/>
            </a:fontRef>
          </p:style>
        </p:cxnSp>
        <p:cxnSp>
          <p:nvCxnSpPr>
            <p:cNvPr id="104" name="直線接點 103"/>
            <p:cNvCxnSpPr>
              <a:stCxn id="91" idx="0"/>
              <a:endCxn id="90" idx="0"/>
            </p:cNvCxnSpPr>
            <p:nvPr/>
          </p:nvCxnSpPr>
          <p:spPr>
            <a:xfrm>
              <a:off x="9499164" y="2653911"/>
              <a:ext cx="610693" cy="0"/>
            </a:xfrm>
            <a:prstGeom prst="line">
              <a:avLst/>
            </a:prstGeom>
          </p:spPr>
          <p:style>
            <a:lnRef idx="1">
              <a:schemeClr val="accent1"/>
            </a:lnRef>
            <a:fillRef idx="0">
              <a:schemeClr val="accent1"/>
            </a:fillRef>
            <a:effectRef idx="0">
              <a:schemeClr val="accent1"/>
            </a:effectRef>
            <a:fontRef idx="minor">
              <a:schemeClr val="tx1"/>
            </a:fontRef>
          </p:style>
        </p:cxnSp>
        <p:sp>
          <p:nvSpPr>
            <p:cNvPr id="149" name="橢圓 148"/>
            <p:cNvSpPr/>
            <p:nvPr/>
          </p:nvSpPr>
          <p:spPr>
            <a:xfrm>
              <a:off x="9407472" y="1301320"/>
              <a:ext cx="141588" cy="141588"/>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153" name="橢圓 152"/>
            <p:cNvSpPr/>
            <p:nvPr/>
          </p:nvSpPr>
          <p:spPr>
            <a:xfrm>
              <a:off x="9407472" y="2551751"/>
              <a:ext cx="141588" cy="141588"/>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154" name="橢圓 153"/>
            <p:cNvSpPr/>
            <p:nvPr/>
          </p:nvSpPr>
          <p:spPr>
            <a:xfrm>
              <a:off x="8077169" y="3338341"/>
              <a:ext cx="141588" cy="141588"/>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155" name="橢圓 154"/>
            <p:cNvSpPr/>
            <p:nvPr/>
          </p:nvSpPr>
          <p:spPr>
            <a:xfrm>
              <a:off x="9457533" y="3854141"/>
              <a:ext cx="141588" cy="141588"/>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156" name="橢圓 155"/>
            <p:cNvSpPr/>
            <p:nvPr/>
          </p:nvSpPr>
          <p:spPr>
            <a:xfrm>
              <a:off x="7071211" y="2622545"/>
              <a:ext cx="141588" cy="141588"/>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157" name="橢圓 156"/>
            <p:cNvSpPr/>
            <p:nvPr/>
          </p:nvSpPr>
          <p:spPr>
            <a:xfrm>
              <a:off x="8108434" y="1864896"/>
              <a:ext cx="141588" cy="141588"/>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159" name="橢圓 158"/>
            <p:cNvSpPr/>
            <p:nvPr/>
          </p:nvSpPr>
          <p:spPr>
            <a:xfrm>
              <a:off x="9060009" y="3296293"/>
              <a:ext cx="141588" cy="1415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dirty="0"/>
            </a:p>
          </p:txBody>
        </p:sp>
        <p:sp>
          <p:nvSpPr>
            <p:cNvPr id="160" name="橢圓 159"/>
            <p:cNvSpPr/>
            <p:nvPr/>
          </p:nvSpPr>
          <p:spPr>
            <a:xfrm>
              <a:off x="7729624" y="3838126"/>
              <a:ext cx="141588" cy="1415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dirty="0"/>
            </a:p>
          </p:txBody>
        </p:sp>
        <p:sp>
          <p:nvSpPr>
            <p:cNvPr id="161" name="橢圓 160"/>
            <p:cNvSpPr/>
            <p:nvPr/>
          </p:nvSpPr>
          <p:spPr>
            <a:xfrm>
              <a:off x="7710220" y="2591289"/>
              <a:ext cx="141588" cy="1415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dirty="0"/>
            </a:p>
          </p:txBody>
        </p:sp>
        <p:sp>
          <p:nvSpPr>
            <p:cNvPr id="162" name="橢圓 161"/>
            <p:cNvSpPr/>
            <p:nvPr/>
          </p:nvSpPr>
          <p:spPr>
            <a:xfrm>
              <a:off x="10059961" y="2533286"/>
              <a:ext cx="141588" cy="1415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dirty="0"/>
            </a:p>
          </p:txBody>
        </p:sp>
        <p:sp>
          <p:nvSpPr>
            <p:cNvPr id="163" name="橢圓 162"/>
            <p:cNvSpPr/>
            <p:nvPr/>
          </p:nvSpPr>
          <p:spPr>
            <a:xfrm>
              <a:off x="9093115" y="1814919"/>
              <a:ext cx="141588" cy="1415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dirty="0"/>
            </a:p>
          </p:txBody>
        </p:sp>
        <p:sp>
          <p:nvSpPr>
            <p:cNvPr id="164" name="橢圓 163"/>
            <p:cNvSpPr/>
            <p:nvPr/>
          </p:nvSpPr>
          <p:spPr>
            <a:xfrm>
              <a:off x="7767017" y="1343481"/>
              <a:ext cx="141588" cy="1415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dirty="0"/>
            </a:p>
          </p:txBody>
        </p:sp>
      </p:grpSp>
      <p:cxnSp>
        <p:nvCxnSpPr>
          <p:cNvPr id="168" name="直線單箭頭接點 167"/>
          <p:cNvCxnSpPr/>
          <p:nvPr/>
        </p:nvCxnSpPr>
        <p:spPr>
          <a:xfrm flipV="1">
            <a:off x="3371850" y="2520803"/>
            <a:ext cx="2550126" cy="53096"/>
          </a:xfrm>
          <a:prstGeom prst="straightConnector1">
            <a:avLst/>
          </a:prstGeom>
          <a:ln cmpd="dbl">
            <a:headEnd type="triangle"/>
            <a:tailEnd type="arrow"/>
          </a:ln>
        </p:spPr>
        <p:style>
          <a:lnRef idx="1">
            <a:schemeClr val="accent1"/>
          </a:lnRef>
          <a:fillRef idx="0">
            <a:schemeClr val="accent1"/>
          </a:fillRef>
          <a:effectRef idx="0">
            <a:schemeClr val="accent1"/>
          </a:effectRef>
          <a:fontRef idx="minor">
            <a:schemeClr val="tx1"/>
          </a:fontRef>
        </p:style>
      </p:cxnSp>
      <p:sp>
        <p:nvSpPr>
          <p:cNvPr id="170" name="文字方塊 169"/>
          <p:cNvSpPr txBox="1"/>
          <p:nvPr/>
        </p:nvSpPr>
        <p:spPr>
          <a:xfrm>
            <a:off x="3943350" y="2007289"/>
            <a:ext cx="1411990" cy="300082"/>
          </a:xfrm>
          <a:prstGeom prst="rect">
            <a:avLst/>
          </a:prstGeom>
          <a:noFill/>
        </p:spPr>
        <p:txBody>
          <a:bodyPr wrap="none" rtlCol="0">
            <a:spAutoFit/>
          </a:bodyPr>
          <a:lstStyle/>
          <a:p>
            <a:r>
              <a:rPr lang="en-US" altLang="zh-TW" sz="1350" dirty="0"/>
              <a:t>Shrink all 4 cycles</a:t>
            </a:r>
            <a:endParaRPr lang="zh-TW" altLang="en-US" sz="1350" dirty="0"/>
          </a:p>
        </p:txBody>
      </p:sp>
      <p:cxnSp>
        <p:nvCxnSpPr>
          <p:cNvPr id="172" name="直線單箭頭接點 171"/>
          <p:cNvCxnSpPr/>
          <p:nvPr/>
        </p:nvCxnSpPr>
        <p:spPr>
          <a:xfrm flipH="1">
            <a:off x="4251961" y="3379393"/>
            <a:ext cx="1945382" cy="986867"/>
          </a:xfrm>
          <a:prstGeom prst="straightConnector1">
            <a:avLst/>
          </a:prstGeom>
          <a:ln>
            <a:headEnd type="triangle"/>
            <a:tailEnd type="arrow"/>
          </a:ln>
        </p:spPr>
        <p:style>
          <a:lnRef idx="1">
            <a:schemeClr val="accent1"/>
          </a:lnRef>
          <a:fillRef idx="0">
            <a:schemeClr val="accent1"/>
          </a:fillRef>
          <a:effectRef idx="0">
            <a:schemeClr val="accent1"/>
          </a:effectRef>
          <a:fontRef idx="minor">
            <a:schemeClr val="tx1"/>
          </a:fontRef>
        </p:style>
      </p:cxnSp>
      <p:sp>
        <p:nvSpPr>
          <p:cNvPr id="173" name="文字方塊 172"/>
          <p:cNvSpPr txBox="1"/>
          <p:nvPr/>
        </p:nvSpPr>
        <p:spPr>
          <a:xfrm>
            <a:off x="3601505" y="2662543"/>
            <a:ext cx="2438296" cy="300082"/>
          </a:xfrm>
          <a:prstGeom prst="rect">
            <a:avLst/>
          </a:prstGeom>
          <a:noFill/>
        </p:spPr>
        <p:txBody>
          <a:bodyPr wrap="none" rtlCol="0">
            <a:spAutoFit/>
          </a:bodyPr>
          <a:lstStyle/>
          <a:p>
            <a:r>
              <a:rPr lang="en-US" altLang="zh-TW" sz="1350" dirty="0"/>
              <a:t>Replace some edge with4 cycles</a:t>
            </a:r>
            <a:endParaRPr lang="zh-TW" altLang="en-US" sz="1350" dirty="0"/>
          </a:p>
        </p:txBody>
      </p:sp>
      <p:sp>
        <p:nvSpPr>
          <p:cNvPr id="174" name="文字方塊 173"/>
          <p:cNvSpPr txBox="1"/>
          <p:nvPr/>
        </p:nvSpPr>
        <p:spPr>
          <a:xfrm>
            <a:off x="5000717" y="4016455"/>
            <a:ext cx="2438296" cy="300082"/>
          </a:xfrm>
          <a:prstGeom prst="rect">
            <a:avLst/>
          </a:prstGeom>
          <a:noFill/>
        </p:spPr>
        <p:txBody>
          <a:bodyPr wrap="none" rtlCol="0">
            <a:spAutoFit/>
          </a:bodyPr>
          <a:lstStyle/>
          <a:p>
            <a:r>
              <a:rPr lang="en-US" altLang="zh-TW" sz="1350" dirty="0"/>
              <a:t>Replace some edge with4 cycles</a:t>
            </a:r>
            <a:endParaRPr lang="zh-TW" altLang="en-US" sz="1350" dirty="0"/>
          </a:p>
        </p:txBody>
      </p:sp>
      <p:sp>
        <p:nvSpPr>
          <p:cNvPr id="175" name="文字方塊 174"/>
          <p:cNvSpPr txBox="1"/>
          <p:nvPr/>
        </p:nvSpPr>
        <p:spPr>
          <a:xfrm>
            <a:off x="3451860" y="4583430"/>
            <a:ext cx="457176" cy="300082"/>
          </a:xfrm>
          <a:prstGeom prst="rect">
            <a:avLst/>
          </a:prstGeom>
          <a:noFill/>
        </p:spPr>
        <p:txBody>
          <a:bodyPr wrap="none" rtlCol="0">
            <a:spAutoFit/>
          </a:bodyPr>
          <a:lstStyle/>
          <a:p>
            <a:r>
              <a:rPr lang="en-US" altLang="zh-TW" sz="1350" dirty="0"/>
              <a:t>K </a:t>
            </a:r>
            <a:r>
              <a:rPr lang="en-US" altLang="zh-TW" sz="1350" baseline="-25000" dirty="0"/>
              <a:t>3,3</a:t>
            </a:r>
            <a:endParaRPr lang="zh-TW" altLang="en-US" sz="1350" baseline="-25000" dirty="0"/>
          </a:p>
        </p:txBody>
      </p:sp>
      <p:sp>
        <p:nvSpPr>
          <p:cNvPr id="176" name="文字方塊 175"/>
          <p:cNvSpPr txBox="1"/>
          <p:nvPr/>
        </p:nvSpPr>
        <p:spPr>
          <a:xfrm>
            <a:off x="3832743" y="3440171"/>
            <a:ext cx="1631601" cy="300082"/>
          </a:xfrm>
          <a:prstGeom prst="rect">
            <a:avLst/>
          </a:prstGeom>
          <a:noFill/>
        </p:spPr>
        <p:txBody>
          <a:bodyPr wrap="none" rtlCol="0">
            <a:spAutoFit/>
          </a:bodyPr>
          <a:lstStyle/>
          <a:p>
            <a:r>
              <a:rPr lang="en-US" altLang="zh-TW" sz="1350" dirty="0"/>
              <a:t>Shrink some 4 cycles</a:t>
            </a:r>
            <a:endParaRPr lang="zh-TW" altLang="en-US" sz="1350" dirty="0"/>
          </a:p>
        </p:txBody>
      </p:sp>
    </p:spTree>
    <p:extLst>
      <p:ext uri="{BB962C8B-B14F-4D97-AF65-F5344CB8AC3E}">
        <p14:creationId xmlns:p14="http://schemas.microsoft.com/office/powerpoint/2010/main" val="345124357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群組 59"/>
          <p:cNvGrpSpPr/>
          <p:nvPr/>
        </p:nvGrpSpPr>
        <p:grpSpPr>
          <a:xfrm>
            <a:off x="1042986" y="1509068"/>
            <a:ext cx="5093166" cy="3730140"/>
            <a:chOff x="1390648" y="869091"/>
            <a:chExt cx="6790888" cy="4973520"/>
          </a:xfrm>
        </p:grpSpPr>
        <p:sp>
          <p:nvSpPr>
            <p:cNvPr id="5" name="六邊形 4"/>
            <p:cNvSpPr/>
            <p:nvPr/>
          </p:nvSpPr>
          <p:spPr>
            <a:xfrm>
              <a:off x="3295215" y="3011568"/>
              <a:ext cx="1342604" cy="1157417"/>
            </a:xfrm>
            <a:prstGeom prst="hexag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cxnSp>
          <p:nvCxnSpPr>
            <p:cNvPr id="6" name="直線接點 5"/>
            <p:cNvCxnSpPr>
              <a:endCxn id="5" idx="5"/>
            </p:cNvCxnSpPr>
            <p:nvPr/>
          </p:nvCxnSpPr>
          <p:spPr>
            <a:xfrm flipH="1">
              <a:off x="4348465" y="1470454"/>
              <a:ext cx="1017136" cy="1541114"/>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直線接點 6"/>
            <p:cNvCxnSpPr>
              <a:stCxn id="5" idx="0"/>
            </p:cNvCxnSpPr>
            <p:nvPr/>
          </p:nvCxnSpPr>
          <p:spPr>
            <a:xfrm flipV="1">
              <a:off x="4637819" y="3590276"/>
              <a:ext cx="1787693" cy="1"/>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線接點 7"/>
            <p:cNvCxnSpPr>
              <a:stCxn id="5" idx="1"/>
            </p:cNvCxnSpPr>
            <p:nvPr/>
          </p:nvCxnSpPr>
          <p:spPr>
            <a:xfrm>
              <a:off x="4348465" y="4168985"/>
              <a:ext cx="1017136" cy="1541113"/>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直線接點 8"/>
            <p:cNvCxnSpPr>
              <a:stCxn id="5" idx="2"/>
            </p:cNvCxnSpPr>
            <p:nvPr/>
          </p:nvCxnSpPr>
          <p:spPr>
            <a:xfrm flipH="1">
              <a:off x="2567435" y="4168985"/>
              <a:ext cx="1017134" cy="1541113"/>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直線接點 9"/>
            <p:cNvCxnSpPr>
              <a:stCxn id="5" idx="3"/>
            </p:cNvCxnSpPr>
            <p:nvPr/>
          </p:nvCxnSpPr>
          <p:spPr>
            <a:xfrm flipH="1" flipV="1">
              <a:off x="1507523" y="3590276"/>
              <a:ext cx="1787692" cy="1"/>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直線接點 10"/>
            <p:cNvCxnSpPr>
              <a:stCxn id="5" idx="4"/>
            </p:cNvCxnSpPr>
            <p:nvPr/>
          </p:nvCxnSpPr>
          <p:spPr>
            <a:xfrm flipH="1" flipV="1">
              <a:off x="2567435" y="1470454"/>
              <a:ext cx="1017134" cy="1541114"/>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直線接點 11"/>
            <p:cNvCxnSpPr/>
            <p:nvPr/>
          </p:nvCxnSpPr>
          <p:spPr>
            <a:xfrm>
              <a:off x="4637819" y="2496064"/>
              <a:ext cx="576732" cy="1094212"/>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直線接點 12"/>
            <p:cNvCxnSpPr/>
            <p:nvPr/>
          </p:nvCxnSpPr>
          <p:spPr>
            <a:xfrm flipH="1">
              <a:off x="5051888" y="3590276"/>
              <a:ext cx="817571" cy="163411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直線接點 13"/>
            <p:cNvCxnSpPr/>
            <p:nvPr/>
          </p:nvCxnSpPr>
          <p:spPr>
            <a:xfrm flipH="1">
              <a:off x="3295215" y="4571999"/>
              <a:ext cx="1342604" cy="12357"/>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直線接點 14"/>
            <p:cNvCxnSpPr/>
            <p:nvPr/>
          </p:nvCxnSpPr>
          <p:spPr>
            <a:xfrm flipH="1" flipV="1">
              <a:off x="2199502" y="3590276"/>
              <a:ext cx="753762" cy="163411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直線接點 15"/>
            <p:cNvCxnSpPr/>
            <p:nvPr/>
          </p:nvCxnSpPr>
          <p:spPr>
            <a:xfrm flipV="1">
              <a:off x="2780270" y="2496064"/>
              <a:ext cx="514945" cy="1094212"/>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直線接點 16"/>
            <p:cNvCxnSpPr/>
            <p:nvPr/>
          </p:nvCxnSpPr>
          <p:spPr>
            <a:xfrm>
              <a:off x="3037742" y="2051221"/>
              <a:ext cx="2014146" cy="12357"/>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直線接點 17"/>
            <p:cNvCxnSpPr/>
            <p:nvPr/>
          </p:nvCxnSpPr>
          <p:spPr>
            <a:xfrm>
              <a:off x="5365601" y="1470454"/>
              <a:ext cx="1059911" cy="2119822"/>
            </a:xfrm>
            <a:prstGeom prst="line">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9" name="直線接點 18"/>
            <p:cNvCxnSpPr/>
            <p:nvPr/>
          </p:nvCxnSpPr>
          <p:spPr>
            <a:xfrm>
              <a:off x="1507523" y="3590276"/>
              <a:ext cx="1059912" cy="2119822"/>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線接點 19"/>
            <p:cNvCxnSpPr/>
            <p:nvPr/>
          </p:nvCxnSpPr>
          <p:spPr>
            <a:xfrm>
              <a:off x="2675237" y="1470454"/>
              <a:ext cx="2726478" cy="0"/>
            </a:xfrm>
            <a:prstGeom prst="line">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 name="直線接點 20"/>
            <p:cNvCxnSpPr/>
            <p:nvPr/>
          </p:nvCxnSpPr>
          <p:spPr>
            <a:xfrm flipH="1">
              <a:off x="1507523" y="1470454"/>
              <a:ext cx="1068860" cy="2119822"/>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直線接點 21"/>
            <p:cNvCxnSpPr/>
            <p:nvPr/>
          </p:nvCxnSpPr>
          <p:spPr>
            <a:xfrm>
              <a:off x="2567435" y="5710098"/>
              <a:ext cx="279816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直線接點 22"/>
            <p:cNvCxnSpPr/>
            <p:nvPr/>
          </p:nvCxnSpPr>
          <p:spPr>
            <a:xfrm flipH="1">
              <a:off x="5365601" y="3590276"/>
              <a:ext cx="1059911" cy="2119822"/>
            </a:xfrm>
            <a:prstGeom prst="line">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sp>
          <p:nvSpPr>
            <p:cNvPr id="24" name="橢圓 23"/>
            <p:cNvSpPr/>
            <p:nvPr/>
          </p:nvSpPr>
          <p:spPr>
            <a:xfrm>
              <a:off x="5134063" y="3497280"/>
              <a:ext cx="284205" cy="2842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25" name="橢圓 24"/>
            <p:cNvSpPr/>
            <p:nvPr/>
          </p:nvSpPr>
          <p:spPr>
            <a:xfrm>
              <a:off x="4135987" y="2896202"/>
              <a:ext cx="284205" cy="2842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26" name="橢圓 25"/>
            <p:cNvSpPr/>
            <p:nvPr/>
          </p:nvSpPr>
          <p:spPr>
            <a:xfrm>
              <a:off x="3437359" y="2881038"/>
              <a:ext cx="284205" cy="284205"/>
            </a:xfrm>
            <a:prstGeom prst="ellipse">
              <a:avLst/>
            </a:prstGeom>
            <a:solidFill>
              <a:srgbClr val="00B0F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27" name="橢圓 26"/>
            <p:cNvSpPr/>
            <p:nvPr/>
          </p:nvSpPr>
          <p:spPr>
            <a:xfrm>
              <a:off x="3176319" y="2401257"/>
              <a:ext cx="284205" cy="2842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28" name="橢圓 27"/>
            <p:cNvSpPr/>
            <p:nvPr/>
          </p:nvSpPr>
          <p:spPr>
            <a:xfrm>
              <a:off x="4515163" y="2407187"/>
              <a:ext cx="284205" cy="284205"/>
            </a:xfrm>
            <a:prstGeom prst="ellipse">
              <a:avLst/>
            </a:prstGeom>
            <a:solidFill>
              <a:srgbClr val="00B0F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29" name="橢圓 28"/>
            <p:cNvSpPr/>
            <p:nvPr/>
          </p:nvSpPr>
          <p:spPr>
            <a:xfrm>
              <a:off x="6276894" y="3468897"/>
              <a:ext cx="284205" cy="2842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30" name="橢圓 29"/>
            <p:cNvSpPr/>
            <p:nvPr/>
          </p:nvSpPr>
          <p:spPr>
            <a:xfrm>
              <a:off x="2848103" y="1972804"/>
              <a:ext cx="284205" cy="284205"/>
            </a:xfrm>
            <a:prstGeom prst="ellipse">
              <a:avLst/>
            </a:prstGeom>
            <a:solidFill>
              <a:srgbClr val="00B0F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31" name="橢圓 30"/>
            <p:cNvSpPr/>
            <p:nvPr/>
          </p:nvSpPr>
          <p:spPr>
            <a:xfrm>
              <a:off x="4815219" y="1917356"/>
              <a:ext cx="284205" cy="2842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32" name="橢圓 31"/>
            <p:cNvSpPr/>
            <p:nvPr/>
          </p:nvSpPr>
          <p:spPr>
            <a:xfrm>
              <a:off x="5176468" y="1294051"/>
              <a:ext cx="284205" cy="284205"/>
            </a:xfrm>
            <a:prstGeom prst="ellipse">
              <a:avLst/>
            </a:prstGeom>
            <a:solidFill>
              <a:srgbClr val="00B0F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33" name="橢圓 32"/>
            <p:cNvSpPr/>
            <p:nvPr/>
          </p:nvSpPr>
          <p:spPr>
            <a:xfrm>
              <a:off x="2440459" y="1338649"/>
              <a:ext cx="284205" cy="2842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34" name="橢圓 33"/>
            <p:cNvSpPr/>
            <p:nvPr/>
          </p:nvSpPr>
          <p:spPr>
            <a:xfrm>
              <a:off x="2456561" y="5516192"/>
              <a:ext cx="284205" cy="2842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35" name="橢圓 34"/>
            <p:cNvSpPr/>
            <p:nvPr/>
          </p:nvSpPr>
          <p:spPr>
            <a:xfrm>
              <a:off x="2794530" y="4978990"/>
              <a:ext cx="284205" cy="284205"/>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36" name="橢圓 35"/>
            <p:cNvSpPr/>
            <p:nvPr/>
          </p:nvSpPr>
          <p:spPr>
            <a:xfrm>
              <a:off x="3196955" y="4420240"/>
              <a:ext cx="284205" cy="2842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37" name="橢圓 36"/>
            <p:cNvSpPr/>
            <p:nvPr/>
          </p:nvSpPr>
          <p:spPr>
            <a:xfrm>
              <a:off x="3446627" y="3995207"/>
              <a:ext cx="284205" cy="284205"/>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38" name="橢圓 37"/>
            <p:cNvSpPr/>
            <p:nvPr/>
          </p:nvSpPr>
          <p:spPr>
            <a:xfrm>
              <a:off x="4515162" y="4429896"/>
              <a:ext cx="284205" cy="284205"/>
            </a:xfrm>
            <a:prstGeom prst="ellipse">
              <a:avLst/>
            </a:prstGeom>
            <a:solidFill>
              <a:srgbClr val="00B0F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39" name="橢圓 38"/>
            <p:cNvSpPr/>
            <p:nvPr/>
          </p:nvSpPr>
          <p:spPr>
            <a:xfrm>
              <a:off x="5156210" y="5558406"/>
              <a:ext cx="284205" cy="284205"/>
            </a:xfrm>
            <a:prstGeom prst="ellipse">
              <a:avLst/>
            </a:prstGeom>
            <a:solidFill>
              <a:srgbClr val="00B0F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40" name="橢圓 39"/>
            <p:cNvSpPr/>
            <p:nvPr/>
          </p:nvSpPr>
          <p:spPr>
            <a:xfrm>
              <a:off x="4206362" y="4000146"/>
              <a:ext cx="284205" cy="2842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41" name="橢圓 40"/>
            <p:cNvSpPr/>
            <p:nvPr/>
          </p:nvSpPr>
          <p:spPr>
            <a:xfrm>
              <a:off x="4889358" y="5038393"/>
              <a:ext cx="284205" cy="2842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42" name="橢圓 41"/>
            <p:cNvSpPr/>
            <p:nvPr/>
          </p:nvSpPr>
          <p:spPr>
            <a:xfrm>
              <a:off x="5729417" y="3481761"/>
              <a:ext cx="284205" cy="284205"/>
            </a:xfrm>
            <a:prstGeom prst="ellipse">
              <a:avLst/>
            </a:prstGeom>
            <a:solidFill>
              <a:srgbClr val="00B0F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43" name="橢圓 42"/>
            <p:cNvSpPr/>
            <p:nvPr/>
          </p:nvSpPr>
          <p:spPr>
            <a:xfrm>
              <a:off x="4524590" y="3432796"/>
              <a:ext cx="284205" cy="284205"/>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44" name="橢圓 43"/>
            <p:cNvSpPr/>
            <p:nvPr/>
          </p:nvSpPr>
          <p:spPr>
            <a:xfrm>
              <a:off x="1390648" y="3543545"/>
              <a:ext cx="284205" cy="284205"/>
            </a:xfrm>
            <a:prstGeom prst="ellipse">
              <a:avLst/>
            </a:prstGeom>
            <a:solidFill>
              <a:srgbClr val="00B0F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45" name="橢圓 44"/>
            <p:cNvSpPr/>
            <p:nvPr/>
          </p:nvSpPr>
          <p:spPr>
            <a:xfrm>
              <a:off x="3159041" y="3443345"/>
              <a:ext cx="284205" cy="2842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46" name="橢圓 45"/>
            <p:cNvSpPr/>
            <p:nvPr/>
          </p:nvSpPr>
          <p:spPr>
            <a:xfrm>
              <a:off x="2100072" y="3497280"/>
              <a:ext cx="284205" cy="2842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47" name="橢圓 46"/>
            <p:cNvSpPr/>
            <p:nvPr/>
          </p:nvSpPr>
          <p:spPr>
            <a:xfrm>
              <a:off x="2649610" y="3481762"/>
              <a:ext cx="284205" cy="284205"/>
            </a:xfrm>
            <a:prstGeom prst="ellipse">
              <a:avLst/>
            </a:prstGeom>
            <a:solidFill>
              <a:srgbClr val="00B0F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48" name="橢圓 47"/>
            <p:cNvSpPr/>
            <p:nvPr/>
          </p:nvSpPr>
          <p:spPr>
            <a:xfrm>
              <a:off x="3850746" y="1350704"/>
              <a:ext cx="284205" cy="284205"/>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49" name="橢圓 48"/>
            <p:cNvSpPr/>
            <p:nvPr/>
          </p:nvSpPr>
          <p:spPr>
            <a:xfrm>
              <a:off x="5699029" y="4686707"/>
              <a:ext cx="284205" cy="284205"/>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50" name="橢圓 49"/>
            <p:cNvSpPr/>
            <p:nvPr/>
          </p:nvSpPr>
          <p:spPr>
            <a:xfrm>
              <a:off x="5804921" y="2496064"/>
              <a:ext cx="284205" cy="284205"/>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51" name="橢圓 50"/>
            <p:cNvSpPr/>
            <p:nvPr/>
          </p:nvSpPr>
          <p:spPr>
            <a:xfrm>
              <a:off x="7897331" y="869091"/>
              <a:ext cx="284205" cy="284205"/>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cxnSp>
          <p:nvCxnSpPr>
            <p:cNvPr id="53" name="直線接點 52"/>
            <p:cNvCxnSpPr>
              <a:endCxn id="48" idx="0"/>
            </p:cNvCxnSpPr>
            <p:nvPr/>
          </p:nvCxnSpPr>
          <p:spPr>
            <a:xfrm flipH="1">
              <a:off x="3992849" y="1011193"/>
              <a:ext cx="4046584" cy="339511"/>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直線接點 54"/>
            <p:cNvCxnSpPr>
              <a:endCxn id="50" idx="7"/>
            </p:cNvCxnSpPr>
            <p:nvPr/>
          </p:nvCxnSpPr>
          <p:spPr>
            <a:xfrm flipH="1">
              <a:off x="6047505" y="1037441"/>
              <a:ext cx="1991928" cy="1500244"/>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直線接點 56"/>
            <p:cNvCxnSpPr>
              <a:stCxn id="51" idx="4"/>
              <a:endCxn id="49" idx="6"/>
            </p:cNvCxnSpPr>
            <p:nvPr/>
          </p:nvCxnSpPr>
          <p:spPr>
            <a:xfrm flipH="1">
              <a:off x="5983234" y="1153296"/>
              <a:ext cx="2056200" cy="3675514"/>
            </a:xfrm>
            <a:prstGeom prst="line">
              <a:avLst/>
            </a:prstGeom>
          </p:spPr>
          <p:style>
            <a:lnRef idx="1">
              <a:schemeClr val="accent1"/>
            </a:lnRef>
            <a:fillRef idx="0">
              <a:schemeClr val="accent1"/>
            </a:fillRef>
            <a:effectRef idx="0">
              <a:schemeClr val="accent1"/>
            </a:effectRef>
            <a:fontRef idx="minor">
              <a:schemeClr val="tx1"/>
            </a:fontRef>
          </p:style>
        </p:cxnSp>
      </p:grpSp>
      <p:sp>
        <p:nvSpPr>
          <p:cNvPr id="58" name="文字方塊 57"/>
          <p:cNvSpPr txBox="1"/>
          <p:nvPr/>
        </p:nvSpPr>
        <p:spPr>
          <a:xfrm>
            <a:off x="5258501" y="3267735"/>
            <a:ext cx="3587510" cy="715581"/>
          </a:xfrm>
          <a:prstGeom prst="rect">
            <a:avLst/>
          </a:prstGeom>
          <a:noFill/>
        </p:spPr>
        <p:txBody>
          <a:bodyPr wrap="square" rtlCol="0">
            <a:spAutoFit/>
          </a:bodyPr>
          <a:lstStyle/>
          <a:p>
            <a:r>
              <a:rPr lang="en-US" altLang="zh-TW" sz="1350" dirty="0"/>
              <a:t>Take any path of length 3.  (Yellow path)</a:t>
            </a:r>
          </a:p>
          <a:p>
            <a:r>
              <a:rPr lang="en-US" altLang="zh-TW" sz="1350" dirty="0"/>
              <a:t>Bisect the edges by insert purple vertices.</a:t>
            </a:r>
          </a:p>
          <a:p>
            <a:r>
              <a:rPr lang="en-US" altLang="zh-TW" sz="1350" dirty="0"/>
              <a:t>Joins purple vertices with the extra red vertex.</a:t>
            </a:r>
            <a:endParaRPr lang="zh-TW" altLang="en-US" sz="1350" dirty="0"/>
          </a:p>
        </p:txBody>
      </p:sp>
      <p:sp>
        <p:nvSpPr>
          <p:cNvPr id="59" name="文字方塊 58"/>
          <p:cNvSpPr txBox="1"/>
          <p:nvPr/>
        </p:nvSpPr>
        <p:spPr>
          <a:xfrm>
            <a:off x="5258501" y="4561906"/>
            <a:ext cx="3156451" cy="300082"/>
          </a:xfrm>
          <a:prstGeom prst="rect">
            <a:avLst/>
          </a:prstGeom>
          <a:noFill/>
        </p:spPr>
        <p:txBody>
          <a:bodyPr wrap="square" rtlCol="0">
            <a:spAutoFit/>
          </a:bodyPr>
          <a:lstStyle/>
          <a:p>
            <a:r>
              <a:rPr lang="en-US" altLang="zh-TW" sz="1350" dirty="0"/>
              <a:t>Actually edge twist with Q </a:t>
            </a:r>
            <a:r>
              <a:rPr lang="en-US" altLang="zh-TW" sz="1350" baseline="-25000" dirty="0"/>
              <a:t>3</a:t>
            </a:r>
            <a:endParaRPr lang="zh-TW" altLang="en-US" sz="1350" baseline="-25000" dirty="0"/>
          </a:p>
        </p:txBody>
      </p:sp>
    </p:spTree>
    <p:extLst>
      <p:ext uri="{BB962C8B-B14F-4D97-AF65-F5344CB8AC3E}">
        <p14:creationId xmlns:p14="http://schemas.microsoft.com/office/powerpoint/2010/main" val="234967159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群組 51"/>
          <p:cNvGrpSpPr/>
          <p:nvPr/>
        </p:nvGrpSpPr>
        <p:grpSpPr>
          <a:xfrm>
            <a:off x="5792321" y="1518869"/>
            <a:ext cx="1714500" cy="1680210"/>
            <a:chOff x="7723095" y="882159"/>
            <a:chExt cx="2286000" cy="2240280"/>
          </a:xfrm>
        </p:grpSpPr>
        <p:cxnSp>
          <p:nvCxnSpPr>
            <p:cNvPr id="3" name="直線接點 2"/>
            <p:cNvCxnSpPr/>
            <p:nvPr/>
          </p:nvCxnSpPr>
          <p:spPr>
            <a:xfrm>
              <a:off x="7845015" y="2002299"/>
              <a:ext cx="71628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 name="直線接點 3"/>
            <p:cNvCxnSpPr/>
            <p:nvPr/>
          </p:nvCxnSpPr>
          <p:spPr>
            <a:xfrm>
              <a:off x="8454615" y="2002299"/>
              <a:ext cx="71628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直線接點 4"/>
            <p:cNvCxnSpPr/>
            <p:nvPr/>
          </p:nvCxnSpPr>
          <p:spPr>
            <a:xfrm>
              <a:off x="9064215" y="2002299"/>
              <a:ext cx="716280"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橢圓 8"/>
            <p:cNvSpPr/>
            <p:nvPr/>
          </p:nvSpPr>
          <p:spPr>
            <a:xfrm>
              <a:off x="9628095" y="1834659"/>
              <a:ext cx="335280" cy="335280"/>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10" name="橢圓 9"/>
            <p:cNvSpPr/>
            <p:nvPr/>
          </p:nvSpPr>
          <p:spPr>
            <a:xfrm>
              <a:off x="9094695" y="1834659"/>
              <a:ext cx="335280" cy="3352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11" name="橢圓 10"/>
            <p:cNvSpPr/>
            <p:nvPr/>
          </p:nvSpPr>
          <p:spPr>
            <a:xfrm>
              <a:off x="8439375" y="1834659"/>
              <a:ext cx="335280" cy="335280"/>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12" name="橢圓 11"/>
            <p:cNvSpPr/>
            <p:nvPr/>
          </p:nvSpPr>
          <p:spPr>
            <a:xfrm>
              <a:off x="7723095" y="1834659"/>
              <a:ext cx="335280" cy="3352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14" name="橢圓 13"/>
            <p:cNvSpPr/>
            <p:nvPr/>
          </p:nvSpPr>
          <p:spPr>
            <a:xfrm>
              <a:off x="9673815" y="2787159"/>
              <a:ext cx="335280" cy="3352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15" name="橢圓 14"/>
            <p:cNvSpPr/>
            <p:nvPr/>
          </p:nvSpPr>
          <p:spPr>
            <a:xfrm>
              <a:off x="9003255" y="882159"/>
              <a:ext cx="335280" cy="335280"/>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cxnSp>
          <p:nvCxnSpPr>
            <p:cNvPr id="18" name="直線接點 17"/>
            <p:cNvCxnSpPr>
              <a:stCxn id="14" idx="2"/>
              <a:endCxn id="11" idx="4"/>
            </p:cNvCxnSpPr>
            <p:nvPr/>
          </p:nvCxnSpPr>
          <p:spPr>
            <a:xfrm flipH="1" flipV="1">
              <a:off x="8607015" y="2169939"/>
              <a:ext cx="1066800" cy="78486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線接點 19"/>
            <p:cNvCxnSpPr>
              <a:stCxn id="15" idx="4"/>
              <a:endCxn id="10" idx="0"/>
            </p:cNvCxnSpPr>
            <p:nvPr/>
          </p:nvCxnSpPr>
          <p:spPr>
            <a:xfrm>
              <a:off x="9170895" y="1217439"/>
              <a:ext cx="91440" cy="617220"/>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24" name="直線接點 23"/>
          <p:cNvCxnSpPr/>
          <p:nvPr/>
        </p:nvCxnSpPr>
        <p:spPr>
          <a:xfrm>
            <a:off x="1095167" y="4170550"/>
            <a:ext cx="53721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直線接點 24"/>
          <p:cNvCxnSpPr/>
          <p:nvPr/>
        </p:nvCxnSpPr>
        <p:spPr>
          <a:xfrm>
            <a:off x="1552367" y="4170550"/>
            <a:ext cx="53721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直線接點 25"/>
          <p:cNvCxnSpPr/>
          <p:nvPr/>
        </p:nvCxnSpPr>
        <p:spPr>
          <a:xfrm>
            <a:off x="2009567" y="4170550"/>
            <a:ext cx="537210" cy="0"/>
          </a:xfrm>
          <a:prstGeom prst="line">
            <a:avLst/>
          </a:prstGeom>
        </p:spPr>
        <p:style>
          <a:lnRef idx="1">
            <a:schemeClr val="accent1"/>
          </a:lnRef>
          <a:fillRef idx="0">
            <a:schemeClr val="accent1"/>
          </a:fillRef>
          <a:effectRef idx="0">
            <a:schemeClr val="accent1"/>
          </a:effectRef>
          <a:fontRef idx="minor">
            <a:schemeClr val="tx1"/>
          </a:fontRef>
        </p:style>
      </p:cxnSp>
      <p:sp>
        <p:nvSpPr>
          <p:cNvPr id="30" name="橢圓 29"/>
          <p:cNvSpPr/>
          <p:nvPr/>
        </p:nvSpPr>
        <p:spPr>
          <a:xfrm>
            <a:off x="2432477" y="4044820"/>
            <a:ext cx="251460" cy="251460"/>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31" name="橢圓 30"/>
          <p:cNvSpPr/>
          <p:nvPr/>
        </p:nvSpPr>
        <p:spPr>
          <a:xfrm>
            <a:off x="1392347" y="4069019"/>
            <a:ext cx="205740" cy="205740"/>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32" name="橢圓 31"/>
          <p:cNvSpPr/>
          <p:nvPr/>
        </p:nvSpPr>
        <p:spPr>
          <a:xfrm>
            <a:off x="1003727" y="4044820"/>
            <a:ext cx="251460" cy="25146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34" name="橢圓 33"/>
          <p:cNvSpPr/>
          <p:nvPr/>
        </p:nvSpPr>
        <p:spPr>
          <a:xfrm>
            <a:off x="2466767" y="4759195"/>
            <a:ext cx="251460" cy="25146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35" name="橢圓 34"/>
          <p:cNvSpPr/>
          <p:nvPr/>
        </p:nvSpPr>
        <p:spPr>
          <a:xfrm>
            <a:off x="1963847" y="3330445"/>
            <a:ext cx="251460" cy="251460"/>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cxnSp>
        <p:nvCxnSpPr>
          <p:cNvPr id="38" name="直線接點 37"/>
          <p:cNvCxnSpPr>
            <a:stCxn id="34" idx="2"/>
            <a:endCxn id="43" idx="5"/>
          </p:cNvCxnSpPr>
          <p:nvPr/>
        </p:nvCxnSpPr>
        <p:spPr>
          <a:xfrm flipH="1" flipV="1">
            <a:off x="2144796" y="4737236"/>
            <a:ext cx="321971" cy="147689"/>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直線接點 39"/>
          <p:cNvCxnSpPr>
            <a:stCxn id="35" idx="4"/>
            <a:endCxn id="44" idx="5"/>
          </p:cNvCxnSpPr>
          <p:nvPr/>
        </p:nvCxnSpPr>
        <p:spPr>
          <a:xfrm flipH="1">
            <a:off x="2051115" y="3581905"/>
            <a:ext cx="38462" cy="341428"/>
          </a:xfrm>
          <a:prstGeom prst="line">
            <a:avLst/>
          </a:prstGeom>
        </p:spPr>
        <p:style>
          <a:lnRef idx="1">
            <a:schemeClr val="accent1"/>
          </a:lnRef>
          <a:fillRef idx="0">
            <a:schemeClr val="accent1"/>
          </a:fillRef>
          <a:effectRef idx="0">
            <a:schemeClr val="accent1"/>
          </a:effectRef>
          <a:fontRef idx="minor">
            <a:schemeClr val="tx1"/>
          </a:fontRef>
        </p:style>
      </p:cxnSp>
      <p:sp>
        <p:nvSpPr>
          <p:cNvPr id="43" name="橢圓 42"/>
          <p:cNvSpPr/>
          <p:nvPr/>
        </p:nvSpPr>
        <p:spPr>
          <a:xfrm>
            <a:off x="1978942" y="4562859"/>
            <a:ext cx="194310" cy="204295"/>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44" name="橢圓 43"/>
          <p:cNvSpPr/>
          <p:nvPr/>
        </p:nvSpPr>
        <p:spPr>
          <a:xfrm>
            <a:off x="1905500" y="3734022"/>
            <a:ext cx="170598" cy="22179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45" name="橢圓 44"/>
          <p:cNvSpPr/>
          <p:nvPr/>
        </p:nvSpPr>
        <p:spPr>
          <a:xfrm>
            <a:off x="1918127" y="4081544"/>
            <a:ext cx="205740" cy="205740"/>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46" name="橢圓 45"/>
          <p:cNvSpPr/>
          <p:nvPr/>
        </p:nvSpPr>
        <p:spPr>
          <a:xfrm>
            <a:off x="2182697" y="4070006"/>
            <a:ext cx="205036" cy="20503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47" name="橢圓 46"/>
          <p:cNvSpPr/>
          <p:nvPr/>
        </p:nvSpPr>
        <p:spPr>
          <a:xfrm>
            <a:off x="1655589" y="4117632"/>
            <a:ext cx="205036" cy="20503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cxnSp>
        <p:nvCxnSpPr>
          <p:cNvPr id="48" name="直線接點 47"/>
          <p:cNvCxnSpPr>
            <a:stCxn id="46" idx="4"/>
            <a:endCxn id="43" idx="0"/>
          </p:cNvCxnSpPr>
          <p:nvPr/>
        </p:nvCxnSpPr>
        <p:spPr>
          <a:xfrm flipH="1">
            <a:off x="2076097" y="4275042"/>
            <a:ext cx="209118" cy="287818"/>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直線接點 48"/>
          <p:cNvCxnSpPr>
            <a:stCxn id="47" idx="4"/>
            <a:endCxn id="43" idx="1"/>
          </p:cNvCxnSpPr>
          <p:nvPr/>
        </p:nvCxnSpPr>
        <p:spPr>
          <a:xfrm>
            <a:off x="1758107" y="4322668"/>
            <a:ext cx="249291" cy="270110"/>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直線接點 49"/>
          <p:cNvCxnSpPr>
            <a:stCxn id="44" idx="4"/>
            <a:endCxn id="45" idx="0"/>
          </p:cNvCxnSpPr>
          <p:nvPr/>
        </p:nvCxnSpPr>
        <p:spPr>
          <a:xfrm>
            <a:off x="1990799" y="3955814"/>
            <a:ext cx="30198" cy="12573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直線接點 50"/>
          <p:cNvCxnSpPr>
            <a:stCxn id="44" idx="3"/>
            <a:endCxn id="31" idx="7"/>
          </p:cNvCxnSpPr>
          <p:nvPr/>
        </p:nvCxnSpPr>
        <p:spPr>
          <a:xfrm flipH="1">
            <a:off x="1567957" y="3923333"/>
            <a:ext cx="362526" cy="175816"/>
          </a:xfrm>
          <a:prstGeom prst="line">
            <a:avLst/>
          </a:prstGeom>
        </p:spPr>
        <p:style>
          <a:lnRef idx="1">
            <a:schemeClr val="accent1"/>
          </a:lnRef>
          <a:fillRef idx="0">
            <a:schemeClr val="accent1"/>
          </a:fillRef>
          <a:effectRef idx="0">
            <a:schemeClr val="accent1"/>
          </a:effectRef>
          <a:fontRef idx="minor">
            <a:schemeClr val="tx1"/>
          </a:fontRef>
        </p:style>
      </p:cxnSp>
      <p:sp>
        <p:nvSpPr>
          <p:cNvPr id="53" name="矩形 52"/>
          <p:cNvSpPr/>
          <p:nvPr/>
        </p:nvSpPr>
        <p:spPr>
          <a:xfrm>
            <a:off x="6238091" y="1977390"/>
            <a:ext cx="939950" cy="7772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54" name="矩形 53"/>
          <p:cNvSpPr/>
          <p:nvPr/>
        </p:nvSpPr>
        <p:spPr>
          <a:xfrm>
            <a:off x="1346627" y="3739518"/>
            <a:ext cx="1085850" cy="102763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cxnSp>
        <p:nvCxnSpPr>
          <p:cNvPr id="56" name="直線單箭頭接點 55"/>
          <p:cNvCxnSpPr/>
          <p:nvPr/>
        </p:nvCxnSpPr>
        <p:spPr>
          <a:xfrm>
            <a:off x="4583431" y="1518870"/>
            <a:ext cx="1460351" cy="4585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7" name="文字方塊 56"/>
          <p:cNvSpPr txBox="1"/>
          <p:nvPr/>
        </p:nvSpPr>
        <p:spPr>
          <a:xfrm>
            <a:off x="4310990" y="1518869"/>
            <a:ext cx="1395318" cy="300082"/>
          </a:xfrm>
          <a:prstGeom prst="rect">
            <a:avLst/>
          </a:prstGeom>
          <a:noFill/>
        </p:spPr>
        <p:txBody>
          <a:bodyPr wrap="none" rtlCol="0">
            <a:spAutoFit/>
          </a:bodyPr>
          <a:lstStyle/>
          <a:p>
            <a:r>
              <a:rPr lang="en-US" altLang="zh-TW" sz="1350" dirty="0"/>
              <a:t>Replace the edge</a:t>
            </a:r>
            <a:endParaRPr lang="zh-TW" altLang="en-US" sz="1350" dirty="0"/>
          </a:p>
        </p:txBody>
      </p:sp>
      <p:cxnSp>
        <p:nvCxnSpPr>
          <p:cNvPr id="60" name="直線單箭頭接點 59"/>
          <p:cNvCxnSpPr/>
          <p:nvPr/>
        </p:nvCxnSpPr>
        <p:spPr>
          <a:xfrm flipH="1">
            <a:off x="2683937" y="2754630"/>
            <a:ext cx="3554155" cy="98488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1" name="文字方塊 60"/>
          <p:cNvSpPr txBox="1"/>
          <p:nvPr/>
        </p:nvSpPr>
        <p:spPr>
          <a:xfrm>
            <a:off x="4357887" y="3261445"/>
            <a:ext cx="497252" cy="300082"/>
          </a:xfrm>
          <a:prstGeom prst="rect">
            <a:avLst/>
          </a:prstGeom>
          <a:noFill/>
        </p:spPr>
        <p:txBody>
          <a:bodyPr wrap="none" rtlCol="0">
            <a:spAutoFit/>
          </a:bodyPr>
          <a:lstStyle/>
          <a:p>
            <a:r>
              <a:rPr lang="en-US" altLang="zh-TW" sz="1350" dirty="0"/>
              <a:t>with</a:t>
            </a:r>
            <a:endParaRPr lang="zh-TW" altLang="en-US" sz="1350" dirty="0"/>
          </a:p>
        </p:txBody>
      </p:sp>
      <p:sp>
        <p:nvSpPr>
          <p:cNvPr id="62" name="文字方塊 61"/>
          <p:cNvSpPr txBox="1"/>
          <p:nvPr/>
        </p:nvSpPr>
        <p:spPr>
          <a:xfrm>
            <a:off x="3874770" y="4665006"/>
            <a:ext cx="4160520" cy="369332"/>
          </a:xfrm>
          <a:prstGeom prst="rect">
            <a:avLst/>
          </a:prstGeom>
          <a:noFill/>
        </p:spPr>
        <p:txBody>
          <a:bodyPr wrap="square" rtlCol="0">
            <a:spAutoFit/>
          </a:bodyPr>
          <a:lstStyle/>
          <a:p>
            <a:r>
              <a:rPr lang="en-US" altLang="zh-TW" dirty="0"/>
              <a:t>Equivalent to edge join with Q </a:t>
            </a:r>
            <a:r>
              <a:rPr lang="en-US" altLang="zh-TW" baseline="-25000" dirty="0"/>
              <a:t>3</a:t>
            </a:r>
            <a:r>
              <a:rPr lang="en-US" altLang="zh-TW" dirty="0"/>
              <a:t>.</a:t>
            </a:r>
            <a:endParaRPr lang="zh-TW" altLang="en-US" dirty="0"/>
          </a:p>
        </p:txBody>
      </p:sp>
    </p:spTree>
    <p:extLst>
      <p:ext uri="{BB962C8B-B14F-4D97-AF65-F5344CB8AC3E}">
        <p14:creationId xmlns:p14="http://schemas.microsoft.com/office/powerpoint/2010/main" val="56314713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8" name="群組 127"/>
          <p:cNvGrpSpPr/>
          <p:nvPr/>
        </p:nvGrpSpPr>
        <p:grpSpPr>
          <a:xfrm>
            <a:off x="5792321" y="1172870"/>
            <a:ext cx="2594610" cy="2026210"/>
            <a:chOff x="457200" y="2463479"/>
            <a:chExt cx="3459480" cy="2701613"/>
          </a:xfrm>
        </p:grpSpPr>
        <p:cxnSp>
          <p:nvCxnSpPr>
            <p:cNvPr id="17" name="直線接點 16"/>
            <p:cNvCxnSpPr/>
            <p:nvPr/>
          </p:nvCxnSpPr>
          <p:spPr>
            <a:xfrm>
              <a:off x="579120" y="4044952"/>
              <a:ext cx="71628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直線接點 17"/>
            <p:cNvCxnSpPr/>
            <p:nvPr/>
          </p:nvCxnSpPr>
          <p:spPr>
            <a:xfrm>
              <a:off x="1188720" y="4044952"/>
              <a:ext cx="71628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直線接點 18"/>
            <p:cNvCxnSpPr/>
            <p:nvPr/>
          </p:nvCxnSpPr>
          <p:spPr>
            <a:xfrm>
              <a:off x="1798320" y="4044952"/>
              <a:ext cx="71628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線接點 19"/>
            <p:cNvCxnSpPr/>
            <p:nvPr/>
          </p:nvCxnSpPr>
          <p:spPr>
            <a:xfrm>
              <a:off x="2407920" y="4044952"/>
              <a:ext cx="71628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直線接點 20"/>
            <p:cNvCxnSpPr/>
            <p:nvPr/>
          </p:nvCxnSpPr>
          <p:spPr>
            <a:xfrm>
              <a:off x="3017520" y="4044952"/>
              <a:ext cx="716280" cy="0"/>
            </a:xfrm>
            <a:prstGeom prst="line">
              <a:avLst/>
            </a:prstGeom>
          </p:spPr>
          <p:style>
            <a:lnRef idx="1">
              <a:schemeClr val="accent1"/>
            </a:lnRef>
            <a:fillRef idx="0">
              <a:schemeClr val="accent1"/>
            </a:fillRef>
            <a:effectRef idx="0">
              <a:schemeClr val="accent1"/>
            </a:effectRef>
            <a:fontRef idx="minor">
              <a:schemeClr val="tx1"/>
            </a:fontRef>
          </p:style>
        </p:cxnSp>
        <p:sp>
          <p:nvSpPr>
            <p:cNvPr id="24" name="橢圓 23"/>
            <p:cNvSpPr/>
            <p:nvPr/>
          </p:nvSpPr>
          <p:spPr>
            <a:xfrm>
              <a:off x="2926080" y="3877312"/>
              <a:ext cx="335280" cy="3352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25" name="橢圓 24"/>
            <p:cNvSpPr/>
            <p:nvPr/>
          </p:nvSpPr>
          <p:spPr>
            <a:xfrm>
              <a:off x="2362200" y="3877312"/>
              <a:ext cx="335280" cy="335280"/>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26" name="橢圓 25"/>
            <p:cNvSpPr/>
            <p:nvPr/>
          </p:nvSpPr>
          <p:spPr>
            <a:xfrm>
              <a:off x="1828800" y="3877312"/>
              <a:ext cx="335280" cy="3352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27" name="橢圓 26"/>
            <p:cNvSpPr/>
            <p:nvPr/>
          </p:nvSpPr>
          <p:spPr>
            <a:xfrm>
              <a:off x="1173480" y="3877312"/>
              <a:ext cx="335280" cy="335280"/>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28" name="橢圓 27"/>
            <p:cNvSpPr/>
            <p:nvPr/>
          </p:nvSpPr>
          <p:spPr>
            <a:xfrm>
              <a:off x="457200" y="3877312"/>
              <a:ext cx="335280" cy="3352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29" name="橢圓 28"/>
            <p:cNvSpPr/>
            <p:nvPr/>
          </p:nvSpPr>
          <p:spPr>
            <a:xfrm>
              <a:off x="3581400" y="3877312"/>
              <a:ext cx="335280" cy="335280"/>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30" name="橢圓 29"/>
            <p:cNvSpPr/>
            <p:nvPr/>
          </p:nvSpPr>
          <p:spPr>
            <a:xfrm>
              <a:off x="2407920" y="4829812"/>
              <a:ext cx="335280" cy="3352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31" name="橢圓 30"/>
            <p:cNvSpPr/>
            <p:nvPr/>
          </p:nvSpPr>
          <p:spPr>
            <a:xfrm>
              <a:off x="1737360" y="2924812"/>
              <a:ext cx="335280" cy="335280"/>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cxnSp>
          <p:nvCxnSpPr>
            <p:cNvPr id="33" name="直線接點 32"/>
            <p:cNvCxnSpPr>
              <a:stCxn id="29" idx="3"/>
              <a:endCxn id="30" idx="7"/>
            </p:cNvCxnSpPr>
            <p:nvPr/>
          </p:nvCxnSpPr>
          <p:spPr>
            <a:xfrm flipH="1">
              <a:off x="2694099" y="4163491"/>
              <a:ext cx="936402" cy="715422"/>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直線接點 35"/>
            <p:cNvCxnSpPr>
              <a:stCxn id="25" idx="4"/>
            </p:cNvCxnSpPr>
            <p:nvPr/>
          </p:nvCxnSpPr>
          <p:spPr>
            <a:xfrm>
              <a:off x="2529840" y="4212592"/>
              <a:ext cx="45720" cy="784860"/>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直線接點 37"/>
            <p:cNvCxnSpPr>
              <a:stCxn id="30" idx="2"/>
              <a:endCxn id="27" idx="4"/>
            </p:cNvCxnSpPr>
            <p:nvPr/>
          </p:nvCxnSpPr>
          <p:spPr>
            <a:xfrm flipH="1" flipV="1">
              <a:off x="1341120" y="4212592"/>
              <a:ext cx="1066800" cy="784860"/>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直線接點 40"/>
            <p:cNvCxnSpPr>
              <a:stCxn id="31" idx="4"/>
              <a:endCxn id="28" idx="7"/>
            </p:cNvCxnSpPr>
            <p:nvPr/>
          </p:nvCxnSpPr>
          <p:spPr>
            <a:xfrm flipH="1">
              <a:off x="743379" y="3260092"/>
              <a:ext cx="1161621" cy="666321"/>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直線接點 42"/>
            <p:cNvCxnSpPr>
              <a:stCxn id="31" idx="4"/>
              <a:endCxn id="26" idx="0"/>
            </p:cNvCxnSpPr>
            <p:nvPr/>
          </p:nvCxnSpPr>
          <p:spPr>
            <a:xfrm>
              <a:off x="1905000" y="3260092"/>
              <a:ext cx="91440" cy="61722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直線接點 50"/>
            <p:cNvCxnSpPr>
              <a:stCxn id="31" idx="6"/>
              <a:endCxn id="24" idx="7"/>
            </p:cNvCxnSpPr>
            <p:nvPr/>
          </p:nvCxnSpPr>
          <p:spPr>
            <a:xfrm>
              <a:off x="2072640" y="3092452"/>
              <a:ext cx="1139619" cy="833961"/>
            </a:xfrm>
            <a:prstGeom prst="line">
              <a:avLst/>
            </a:prstGeom>
          </p:spPr>
          <p:style>
            <a:lnRef idx="1">
              <a:schemeClr val="accent1"/>
            </a:lnRef>
            <a:fillRef idx="0">
              <a:schemeClr val="accent1"/>
            </a:fillRef>
            <a:effectRef idx="0">
              <a:schemeClr val="accent1"/>
            </a:effectRef>
            <a:fontRef idx="minor">
              <a:schemeClr val="tx1"/>
            </a:fontRef>
          </p:style>
        </p:cxnSp>
        <p:sp>
          <p:nvSpPr>
            <p:cNvPr id="56" name="手繪多邊形: 圖案 55"/>
            <p:cNvSpPr/>
            <p:nvPr/>
          </p:nvSpPr>
          <p:spPr>
            <a:xfrm>
              <a:off x="548640" y="2463479"/>
              <a:ext cx="3230880" cy="1524323"/>
            </a:xfrm>
            <a:custGeom>
              <a:avLst/>
              <a:gdLst>
                <a:gd name="connsiteX0" fmla="*/ 0 w 3230880"/>
                <a:gd name="connsiteY0" fmla="*/ 1417643 h 1524323"/>
                <a:gd name="connsiteX1" fmla="*/ 1158240 w 3230880"/>
                <a:gd name="connsiteY1" fmla="*/ 323 h 1524323"/>
                <a:gd name="connsiteX2" fmla="*/ 3230880 w 3230880"/>
                <a:gd name="connsiteY2" fmla="*/ 1524323 h 1524323"/>
                <a:gd name="connsiteX3" fmla="*/ 3230880 w 3230880"/>
                <a:gd name="connsiteY3" fmla="*/ 1524323 h 1524323"/>
              </a:gdLst>
              <a:ahLst/>
              <a:cxnLst>
                <a:cxn ang="0">
                  <a:pos x="connsiteX0" y="connsiteY0"/>
                </a:cxn>
                <a:cxn ang="0">
                  <a:pos x="connsiteX1" y="connsiteY1"/>
                </a:cxn>
                <a:cxn ang="0">
                  <a:pos x="connsiteX2" y="connsiteY2"/>
                </a:cxn>
                <a:cxn ang="0">
                  <a:pos x="connsiteX3" y="connsiteY3"/>
                </a:cxn>
              </a:cxnLst>
              <a:rect l="l" t="t" r="r" b="b"/>
              <a:pathLst>
                <a:path w="3230880" h="1524323">
                  <a:moveTo>
                    <a:pt x="0" y="1417643"/>
                  </a:moveTo>
                  <a:cubicBezTo>
                    <a:pt x="309880" y="700093"/>
                    <a:pt x="619760" y="-17457"/>
                    <a:pt x="1158240" y="323"/>
                  </a:cubicBezTo>
                  <a:cubicBezTo>
                    <a:pt x="1696720" y="18103"/>
                    <a:pt x="3230880" y="1524323"/>
                    <a:pt x="3230880" y="1524323"/>
                  </a:cubicBezTo>
                  <a:lnTo>
                    <a:pt x="3230880" y="1524323"/>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grpSp>
      <p:grpSp>
        <p:nvGrpSpPr>
          <p:cNvPr id="65" name="群組 64"/>
          <p:cNvGrpSpPr/>
          <p:nvPr/>
        </p:nvGrpSpPr>
        <p:grpSpPr>
          <a:xfrm>
            <a:off x="605790" y="1242770"/>
            <a:ext cx="1017270" cy="1008698"/>
            <a:chOff x="1424940" y="838200"/>
            <a:chExt cx="2400300" cy="2423160"/>
          </a:xfrm>
        </p:grpSpPr>
        <p:sp>
          <p:nvSpPr>
            <p:cNvPr id="6" name="矩形 5"/>
            <p:cNvSpPr/>
            <p:nvPr/>
          </p:nvSpPr>
          <p:spPr>
            <a:xfrm>
              <a:off x="1569720" y="1005840"/>
              <a:ext cx="2087880" cy="208788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7" name="矩形 6"/>
            <p:cNvSpPr/>
            <p:nvPr/>
          </p:nvSpPr>
          <p:spPr>
            <a:xfrm>
              <a:off x="2171700" y="1607820"/>
              <a:ext cx="883920" cy="88392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cxnSp>
          <p:nvCxnSpPr>
            <p:cNvPr id="9" name="直線接點 8"/>
            <p:cNvCxnSpPr/>
            <p:nvPr/>
          </p:nvCxnSpPr>
          <p:spPr>
            <a:xfrm flipV="1">
              <a:off x="3055620" y="1005840"/>
              <a:ext cx="601980" cy="60198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直線接點 10"/>
            <p:cNvCxnSpPr/>
            <p:nvPr/>
          </p:nvCxnSpPr>
          <p:spPr>
            <a:xfrm flipH="1" flipV="1">
              <a:off x="1569720" y="1005840"/>
              <a:ext cx="601980" cy="60198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直線接點 12"/>
            <p:cNvCxnSpPr/>
            <p:nvPr/>
          </p:nvCxnSpPr>
          <p:spPr>
            <a:xfrm>
              <a:off x="3055620" y="2491740"/>
              <a:ext cx="601980" cy="60198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直線接點 14"/>
            <p:cNvCxnSpPr/>
            <p:nvPr/>
          </p:nvCxnSpPr>
          <p:spPr>
            <a:xfrm flipH="1">
              <a:off x="1569720" y="2491740"/>
              <a:ext cx="601980" cy="601980"/>
            </a:xfrm>
            <a:prstGeom prst="line">
              <a:avLst/>
            </a:prstGeom>
          </p:spPr>
          <p:style>
            <a:lnRef idx="1">
              <a:schemeClr val="accent1"/>
            </a:lnRef>
            <a:fillRef idx="0">
              <a:schemeClr val="accent1"/>
            </a:fillRef>
            <a:effectRef idx="0">
              <a:schemeClr val="accent1"/>
            </a:effectRef>
            <a:fontRef idx="minor">
              <a:schemeClr val="tx1"/>
            </a:fontRef>
          </p:style>
        </p:cxnSp>
        <p:sp>
          <p:nvSpPr>
            <p:cNvPr id="57" name="橢圓 56"/>
            <p:cNvSpPr/>
            <p:nvPr/>
          </p:nvSpPr>
          <p:spPr>
            <a:xfrm>
              <a:off x="1424940" y="838200"/>
              <a:ext cx="335280" cy="335280"/>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58" name="橢圓 57"/>
            <p:cNvSpPr/>
            <p:nvPr/>
          </p:nvSpPr>
          <p:spPr>
            <a:xfrm>
              <a:off x="2849880" y="1405890"/>
              <a:ext cx="335280" cy="335280"/>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59" name="橢圓 58"/>
            <p:cNvSpPr/>
            <p:nvPr/>
          </p:nvSpPr>
          <p:spPr>
            <a:xfrm>
              <a:off x="1973580" y="2324100"/>
              <a:ext cx="335280" cy="335280"/>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60" name="橢圓 59"/>
            <p:cNvSpPr/>
            <p:nvPr/>
          </p:nvSpPr>
          <p:spPr>
            <a:xfrm>
              <a:off x="3489960" y="2926080"/>
              <a:ext cx="335280" cy="335280"/>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61" name="橢圓 60"/>
            <p:cNvSpPr/>
            <p:nvPr/>
          </p:nvSpPr>
          <p:spPr>
            <a:xfrm>
              <a:off x="1524000" y="2918031"/>
              <a:ext cx="335280" cy="3352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62" name="橢圓 61"/>
            <p:cNvSpPr/>
            <p:nvPr/>
          </p:nvSpPr>
          <p:spPr>
            <a:xfrm>
              <a:off x="3438310" y="936669"/>
              <a:ext cx="335280" cy="3352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63" name="橢圓 62"/>
            <p:cNvSpPr/>
            <p:nvPr/>
          </p:nvSpPr>
          <p:spPr>
            <a:xfrm>
              <a:off x="2028611" y="1463040"/>
              <a:ext cx="335280" cy="3352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64" name="橢圓 63"/>
            <p:cNvSpPr/>
            <p:nvPr/>
          </p:nvSpPr>
          <p:spPr>
            <a:xfrm>
              <a:off x="2918460" y="2289810"/>
              <a:ext cx="335280" cy="3352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grpSp>
      <p:grpSp>
        <p:nvGrpSpPr>
          <p:cNvPr id="124" name="群組 123"/>
          <p:cNvGrpSpPr/>
          <p:nvPr/>
        </p:nvGrpSpPr>
        <p:grpSpPr>
          <a:xfrm>
            <a:off x="1003727" y="2984445"/>
            <a:ext cx="2594610" cy="2026210"/>
            <a:chOff x="5410200" y="473010"/>
            <a:chExt cx="3459480" cy="2701613"/>
          </a:xfrm>
        </p:grpSpPr>
        <p:cxnSp>
          <p:nvCxnSpPr>
            <p:cNvPr id="66" name="直線接點 65"/>
            <p:cNvCxnSpPr/>
            <p:nvPr/>
          </p:nvCxnSpPr>
          <p:spPr>
            <a:xfrm>
              <a:off x="5532120" y="2054483"/>
              <a:ext cx="71628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7" name="直線接點 66"/>
            <p:cNvCxnSpPr/>
            <p:nvPr/>
          </p:nvCxnSpPr>
          <p:spPr>
            <a:xfrm>
              <a:off x="6141720" y="2054483"/>
              <a:ext cx="71628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8" name="直線接點 67"/>
            <p:cNvCxnSpPr/>
            <p:nvPr/>
          </p:nvCxnSpPr>
          <p:spPr>
            <a:xfrm>
              <a:off x="6751320" y="2054483"/>
              <a:ext cx="71628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9" name="直線接點 68"/>
            <p:cNvCxnSpPr/>
            <p:nvPr/>
          </p:nvCxnSpPr>
          <p:spPr>
            <a:xfrm>
              <a:off x="7360920" y="2054483"/>
              <a:ext cx="71628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0" name="直線接點 69"/>
            <p:cNvCxnSpPr/>
            <p:nvPr/>
          </p:nvCxnSpPr>
          <p:spPr>
            <a:xfrm>
              <a:off x="7970520" y="2054483"/>
              <a:ext cx="716280" cy="0"/>
            </a:xfrm>
            <a:prstGeom prst="line">
              <a:avLst/>
            </a:prstGeom>
          </p:spPr>
          <p:style>
            <a:lnRef idx="1">
              <a:schemeClr val="accent1"/>
            </a:lnRef>
            <a:fillRef idx="0">
              <a:schemeClr val="accent1"/>
            </a:fillRef>
            <a:effectRef idx="0">
              <a:schemeClr val="accent1"/>
            </a:effectRef>
            <a:fontRef idx="minor">
              <a:schemeClr val="tx1"/>
            </a:fontRef>
          </p:style>
        </p:cxnSp>
        <p:sp>
          <p:nvSpPr>
            <p:cNvPr id="71" name="橢圓 70"/>
            <p:cNvSpPr/>
            <p:nvPr/>
          </p:nvSpPr>
          <p:spPr>
            <a:xfrm>
              <a:off x="7879080" y="1886843"/>
              <a:ext cx="335280" cy="3352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72" name="橢圓 71"/>
            <p:cNvSpPr/>
            <p:nvPr/>
          </p:nvSpPr>
          <p:spPr>
            <a:xfrm>
              <a:off x="7315200" y="1886843"/>
              <a:ext cx="335280" cy="335280"/>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74" name="橢圓 73"/>
            <p:cNvSpPr/>
            <p:nvPr/>
          </p:nvSpPr>
          <p:spPr>
            <a:xfrm>
              <a:off x="5928360" y="1919109"/>
              <a:ext cx="274320" cy="274320"/>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75" name="橢圓 74"/>
            <p:cNvSpPr/>
            <p:nvPr/>
          </p:nvSpPr>
          <p:spPr>
            <a:xfrm>
              <a:off x="5410200" y="1886843"/>
              <a:ext cx="335280" cy="3352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76" name="橢圓 75"/>
            <p:cNvSpPr/>
            <p:nvPr/>
          </p:nvSpPr>
          <p:spPr>
            <a:xfrm>
              <a:off x="8534400" y="1886843"/>
              <a:ext cx="335280" cy="335280"/>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77" name="橢圓 76"/>
            <p:cNvSpPr/>
            <p:nvPr/>
          </p:nvSpPr>
          <p:spPr>
            <a:xfrm>
              <a:off x="7360920" y="2839343"/>
              <a:ext cx="335280" cy="3352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78" name="橢圓 77"/>
            <p:cNvSpPr/>
            <p:nvPr/>
          </p:nvSpPr>
          <p:spPr>
            <a:xfrm>
              <a:off x="6690360" y="934343"/>
              <a:ext cx="335280" cy="335280"/>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cxnSp>
          <p:nvCxnSpPr>
            <p:cNvPr id="79" name="直線接點 78"/>
            <p:cNvCxnSpPr>
              <a:stCxn id="76" idx="3"/>
              <a:endCxn id="77" idx="7"/>
            </p:cNvCxnSpPr>
            <p:nvPr/>
          </p:nvCxnSpPr>
          <p:spPr>
            <a:xfrm flipH="1">
              <a:off x="7647099" y="2173022"/>
              <a:ext cx="936402" cy="715422"/>
            </a:xfrm>
            <a:prstGeom prst="line">
              <a:avLst/>
            </a:prstGeom>
          </p:spPr>
          <p:style>
            <a:lnRef idx="1">
              <a:schemeClr val="accent1"/>
            </a:lnRef>
            <a:fillRef idx="0">
              <a:schemeClr val="accent1"/>
            </a:fillRef>
            <a:effectRef idx="0">
              <a:schemeClr val="accent1"/>
            </a:effectRef>
            <a:fontRef idx="minor">
              <a:schemeClr val="tx1"/>
            </a:fontRef>
          </p:style>
        </p:cxnSp>
        <p:cxnSp>
          <p:nvCxnSpPr>
            <p:cNvPr id="80" name="直線接點 79"/>
            <p:cNvCxnSpPr>
              <a:stCxn id="72" idx="4"/>
            </p:cNvCxnSpPr>
            <p:nvPr/>
          </p:nvCxnSpPr>
          <p:spPr>
            <a:xfrm>
              <a:off x="7482840" y="2222123"/>
              <a:ext cx="45720" cy="784860"/>
            </a:xfrm>
            <a:prstGeom prst="line">
              <a:avLst/>
            </a:prstGeom>
          </p:spPr>
          <p:style>
            <a:lnRef idx="1">
              <a:schemeClr val="accent1"/>
            </a:lnRef>
            <a:fillRef idx="0">
              <a:schemeClr val="accent1"/>
            </a:fillRef>
            <a:effectRef idx="0">
              <a:schemeClr val="accent1"/>
            </a:effectRef>
            <a:fontRef idx="minor">
              <a:schemeClr val="tx1"/>
            </a:fontRef>
          </p:style>
        </p:cxnSp>
        <p:cxnSp>
          <p:nvCxnSpPr>
            <p:cNvPr id="81" name="直線接點 80"/>
            <p:cNvCxnSpPr>
              <a:stCxn id="77" idx="2"/>
              <a:endCxn id="89" idx="5"/>
            </p:cNvCxnSpPr>
            <p:nvPr/>
          </p:nvCxnSpPr>
          <p:spPr>
            <a:xfrm flipH="1" flipV="1">
              <a:off x="6931626" y="2810064"/>
              <a:ext cx="429294" cy="196919"/>
            </a:xfrm>
            <a:prstGeom prst="line">
              <a:avLst/>
            </a:prstGeom>
          </p:spPr>
          <p:style>
            <a:lnRef idx="1">
              <a:schemeClr val="accent1"/>
            </a:lnRef>
            <a:fillRef idx="0">
              <a:schemeClr val="accent1"/>
            </a:fillRef>
            <a:effectRef idx="0">
              <a:schemeClr val="accent1"/>
            </a:effectRef>
            <a:fontRef idx="minor">
              <a:schemeClr val="tx1"/>
            </a:fontRef>
          </p:style>
        </p:cxnSp>
        <p:cxnSp>
          <p:nvCxnSpPr>
            <p:cNvPr id="82" name="直線接點 81"/>
            <p:cNvCxnSpPr>
              <a:stCxn id="78" idx="4"/>
              <a:endCxn id="75" idx="7"/>
            </p:cNvCxnSpPr>
            <p:nvPr/>
          </p:nvCxnSpPr>
          <p:spPr>
            <a:xfrm flipH="1">
              <a:off x="5696379" y="1269623"/>
              <a:ext cx="1161621" cy="666321"/>
            </a:xfrm>
            <a:prstGeom prst="line">
              <a:avLst/>
            </a:prstGeom>
          </p:spPr>
          <p:style>
            <a:lnRef idx="1">
              <a:schemeClr val="accent1"/>
            </a:lnRef>
            <a:fillRef idx="0">
              <a:schemeClr val="accent1"/>
            </a:fillRef>
            <a:effectRef idx="0">
              <a:schemeClr val="accent1"/>
            </a:effectRef>
            <a:fontRef idx="minor">
              <a:schemeClr val="tx1"/>
            </a:fontRef>
          </p:style>
        </p:cxnSp>
        <p:cxnSp>
          <p:nvCxnSpPr>
            <p:cNvPr id="83" name="直線接點 82"/>
            <p:cNvCxnSpPr>
              <a:stCxn id="78" idx="4"/>
              <a:endCxn id="91" idx="5"/>
            </p:cNvCxnSpPr>
            <p:nvPr/>
          </p:nvCxnSpPr>
          <p:spPr>
            <a:xfrm flipH="1">
              <a:off x="6806716" y="1269623"/>
              <a:ext cx="51284" cy="438170"/>
            </a:xfrm>
            <a:prstGeom prst="line">
              <a:avLst/>
            </a:prstGeom>
          </p:spPr>
          <p:style>
            <a:lnRef idx="1">
              <a:schemeClr val="accent1"/>
            </a:lnRef>
            <a:fillRef idx="0">
              <a:schemeClr val="accent1"/>
            </a:fillRef>
            <a:effectRef idx="0">
              <a:schemeClr val="accent1"/>
            </a:effectRef>
            <a:fontRef idx="minor">
              <a:schemeClr val="tx1"/>
            </a:fontRef>
          </p:style>
        </p:cxnSp>
        <p:cxnSp>
          <p:nvCxnSpPr>
            <p:cNvPr id="84" name="直線接點 83"/>
            <p:cNvCxnSpPr>
              <a:stCxn id="78" idx="6"/>
              <a:endCxn id="71" idx="7"/>
            </p:cNvCxnSpPr>
            <p:nvPr/>
          </p:nvCxnSpPr>
          <p:spPr>
            <a:xfrm>
              <a:off x="7025640" y="1101983"/>
              <a:ext cx="1139619" cy="833961"/>
            </a:xfrm>
            <a:prstGeom prst="line">
              <a:avLst/>
            </a:prstGeom>
          </p:spPr>
          <p:style>
            <a:lnRef idx="1">
              <a:schemeClr val="accent1"/>
            </a:lnRef>
            <a:fillRef idx="0">
              <a:schemeClr val="accent1"/>
            </a:fillRef>
            <a:effectRef idx="0">
              <a:schemeClr val="accent1"/>
            </a:effectRef>
            <a:fontRef idx="minor">
              <a:schemeClr val="tx1"/>
            </a:fontRef>
          </p:style>
        </p:cxnSp>
        <p:sp>
          <p:nvSpPr>
            <p:cNvPr id="85" name="手繪多邊形: 圖案 84"/>
            <p:cNvSpPr/>
            <p:nvPr/>
          </p:nvSpPr>
          <p:spPr>
            <a:xfrm>
              <a:off x="5501640" y="473010"/>
              <a:ext cx="3230880" cy="1524323"/>
            </a:xfrm>
            <a:custGeom>
              <a:avLst/>
              <a:gdLst>
                <a:gd name="connsiteX0" fmla="*/ 0 w 3230880"/>
                <a:gd name="connsiteY0" fmla="*/ 1417643 h 1524323"/>
                <a:gd name="connsiteX1" fmla="*/ 1158240 w 3230880"/>
                <a:gd name="connsiteY1" fmla="*/ 323 h 1524323"/>
                <a:gd name="connsiteX2" fmla="*/ 3230880 w 3230880"/>
                <a:gd name="connsiteY2" fmla="*/ 1524323 h 1524323"/>
                <a:gd name="connsiteX3" fmla="*/ 3230880 w 3230880"/>
                <a:gd name="connsiteY3" fmla="*/ 1524323 h 1524323"/>
              </a:gdLst>
              <a:ahLst/>
              <a:cxnLst>
                <a:cxn ang="0">
                  <a:pos x="connsiteX0" y="connsiteY0"/>
                </a:cxn>
                <a:cxn ang="0">
                  <a:pos x="connsiteX1" y="connsiteY1"/>
                </a:cxn>
                <a:cxn ang="0">
                  <a:pos x="connsiteX2" y="connsiteY2"/>
                </a:cxn>
                <a:cxn ang="0">
                  <a:pos x="connsiteX3" y="connsiteY3"/>
                </a:cxn>
              </a:cxnLst>
              <a:rect l="l" t="t" r="r" b="b"/>
              <a:pathLst>
                <a:path w="3230880" h="1524323">
                  <a:moveTo>
                    <a:pt x="0" y="1417643"/>
                  </a:moveTo>
                  <a:cubicBezTo>
                    <a:pt x="309880" y="700093"/>
                    <a:pt x="619760" y="-17457"/>
                    <a:pt x="1158240" y="323"/>
                  </a:cubicBezTo>
                  <a:cubicBezTo>
                    <a:pt x="1696720" y="18103"/>
                    <a:pt x="3230880" y="1524323"/>
                    <a:pt x="3230880" y="1524323"/>
                  </a:cubicBezTo>
                  <a:lnTo>
                    <a:pt x="3230880" y="1524323"/>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dirty="0"/>
            </a:p>
          </p:txBody>
        </p:sp>
        <p:sp>
          <p:nvSpPr>
            <p:cNvPr id="89" name="橢圓 88"/>
            <p:cNvSpPr/>
            <p:nvPr/>
          </p:nvSpPr>
          <p:spPr>
            <a:xfrm>
              <a:off x="6710487" y="2577562"/>
              <a:ext cx="259080" cy="272393"/>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91" name="橢圓 90"/>
            <p:cNvSpPr/>
            <p:nvPr/>
          </p:nvSpPr>
          <p:spPr>
            <a:xfrm>
              <a:off x="6612563" y="1568374"/>
              <a:ext cx="227464" cy="1633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98" name="橢圓 97"/>
            <p:cNvSpPr/>
            <p:nvPr/>
          </p:nvSpPr>
          <p:spPr>
            <a:xfrm>
              <a:off x="6629400" y="1935808"/>
              <a:ext cx="274320" cy="274320"/>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99" name="橢圓 98"/>
            <p:cNvSpPr/>
            <p:nvPr/>
          </p:nvSpPr>
          <p:spPr>
            <a:xfrm>
              <a:off x="6982160" y="1920424"/>
              <a:ext cx="273381" cy="27338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sp>
          <p:nvSpPr>
            <p:cNvPr id="100" name="橢圓 99"/>
            <p:cNvSpPr/>
            <p:nvPr/>
          </p:nvSpPr>
          <p:spPr>
            <a:xfrm>
              <a:off x="6279349" y="1983925"/>
              <a:ext cx="273381" cy="27338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a:p>
          </p:txBody>
        </p:sp>
        <p:cxnSp>
          <p:nvCxnSpPr>
            <p:cNvPr id="106" name="直線接點 105"/>
            <p:cNvCxnSpPr>
              <a:stCxn id="99" idx="4"/>
              <a:endCxn id="89" idx="0"/>
            </p:cNvCxnSpPr>
            <p:nvPr/>
          </p:nvCxnSpPr>
          <p:spPr>
            <a:xfrm flipH="1">
              <a:off x="6840027" y="2193805"/>
              <a:ext cx="278824" cy="383757"/>
            </a:xfrm>
            <a:prstGeom prst="line">
              <a:avLst/>
            </a:prstGeom>
          </p:spPr>
          <p:style>
            <a:lnRef idx="1">
              <a:schemeClr val="accent1"/>
            </a:lnRef>
            <a:fillRef idx="0">
              <a:schemeClr val="accent1"/>
            </a:fillRef>
            <a:effectRef idx="0">
              <a:schemeClr val="accent1"/>
            </a:effectRef>
            <a:fontRef idx="minor">
              <a:schemeClr val="tx1"/>
            </a:fontRef>
          </p:style>
        </p:cxnSp>
        <p:cxnSp>
          <p:nvCxnSpPr>
            <p:cNvPr id="108" name="直線接點 107"/>
            <p:cNvCxnSpPr>
              <a:stCxn id="100" idx="4"/>
              <a:endCxn id="89" idx="1"/>
            </p:cNvCxnSpPr>
            <p:nvPr/>
          </p:nvCxnSpPr>
          <p:spPr>
            <a:xfrm>
              <a:off x="6416040" y="2257306"/>
              <a:ext cx="332388" cy="360147"/>
            </a:xfrm>
            <a:prstGeom prst="line">
              <a:avLst/>
            </a:prstGeom>
          </p:spPr>
          <p:style>
            <a:lnRef idx="1">
              <a:schemeClr val="accent1"/>
            </a:lnRef>
            <a:fillRef idx="0">
              <a:schemeClr val="accent1"/>
            </a:fillRef>
            <a:effectRef idx="0">
              <a:schemeClr val="accent1"/>
            </a:effectRef>
            <a:fontRef idx="minor">
              <a:schemeClr val="tx1"/>
            </a:fontRef>
          </p:style>
        </p:cxnSp>
        <p:cxnSp>
          <p:nvCxnSpPr>
            <p:cNvPr id="110" name="直線接點 109"/>
            <p:cNvCxnSpPr>
              <a:stCxn id="91" idx="4"/>
              <a:endCxn id="98" idx="0"/>
            </p:cNvCxnSpPr>
            <p:nvPr/>
          </p:nvCxnSpPr>
          <p:spPr>
            <a:xfrm>
              <a:off x="6726295" y="1731714"/>
              <a:ext cx="40265" cy="204094"/>
            </a:xfrm>
            <a:prstGeom prst="line">
              <a:avLst/>
            </a:prstGeom>
          </p:spPr>
          <p:style>
            <a:lnRef idx="1">
              <a:schemeClr val="accent1"/>
            </a:lnRef>
            <a:fillRef idx="0">
              <a:schemeClr val="accent1"/>
            </a:fillRef>
            <a:effectRef idx="0">
              <a:schemeClr val="accent1"/>
            </a:effectRef>
            <a:fontRef idx="minor">
              <a:schemeClr val="tx1"/>
            </a:fontRef>
          </p:style>
        </p:cxnSp>
        <p:cxnSp>
          <p:nvCxnSpPr>
            <p:cNvPr id="112" name="直線接點 111"/>
            <p:cNvCxnSpPr>
              <a:stCxn id="91" idx="3"/>
              <a:endCxn id="74" idx="7"/>
            </p:cNvCxnSpPr>
            <p:nvPr/>
          </p:nvCxnSpPr>
          <p:spPr>
            <a:xfrm flipH="1">
              <a:off x="6162507" y="1707793"/>
              <a:ext cx="483367" cy="251489"/>
            </a:xfrm>
            <a:prstGeom prst="line">
              <a:avLst/>
            </a:prstGeom>
          </p:spPr>
          <p:style>
            <a:lnRef idx="1">
              <a:schemeClr val="accent1"/>
            </a:lnRef>
            <a:fillRef idx="0">
              <a:schemeClr val="accent1"/>
            </a:fillRef>
            <a:effectRef idx="0">
              <a:schemeClr val="accent1"/>
            </a:effectRef>
            <a:fontRef idx="minor">
              <a:schemeClr val="tx1"/>
            </a:fontRef>
          </p:style>
        </p:cxnSp>
      </p:grpSp>
      <p:graphicFrame>
        <p:nvGraphicFramePr>
          <p:cNvPr id="125" name="物件 124"/>
          <p:cNvGraphicFramePr>
            <a:graphicFrameLocks noChangeAspect="1"/>
          </p:cNvGraphicFramePr>
          <p:nvPr>
            <p:extLst/>
          </p:nvPr>
        </p:nvGraphicFramePr>
        <p:xfrm>
          <a:off x="6395423" y="4759195"/>
          <a:ext cx="1597253" cy="1032310"/>
        </p:xfrm>
        <a:graphic>
          <a:graphicData uri="http://schemas.openxmlformats.org/presentationml/2006/ole">
            <mc:AlternateContent xmlns:mc="http://schemas.openxmlformats.org/markup-compatibility/2006">
              <mc:Choice xmlns:v="urn:schemas-microsoft-com:vml" Requires="v">
                <p:oleObj spid="_x0000_s74756" r:id="rId3" imgW="6352920" imgH="4106520" progId="">
                  <p:embed/>
                </p:oleObj>
              </mc:Choice>
              <mc:Fallback>
                <p:oleObj r:id="rId3" imgW="6352920" imgH="4106520" progId="">
                  <p:embed/>
                  <p:pic>
                    <p:nvPicPr>
                      <p:cNvPr id="125" name="物件 1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95423" y="4759195"/>
                        <a:ext cx="1597253" cy="1032310"/>
                      </a:xfrm>
                      <a:prstGeom prst="rect">
                        <a:avLst/>
                      </a:prstGeom>
                      <a:noFill/>
                    </p:spPr>
                  </p:pic>
                </p:oleObj>
              </mc:Fallback>
            </mc:AlternateContent>
          </a:graphicData>
        </a:graphic>
      </p:graphicFrame>
      <p:cxnSp>
        <p:nvCxnSpPr>
          <p:cNvPr id="130" name="直線單箭頭接點 129"/>
          <p:cNvCxnSpPr/>
          <p:nvPr/>
        </p:nvCxnSpPr>
        <p:spPr>
          <a:xfrm>
            <a:off x="1930482" y="1618653"/>
            <a:ext cx="3167298" cy="22838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1" name="文字方塊 130"/>
          <p:cNvSpPr txBox="1"/>
          <p:nvPr/>
        </p:nvSpPr>
        <p:spPr>
          <a:xfrm>
            <a:off x="2923966" y="1312554"/>
            <a:ext cx="1238994" cy="300082"/>
          </a:xfrm>
          <a:prstGeom prst="rect">
            <a:avLst/>
          </a:prstGeom>
          <a:noFill/>
        </p:spPr>
        <p:txBody>
          <a:bodyPr wrap="none" rtlCol="0">
            <a:spAutoFit/>
          </a:bodyPr>
          <a:lstStyle/>
          <a:p>
            <a:r>
              <a:rPr lang="en-US" altLang="zh-TW" sz="1350" dirty="0"/>
              <a:t>Another layout</a:t>
            </a:r>
            <a:endParaRPr lang="zh-TW" altLang="en-US" sz="1350" dirty="0"/>
          </a:p>
        </p:txBody>
      </p:sp>
      <p:cxnSp>
        <p:nvCxnSpPr>
          <p:cNvPr id="133" name="直線單箭頭接點 132"/>
          <p:cNvCxnSpPr/>
          <p:nvPr/>
        </p:nvCxnSpPr>
        <p:spPr>
          <a:xfrm flipH="1">
            <a:off x="3461176" y="2358974"/>
            <a:ext cx="2185244" cy="10972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5" name="直線單箭頭接點 134"/>
          <p:cNvCxnSpPr/>
          <p:nvPr/>
        </p:nvCxnSpPr>
        <p:spPr>
          <a:xfrm>
            <a:off x="3783331" y="4418950"/>
            <a:ext cx="2369036" cy="73598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6" name="文字方塊 135"/>
          <p:cNvSpPr txBox="1"/>
          <p:nvPr/>
        </p:nvSpPr>
        <p:spPr>
          <a:xfrm>
            <a:off x="4354830" y="3330445"/>
            <a:ext cx="1418209" cy="300082"/>
          </a:xfrm>
          <a:prstGeom prst="rect">
            <a:avLst/>
          </a:prstGeom>
          <a:noFill/>
        </p:spPr>
        <p:txBody>
          <a:bodyPr wrap="none" rtlCol="0">
            <a:spAutoFit/>
          </a:bodyPr>
          <a:lstStyle/>
          <a:p>
            <a:r>
              <a:rPr lang="en-US" altLang="zh-TW" sz="1350" dirty="0"/>
              <a:t>Edge join with Q</a:t>
            </a:r>
            <a:r>
              <a:rPr lang="en-US" altLang="zh-TW" sz="1350" baseline="-25000" dirty="0"/>
              <a:t> 3</a:t>
            </a:r>
            <a:endParaRPr lang="zh-TW" altLang="en-US" sz="1350" baseline="-25000" dirty="0"/>
          </a:p>
        </p:txBody>
      </p:sp>
      <p:sp>
        <p:nvSpPr>
          <p:cNvPr id="137" name="文字方塊 136"/>
          <p:cNvSpPr txBox="1"/>
          <p:nvPr/>
        </p:nvSpPr>
        <p:spPr>
          <a:xfrm>
            <a:off x="4457701" y="4418950"/>
            <a:ext cx="1583703" cy="300082"/>
          </a:xfrm>
          <a:prstGeom prst="rect">
            <a:avLst/>
          </a:prstGeom>
          <a:noFill/>
        </p:spPr>
        <p:txBody>
          <a:bodyPr wrap="none" rtlCol="0">
            <a:spAutoFit/>
          </a:bodyPr>
          <a:lstStyle/>
          <a:p>
            <a:r>
              <a:rPr lang="en-US" altLang="zh-TW" sz="1350" dirty="0"/>
              <a:t>Repeated operation</a:t>
            </a:r>
            <a:endParaRPr lang="zh-TW" altLang="en-US" sz="1350" dirty="0"/>
          </a:p>
        </p:txBody>
      </p:sp>
    </p:spTree>
    <p:extLst>
      <p:ext uri="{BB962C8B-B14F-4D97-AF65-F5344CB8AC3E}">
        <p14:creationId xmlns:p14="http://schemas.microsoft.com/office/powerpoint/2010/main" val="151413295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頁尾版面配置區 1"/>
          <p:cNvSpPr>
            <a:spLocks noGrp="1"/>
          </p:cNvSpPr>
          <p:nvPr>
            <p:ph type="ftr" sz="quarter" idx="11"/>
          </p:nvPr>
        </p:nvSpPr>
        <p:spPr/>
        <p:txBody>
          <a:bodyPr/>
          <a:lstStyle/>
          <a:p>
            <a:endParaRPr lang="zh-TW" altLang="en-US"/>
          </a:p>
        </p:txBody>
      </p:sp>
      <p:sp>
        <p:nvSpPr>
          <p:cNvPr id="3" name="投影片編號版面配置區 2"/>
          <p:cNvSpPr>
            <a:spLocks noGrp="1"/>
          </p:cNvSpPr>
          <p:nvPr>
            <p:ph type="sldNum" sz="quarter" idx="12"/>
          </p:nvPr>
        </p:nvSpPr>
        <p:spPr/>
        <p:txBody>
          <a:bodyPr/>
          <a:lstStyle/>
          <a:p>
            <a:fld id="{C1EEC68E-45FA-4B63-81C9-A47A83E88D05}" type="slidenum">
              <a:rPr lang="zh-TW" altLang="en-US" smtClean="0"/>
              <a:t>49</a:t>
            </a:fld>
            <a:endParaRPr lang="zh-TW" altLang="en-US"/>
          </a:p>
        </p:txBody>
      </p:sp>
      <p:sp>
        <p:nvSpPr>
          <p:cNvPr id="4" name="Rectangle 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7" name="Object 9"/>
          <p:cNvGraphicFramePr>
            <a:graphicFrameLocks noChangeAspect="1"/>
          </p:cNvGraphicFramePr>
          <p:nvPr/>
        </p:nvGraphicFramePr>
        <p:xfrm>
          <a:off x="1979712" y="1412776"/>
          <a:ext cx="5276850" cy="3200400"/>
        </p:xfrm>
        <a:graphic>
          <a:graphicData uri="http://schemas.openxmlformats.org/presentationml/2006/ole">
            <mc:AlternateContent xmlns:mc="http://schemas.openxmlformats.org/markup-compatibility/2006">
              <mc:Choice xmlns:v="urn:schemas-microsoft-com:vml" Requires="v">
                <p:oleObj spid="_x0000_s75780" name="VISIO" r:id="rId3" imgW="6240240" imgH="3791880" progId="Visio.Drawing.6">
                  <p:embed/>
                </p:oleObj>
              </mc:Choice>
              <mc:Fallback>
                <p:oleObj name="VISIO" r:id="rId3" imgW="6240240" imgH="3791880" progId="Visio.Drawing.6">
                  <p:embed/>
                  <p:pic>
                    <p:nvPicPr>
                      <p:cNvPr id="7"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79712" y="1412776"/>
                        <a:ext cx="5276850" cy="3200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3438165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4" name="物件 3"/>
          <p:cNvGraphicFramePr>
            <a:graphicFrameLocks noChangeAspect="1"/>
          </p:cNvGraphicFramePr>
          <p:nvPr>
            <p:extLst>
              <p:ext uri="{D42A27DB-BD31-4B8C-83A1-F6EECF244321}">
                <p14:modId xmlns:p14="http://schemas.microsoft.com/office/powerpoint/2010/main" val="2074322767"/>
              </p:ext>
            </p:extLst>
          </p:nvPr>
        </p:nvGraphicFramePr>
        <p:xfrm>
          <a:off x="827584" y="332656"/>
          <a:ext cx="5267325" cy="3552825"/>
        </p:xfrm>
        <a:graphic>
          <a:graphicData uri="http://schemas.openxmlformats.org/presentationml/2006/ole">
            <mc:AlternateContent xmlns:mc="http://schemas.openxmlformats.org/markup-compatibility/2006">
              <mc:Choice xmlns:v="urn:schemas-microsoft-com:vml" Requires="v">
                <p:oleObj spid="_x0000_s30859" r:id="rId3" imgW="5697474" imgH="3842004" progId="Visio.Drawing.6">
                  <p:embed/>
                </p:oleObj>
              </mc:Choice>
              <mc:Fallback>
                <p:oleObj r:id="rId3" imgW="5697474" imgH="3842004" progId="Visio.Drawing.6">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584" y="332656"/>
                        <a:ext cx="5267325" cy="3552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C1EEC68E-45FA-4B63-81C9-A47A83E88D05}" type="slidenum">
              <a:rPr lang="zh-TW" altLang="en-US" smtClean="0"/>
              <a:t>5</a:t>
            </a:fld>
            <a:endParaRPr lang="zh-TW" altLang="en-US" dirty="0"/>
          </a:p>
        </p:txBody>
      </p:sp>
      <p:graphicFrame>
        <p:nvGraphicFramePr>
          <p:cNvPr id="9" name="物件 8"/>
          <p:cNvGraphicFramePr>
            <a:graphicFrameLocks noChangeAspect="1"/>
          </p:cNvGraphicFramePr>
          <p:nvPr>
            <p:extLst>
              <p:ext uri="{D42A27DB-BD31-4B8C-83A1-F6EECF244321}">
                <p14:modId xmlns:p14="http://schemas.microsoft.com/office/powerpoint/2010/main" val="1113898767"/>
              </p:ext>
            </p:extLst>
          </p:nvPr>
        </p:nvGraphicFramePr>
        <p:xfrm>
          <a:off x="6019800" y="3717032"/>
          <a:ext cx="2728715" cy="2496269"/>
        </p:xfrm>
        <a:graphic>
          <a:graphicData uri="http://schemas.openxmlformats.org/presentationml/2006/ole">
            <mc:AlternateContent xmlns:mc="http://schemas.openxmlformats.org/markup-compatibility/2006">
              <mc:Choice xmlns:v="urn:schemas-microsoft-com:vml" Requires="v">
                <p:oleObj spid="_x0000_s30860" name="Visio" r:id="rId5" imgW="5151882" imgH="4717923" progId="Visio.Drawing.6">
                  <p:embed/>
                </p:oleObj>
              </mc:Choice>
              <mc:Fallback>
                <p:oleObj name="Visio" r:id="rId5" imgW="5151882" imgH="4717923" progId="Visio.Drawing.6">
                  <p:embed/>
                  <p:pic>
                    <p:nvPicPr>
                      <p:cNvPr id="4" name="物件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19800" y="3717032"/>
                        <a:ext cx="2728715" cy="2496269"/>
                      </a:xfrm>
                      <a:prstGeom prst="rect">
                        <a:avLst/>
                      </a:prstGeom>
                      <a:noFill/>
                    </p:spPr>
                  </p:pic>
                </p:oleObj>
              </mc:Fallback>
            </mc:AlternateContent>
          </a:graphicData>
        </a:graphic>
      </p:graphicFrame>
    </p:spTree>
    <p:extLst>
      <p:ext uri="{BB962C8B-B14F-4D97-AF65-F5344CB8AC3E}">
        <p14:creationId xmlns:p14="http://schemas.microsoft.com/office/powerpoint/2010/main" val="333369530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頁尾版面配置區 1"/>
          <p:cNvSpPr>
            <a:spLocks noGrp="1"/>
          </p:cNvSpPr>
          <p:nvPr>
            <p:ph type="ftr" sz="quarter" idx="11"/>
          </p:nvPr>
        </p:nvSpPr>
        <p:spPr/>
        <p:txBody>
          <a:bodyPr/>
          <a:lstStyle/>
          <a:p>
            <a:endParaRPr lang="zh-TW" altLang="en-US"/>
          </a:p>
        </p:txBody>
      </p:sp>
      <p:sp>
        <p:nvSpPr>
          <p:cNvPr id="3" name="投影片編號版面配置區 2"/>
          <p:cNvSpPr>
            <a:spLocks noGrp="1"/>
          </p:cNvSpPr>
          <p:nvPr>
            <p:ph type="sldNum" sz="quarter" idx="12"/>
          </p:nvPr>
        </p:nvSpPr>
        <p:spPr/>
        <p:txBody>
          <a:bodyPr/>
          <a:lstStyle/>
          <a:p>
            <a:fld id="{C1EEC68E-45FA-4B63-81C9-A47A83E88D05}" type="slidenum">
              <a:rPr lang="zh-TW" altLang="en-US" smtClean="0"/>
              <a:t>50</a:t>
            </a:fld>
            <a:endParaRPr lang="zh-TW" altLang="en-US"/>
          </a:p>
        </p:txBody>
      </p:sp>
      <p:graphicFrame>
        <p:nvGraphicFramePr>
          <p:cNvPr id="4" name="Object 8"/>
          <p:cNvGraphicFramePr>
            <a:graphicFrameLocks noChangeAspect="1"/>
          </p:cNvGraphicFramePr>
          <p:nvPr/>
        </p:nvGraphicFramePr>
        <p:xfrm>
          <a:off x="1979712" y="1628800"/>
          <a:ext cx="4343400" cy="3200400"/>
        </p:xfrm>
        <a:graphic>
          <a:graphicData uri="http://schemas.openxmlformats.org/presentationml/2006/ole">
            <mc:AlternateContent xmlns:mc="http://schemas.openxmlformats.org/markup-compatibility/2006">
              <mc:Choice xmlns:v="urn:schemas-microsoft-com:vml" Requires="v">
                <p:oleObj spid="_x0000_s76804" name="VISIO" r:id="rId3" imgW="4614120" imgH="3396240" progId="Visio.Drawing.6">
                  <p:embed/>
                </p:oleObj>
              </mc:Choice>
              <mc:Fallback>
                <p:oleObj name="VISIO" r:id="rId3" imgW="4614120" imgH="3396240" progId="Visio.Drawing.6">
                  <p:embed/>
                  <p:pic>
                    <p:nvPicPr>
                      <p:cNvPr id="4"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79712" y="1628800"/>
                        <a:ext cx="4343400" cy="3200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文字方塊 4"/>
          <p:cNvSpPr txBox="1"/>
          <p:nvPr/>
        </p:nvSpPr>
        <p:spPr>
          <a:xfrm>
            <a:off x="1979712" y="908720"/>
            <a:ext cx="4573488" cy="369332"/>
          </a:xfrm>
          <a:prstGeom prst="rect">
            <a:avLst/>
          </a:prstGeom>
          <a:noFill/>
        </p:spPr>
        <p:txBody>
          <a:bodyPr wrap="square" rtlCol="0">
            <a:spAutoFit/>
          </a:bodyPr>
          <a:lstStyle/>
          <a:p>
            <a:r>
              <a:rPr lang="en-US" altLang="zh-TW" dirty="0"/>
              <a:t>Not 1-edge fault tolerant Hamiltonian </a:t>
            </a:r>
            <a:r>
              <a:rPr lang="en-US" altLang="zh-TW" dirty="0" err="1"/>
              <a:t>laceable</a:t>
            </a:r>
            <a:endParaRPr lang="zh-TW" altLang="en-US" dirty="0"/>
          </a:p>
        </p:txBody>
      </p:sp>
    </p:spTree>
    <p:extLst>
      <p:ext uri="{BB962C8B-B14F-4D97-AF65-F5344CB8AC3E}">
        <p14:creationId xmlns:p14="http://schemas.microsoft.com/office/powerpoint/2010/main" val="357874793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頁尾版面配置區 1"/>
          <p:cNvSpPr>
            <a:spLocks noGrp="1"/>
          </p:cNvSpPr>
          <p:nvPr>
            <p:ph type="ftr" sz="quarter" idx="11"/>
          </p:nvPr>
        </p:nvSpPr>
        <p:spPr/>
        <p:txBody>
          <a:bodyPr/>
          <a:lstStyle/>
          <a:p>
            <a:endParaRPr lang="zh-TW" altLang="en-US"/>
          </a:p>
        </p:txBody>
      </p:sp>
      <p:sp>
        <p:nvSpPr>
          <p:cNvPr id="3" name="投影片編號版面配置區 2"/>
          <p:cNvSpPr>
            <a:spLocks noGrp="1"/>
          </p:cNvSpPr>
          <p:nvPr>
            <p:ph type="sldNum" sz="quarter" idx="12"/>
          </p:nvPr>
        </p:nvSpPr>
        <p:spPr/>
        <p:txBody>
          <a:bodyPr/>
          <a:lstStyle/>
          <a:p>
            <a:fld id="{C1EEC68E-45FA-4B63-81C9-A47A83E88D05}" type="slidenum">
              <a:rPr lang="zh-TW" altLang="en-US" smtClean="0"/>
              <a:t>51</a:t>
            </a:fld>
            <a:endParaRPr lang="zh-TW" altLang="en-US"/>
          </a:p>
        </p:txBody>
      </p:sp>
      <p:graphicFrame>
        <p:nvGraphicFramePr>
          <p:cNvPr id="4" name="Object 6"/>
          <p:cNvGraphicFramePr>
            <a:graphicFrameLocks noChangeAspect="1"/>
          </p:cNvGraphicFramePr>
          <p:nvPr/>
        </p:nvGraphicFramePr>
        <p:xfrm>
          <a:off x="2268711" y="1196752"/>
          <a:ext cx="4606578" cy="3409662"/>
        </p:xfrm>
        <a:graphic>
          <a:graphicData uri="http://schemas.openxmlformats.org/presentationml/2006/ole">
            <mc:AlternateContent xmlns:mc="http://schemas.openxmlformats.org/markup-compatibility/2006">
              <mc:Choice xmlns:v="urn:schemas-microsoft-com:vml" Requires="v">
                <p:oleObj spid="_x0000_s77828" name="VISIO" r:id="rId3" imgW="4660920" imgH="3443040" progId="Visio.Drawing.6">
                  <p:embed/>
                </p:oleObj>
              </mc:Choice>
              <mc:Fallback>
                <p:oleObj name="VISIO" r:id="rId3" imgW="4660920" imgH="3443040" progId="Visio.Drawing.6">
                  <p:embed/>
                  <p:pic>
                    <p:nvPicPr>
                      <p:cNvPr id="4"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68711" y="1196752"/>
                        <a:ext cx="4606578" cy="3409662"/>
                      </a:xfrm>
                      <a:prstGeom prst="rect">
                        <a:avLst/>
                      </a:prstGeom>
                      <a:noFill/>
                    </p:spPr>
                  </p:pic>
                </p:oleObj>
              </mc:Fallback>
            </mc:AlternateContent>
          </a:graphicData>
        </a:graphic>
      </p:graphicFrame>
      <p:sp>
        <p:nvSpPr>
          <p:cNvPr id="5" name="文字方塊 4"/>
          <p:cNvSpPr txBox="1"/>
          <p:nvPr/>
        </p:nvSpPr>
        <p:spPr>
          <a:xfrm>
            <a:off x="2051720" y="404664"/>
            <a:ext cx="3744416" cy="369332"/>
          </a:xfrm>
          <a:prstGeom prst="rect">
            <a:avLst/>
          </a:prstGeom>
          <a:noFill/>
        </p:spPr>
        <p:txBody>
          <a:bodyPr wrap="square" rtlCol="0">
            <a:spAutoFit/>
          </a:bodyPr>
          <a:lstStyle/>
          <a:p>
            <a:r>
              <a:rPr lang="en-US" altLang="zh-TW" dirty="0"/>
              <a:t>Not hyper Hamiltonian </a:t>
            </a:r>
            <a:r>
              <a:rPr lang="en-US" altLang="zh-TW" dirty="0" err="1"/>
              <a:t>laceable</a:t>
            </a:r>
            <a:endParaRPr lang="zh-TW" altLang="en-US" dirty="0"/>
          </a:p>
        </p:txBody>
      </p:sp>
    </p:spTree>
    <p:extLst>
      <p:ext uri="{BB962C8B-B14F-4D97-AF65-F5344CB8AC3E}">
        <p14:creationId xmlns:p14="http://schemas.microsoft.com/office/powerpoint/2010/main" val="337382748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頁尾版面配置區 1"/>
          <p:cNvSpPr>
            <a:spLocks noGrp="1"/>
          </p:cNvSpPr>
          <p:nvPr>
            <p:ph type="ftr" sz="quarter" idx="11"/>
          </p:nvPr>
        </p:nvSpPr>
        <p:spPr/>
        <p:txBody>
          <a:bodyPr/>
          <a:lstStyle/>
          <a:p>
            <a:endParaRPr lang="zh-TW" altLang="en-US"/>
          </a:p>
        </p:txBody>
      </p:sp>
      <p:sp>
        <p:nvSpPr>
          <p:cNvPr id="3" name="投影片編號版面配置區 2"/>
          <p:cNvSpPr>
            <a:spLocks noGrp="1"/>
          </p:cNvSpPr>
          <p:nvPr>
            <p:ph type="sldNum" sz="quarter" idx="12"/>
          </p:nvPr>
        </p:nvSpPr>
        <p:spPr/>
        <p:txBody>
          <a:bodyPr/>
          <a:lstStyle/>
          <a:p>
            <a:fld id="{C1EEC68E-45FA-4B63-81C9-A47A83E88D05}" type="slidenum">
              <a:rPr lang="zh-TW" altLang="en-US" smtClean="0"/>
              <a:t>52</a:t>
            </a:fld>
            <a:endParaRPr lang="zh-TW" altLang="en-US"/>
          </a:p>
        </p:txBody>
      </p:sp>
      <p:grpSp>
        <p:nvGrpSpPr>
          <p:cNvPr id="12" name="群組 11"/>
          <p:cNvGrpSpPr/>
          <p:nvPr/>
        </p:nvGrpSpPr>
        <p:grpSpPr>
          <a:xfrm>
            <a:off x="2123728" y="1196752"/>
            <a:ext cx="5138804" cy="3816424"/>
            <a:chOff x="2123728" y="1196752"/>
            <a:chExt cx="5138804" cy="3816424"/>
          </a:xfrm>
        </p:grpSpPr>
        <p:pic>
          <p:nvPicPr>
            <p:cNvPr id="4" name="圖片 3"/>
            <p:cNvPicPr>
              <a:picLocks noChangeAspect="1"/>
            </p:cNvPicPr>
            <p:nvPr/>
          </p:nvPicPr>
          <p:blipFill>
            <a:blip r:embed="rId2"/>
            <a:stretch>
              <a:fillRect/>
            </a:stretch>
          </p:blipFill>
          <p:spPr>
            <a:xfrm>
              <a:off x="2123728" y="1196752"/>
              <a:ext cx="4090330" cy="3816424"/>
            </a:xfrm>
            <a:prstGeom prst="rect">
              <a:avLst/>
            </a:prstGeom>
          </p:spPr>
        </p:pic>
        <p:pic>
          <p:nvPicPr>
            <p:cNvPr id="5" name="圖片 4"/>
            <p:cNvPicPr>
              <a:picLocks noChangeAspect="1"/>
            </p:cNvPicPr>
            <p:nvPr/>
          </p:nvPicPr>
          <p:blipFill>
            <a:blip r:embed="rId3"/>
            <a:stretch>
              <a:fillRect/>
            </a:stretch>
          </p:blipFill>
          <p:spPr>
            <a:xfrm>
              <a:off x="5843867" y="1412776"/>
              <a:ext cx="1418665" cy="1440160"/>
            </a:xfrm>
            <a:prstGeom prst="rect">
              <a:avLst/>
            </a:prstGeom>
          </p:spPr>
        </p:pic>
        <p:pic>
          <p:nvPicPr>
            <p:cNvPr id="6" name="圖片 5"/>
            <p:cNvPicPr>
              <a:picLocks noChangeAspect="1"/>
            </p:cNvPicPr>
            <p:nvPr/>
          </p:nvPicPr>
          <p:blipFill>
            <a:blip r:embed="rId4"/>
            <a:stretch>
              <a:fillRect/>
            </a:stretch>
          </p:blipFill>
          <p:spPr>
            <a:xfrm>
              <a:off x="3631466" y="2348880"/>
              <a:ext cx="526666" cy="573829"/>
            </a:xfrm>
            <a:prstGeom prst="rect">
              <a:avLst/>
            </a:prstGeom>
          </p:spPr>
        </p:pic>
        <p:pic>
          <p:nvPicPr>
            <p:cNvPr id="7" name="圖片 6"/>
            <p:cNvPicPr>
              <a:picLocks noChangeAspect="1"/>
            </p:cNvPicPr>
            <p:nvPr/>
          </p:nvPicPr>
          <p:blipFill>
            <a:blip r:embed="rId5"/>
            <a:stretch>
              <a:fillRect/>
            </a:stretch>
          </p:blipFill>
          <p:spPr>
            <a:xfrm>
              <a:off x="4158132" y="3109120"/>
              <a:ext cx="381000" cy="438150"/>
            </a:xfrm>
            <a:prstGeom prst="rect">
              <a:avLst/>
            </a:prstGeom>
          </p:spPr>
        </p:pic>
        <p:sp>
          <p:nvSpPr>
            <p:cNvPr id="8" name="橢圓 7"/>
            <p:cNvSpPr/>
            <p:nvPr/>
          </p:nvSpPr>
          <p:spPr>
            <a:xfrm>
              <a:off x="4427984" y="3599305"/>
              <a:ext cx="72008" cy="11772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 name="橢圓 8"/>
            <p:cNvSpPr/>
            <p:nvPr/>
          </p:nvSpPr>
          <p:spPr>
            <a:xfrm>
              <a:off x="3635896" y="2231153"/>
              <a:ext cx="72008" cy="117727"/>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sp>
        <p:nvSpPr>
          <p:cNvPr id="13" name="文字方塊 12"/>
          <p:cNvSpPr txBox="1"/>
          <p:nvPr/>
        </p:nvSpPr>
        <p:spPr>
          <a:xfrm>
            <a:off x="2411760" y="620688"/>
            <a:ext cx="4141440" cy="369332"/>
          </a:xfrm>
          <a:prstGeom prst="rect">
            <a:avLst/>
          </a:prstGeom>
          <a:noFill/>
        </p:spPr>
        <p:txBody>
          <a:bodyPr wrap="square" rtlCol="0">
            <a:spAutoFit/>
          </a:bodyPr>
          <a:lstStyle/>
          <a:p>
            <a:r>
              <a:rPr lang="en-US" altLang="zh-TW" dirty="0"/>
              <a:t>Not 1p-fault tolerant Hamiltonian</a:t>
            </a:r>
            <a:endParaRPr lang="zh-TW" altLang="en-US" dirty="0"/>
          </a:p>
        </p:txBody>
      </p:sp>
    </p:spTree>
    <p:extLst>
      <p:ext uri="{BB962C8B-B14F-4D97-AF65-F5344CB8AC3E}">
        <p14:creationId xmlns:p14="http://schemas.microsoft.com/office/powerpoint/2010/main" val="182984883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頁尾版面配置區 1"/>
          <p:cNvSpPr>
            <a:spLocks noGrp="1"/>
          </p:cNvSpPr>
          <p:nvPr>
            <p:ph type="ftr" sz="quarter" idx="11"/>
          </p:nvPr>
        </p:nvSpPr>
        <p:spPr/>
        <p:txBody>
          <a:bodyPr/>
          <a:lstStyle/>
          <a:p>
            <a:endParaRPr lang="zh-TW" altLang="en-US"/>
          </a:p>
        </p:txBody>
      </p:sp>
      <p:sp>
        <p:nvSpPr>
          <p:cNvPr id="3" name="投影片編號版面配置區 2"/>
          <p:cNvSpPr>
            <a:spLocks noGrp="1"/>
          </p:cNvSpPr>
          <p:nvPr>
            <p:ph type="sldNum" sz="quarter" idx="12"/>
          </p:nvPr>
        </p:nvSpPr>
        <p:spPr/>
        <p:txBody>
          <a:bodyPr/>
          <a:lstStyle/>
          <a:p>
            <a:fld id="{C1EEC68E-45FA-4B63-81C9-A47A83E88D05}" type="slidenum">
              <a:rPr lang="zh-TW" altLang="en-US" smtClean="0"/>
              <a:t>53</a:t>
            </a:fld>
            <a:endParaRPr lang="zh-TW" altLang="en-US"/>
          </a:p>
        </p:txBody>
      </p:sp>
      <p:graphicFrame>
        <p:nvGraphicFramePr>
          <p:cNvPr id="4" name="Object 9"/>
          <p:cNvGraphicFramePr>
            <a:graphicFrameLocks noChangeAspect="1"/>
          </p:cNvGraphicFramePr>
          <p:nvPr/>
        </p:nvGraphicFramePr>
        <p:xfrm>
          <a:off x="1979712" y="1412776"/>
          <a:ext cx="5276850" cy="3200400"/>
        </p:xfrm>
        <a:graphic>
          <a:graphicData uri="http://schemas.openxmlformats.org/presentationml/2006/ole">
            <mc:AlternateContent xmlns:mc="http://schemas.openxmlformats.org/markup-compatibility/2006">
              <mc:Choice xmlns:v="urn:schemas-microsoft-com:vml" Requires="v">
                <p:oleObj spid="_x0000_s78852" name="VISIO" r:id="rId3" imgW="6240240" imgH="3791880" progId="Visio.Drawing.6">
                  <p:embed/>
                </p:oleObj>
              </mc:Choice>
              <mc:Fallback>
                <p:oleObj name="VISIO" r:id="rId3" imgW="6240240" imgH="3791880" progId="Visio.Drawing.6">
                  <p:embed/>
                  <p:pic>
                    <p:nvPicPr>
                      <p:cNvPr id="4"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79712" y="1412776"/>
                        <a:ext cx="5276850" cy="3200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文字方塊 4"/>
          <p:cNvSpPr txBox="1"/>
          <p:nvPr/>
        </p:nvSpPr>
        <p:spPr>
          <a:xfrm>
            <a:off x="1691680" y="476672"/>
            <a:ext cx="4536504" cy="923330"/>
          </a:xfrm>
          <a:prstGeom prst="rect">
            <a:avLst/>
          </a:prstGeom>
          <a:noFill/>
        </p:spPr>
        <p:txBody>
          <a:bodyPr wrap="square" rtlCol="0">
            <a:spAutoFit/>
          </a:bodyPr>
          <a:lstStyle/>
          <a:p>
            <a:r>
              <a:rPr lang="en-US" altLang="zh-TW" dirty="0"/>
              <a:t>Globally Bi-3*-connected.</a:t>
            </a:r>
          </a:p>
          <a:p>
            <a:r>
              <a:rPr lang="en-US" altLang="zh-TW" dirty="0"/>
              <a:t>Strongly globally Bi-3*-connected.</a:t>
            </a:r>
          </a:p>
          <a:p>
            <a:r>
              <a:rPr lang="en-US" altLang="zh-TW" dirty="0"/>
              <a:t>Not hyper globally Bi-3*-connected</a:t>
            </a:r>
            <a:endParaRPr lang="zh-TW" altLang="en-US" dirty="0"/>
          </a:p>
        </p:txBody>
      </p:sp>
    </p:spTree>
    <p:extLst>
      <p:ext uri="{BB962C8B-B14F-4D97-AF65-F5344CB8AC3E}">
        <p14:creationId xmlns:p14="http://schemas.microsoft.com/office/powerpoint/2010/main" val="131342974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頁尾版面配置區 1"/>
          <p:cNvSpPr>
            <a:spLocks noGrp="1"/>
          </p:cNvSpPr>
          <p:nvPr>
            <p:ph type="ftr" sz="quarter" idx="11"/>
          </p:nvPr>
        </p:nvSpPr>
        <p:spPr/>
        <p:txBody>
          <a:bodyPr/>
          <a:lstStyle/>
          <a:p>
            <a:endParaRPr lang="zh-TW" altLang="en-US"/>
          </a:p>
        </p:txBody>
      </p:sp>
      <p:sp>
        <p:nvSpPr>
          <p:cNvPr id="3" name="投影片編號版面配置區 2"/>
          <p:cNvSpPr>
            <a:spLocks noGrp="1"/>
          </p:cNvSpPr>
          <p:nvPr>
            <p:ph type="sldNum" sz="quarter" idx="12"/>
          </p:nvPr>
        </p:nvSpPr>
        <p:spPr/>
        <p:txBody>
          <a:bodyPr/>
          <a:lstStyle/>
          <a:p>
            <a:fld id="{C1EEC68E-45FA-4B63-81C9-A47A83E88D05}" type="slidenum">
              <a:rPr lang="zh-TW" altLang="en-US" smtClean="0"/>
              <a:t>54</a:t>
            </a:fld>
            <a:endParaRPr lang="zh-TW" altLang="en-US"/>
          </a:p>
        </p:txBody>
      </p:sp>
      <p:pic>
        <p:nvPicPr>
          <p:cNvPr id="4" name="圖片 3"/>
          <p:cNvPicPr>
            <a:picLocks noChangeAspect="1"/>
          </p:cNvPicPr>
          <p:nvPr/>
        </p:nvPicPr>
        <p:blipFill>
          <a:blip r:embed="rId2"/>
          <a:stretch>
            <a:fillRect/>
          </a:stretch>
        </p:blipFill>
        <p:spPr>
          <a:xfrm>
            <a:off x="2076450" y="1347787"/>
            <a:ext cx="4991100" cy="4162425"/>
          </a:xfrm>
          <a:prstGeom prst="rect">
            <a:avLst/>
          </a:prstGeom>
        </p:spPr>
      </p:pic>
      <p:sp>
        <p:nvSpPr>
          <p:cNvPr id="5" name="文字方塊 4"/>
          <p:cNvSpPr txBox="1"/>
          <p:nvPr/>
        </p:nvSpPr>
        <p:spPr>
          <a:xfrm>
            <a:off x="1259632" y="692696"/>
            <a:ext cx="2253374" cy="369332"/>
          </a:xfrm>
          <a:prstGeom prst="rect">
            <a:avLst/>
          </a:prstGeom>
          <a:noFill/>
        </p:spPr>
        <p:txBody>
          <a:bodyPr wrap="none" rtlCol="0">
            <a:spAutoFit/>
          </a:bodyPr>
          <a:lstStyle/>
          <a:p>
            <a:r>
              <a:rPr lang="en-US" altLang="zh-TW" dirty="0"/>
              <a:t>Pray again.  God listen</a:t>
            </a:r>
            <a:endParaRPr lang="zh-TW" altLang="en-US" dirty="0"/>
          </a:p>
        </p:txBody>
      </p:sp>
    </p:spTree>
    <p:extLst>
      <p:ext uri="{BB962C8B-B14F-4D97-AF65-F5344CB8AC3E}">
        <p14:creationId xmlns:p14="http://schemas.microsoft.com/office/powerpoint/2010/main" val="24078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altLang="zh-TW" b="1" dirty="0"/>
              <a:t>Suggested Reading and Possible Future Directions</a:t>
            </a:r>
          </a:p>
          <a:p>
            <a:r>
              <a:rPr lang="en-US" altLang="zh-TW" dirty="0"/>
              <a:t>The issue of whether graph </a:t>
            </a:r>
            <a:r>
              <a:rPr lang="en-US" altLang="zh-TW" i="1" dirty="0"/>
              <a:t>G</a:t>
            </a:r>
            <a:r>
              <a:rPr lang="en-US" altLang="zh-TW" dirty="0"/>
              <a:t> is Hamiltonian or Hamiltonian connected is important. Any Hamiltonian bipartite graph has the same number of vertices in each partite set because the vertex colors of the bipartite path alternate. This means that not all Hamiltonian bipartite graphs are Hamiltonian-connected. Simmons [6] introduced the concept of Hamiltonian </a:t>
            </a:r>
            <a:r>
              <a:rPr lang="en-US" altLang="zh-TW" dirty="0" err="1"/>
              <a:t>laceability</a:t>
            </a:r>
            <a:r>
              <a:rPr lang="en-US" altLang="zh-TW" dirty="0"/>
              <a:t> for those Hamiltonian bipartite graphs. A Hamiltonian bipartite graph </a:t>
            </a:r>
            <a:r>
              <a:rPr lang="en-US" altLang="zh-TW" i="1" dirty="0"/>
              <a:t>G</a:t>
            </a:r>
            <a:r>
              <a:rPr lang="en-US" altLang="zh-TW" dirty="0"/>
              <a:t> is Hamiltonian </a:t>
            </a:r>
            <a:r>
              <a:rPr lang="en-US" altLang="zh-TW" dirty="0" err="1"/>
              <a:t>laceable</a:t>
            </a:r>
            <a:r>
              <a:rPr lang="en-US" altLang="zh-TW" dirty="0"/>
              <a:t> if there is a Hamiltonian path between any two vertices x and y, when x and y are in different partite sets. Hsieh et al. [1] further extended this concept to strongly Hamiltonian </a:t>
            </a:r>
            <a:r>
              <a:rPr lang="en-US" altLang="zh-TW" dirty="0" err="1"/>
              <a:t>laceable</a:t>
            </a:r>
            <a:r>
              <a:rPr lang="en-US" altLang="zh-TW" dirty="0"/>
              <a:t> graphs. A Hamiltonian </a:t>
            </a:r>
            <a:r>
              <a:rPr lang="en-US" altLang="zh-TW" dirty="0" err="1"/>
              <a:t>laceable</a:t>
            </a:r>
            <a:r>
              <a:rPr lang="en-US" altLang="zh-TW" dirty="0"/>
              <a:t> graph </a:t>
            </a:r>
            <a:r>
              <a:rPr lang="en-US" altLang="zh-TW" i="1" dirty="0"/>
              <a:t>G</a:t>
            </a:r>
            <a:r>
              <a:rPr lang="en-US" altLang="zh-TW" dirty="0"/>
              <a:t> is strongly </a:t>
            </a:r>
            <a:r>
              <a:rPr lang="en-US" altLang="zh-TW" dirty="0" err="1"/>
              <a:t>laceable</a:t>
            </a:r>
            <a:r>
              <a:rPr lang="en-US" altLang="zh-TW" dirty="0"/>
              <a:t> if there is a simple path through all but one vertex of </a:t>
            </a:r>
            <a:r>
              <a:rPr lang="en-US" altLang="zh-TW" i="1" dirty="0"/>
              <a:t>G</a:t>
            </a:r>
            <a:r>
              <a:rPr lang="en-US" altLang="zh-TW" dirty="0"/>
              <a:t>. </a:t>
            </a:r>
            <a:endParaRPr lang="zh-TW" altLang="zh-TW" dirty="0"/>
          </a:p>
        </p:txBody>
      </p:sp>
      <p:sp>
        <p:nvSpPr>
          <p:cNvPr id="3" name="Footer Placeholder 2"/>
          <p:cNvSpPr>
            <a:spLocks noGrp="1"/>
          </p:cNvSpPr>
          <p:nvPr>
            <p:ph type="ftr" sz="quarter" idx="11"/>
          </p:nvPr>
        </p:nvSpPr>
        <p:spPr/>
        <p:txBody>
          <a:bodyPr/>
          <a:lstStyle/>
          <a:p>
            <a:endParaRPr lang="zh-TW" altLang="en-US"/>
          </a:p>
        </p:txBody>
      </p:sp>
      <p:sp>
        <p:nvSpPr>
          <p:cNvPr id="4" name="Slide Number Placeholder 3"/>
          <p:cNvSpPr>
            <a:spLocks noGrp="1"/>
          </p:cNvSpPr>
          <p:nvPr>
            <p:ph type="sldNum" sz="quarter" idx="12"/>
          </p:nvPr>
        </p:nvSpPr>
        <p:spPr/>
        <p:txBody>
          <a:bodyPr/>
          <a:lstStyle/>
          <a:p>
            <a:fld id="{C1EEC68E-45FA-4B63-81C9-A47A83E88D05}" type="slidenum">
              <a:rPr lang="zh-TW" altLang="en-US" smtClean="0"/>
              <a:t>55</a:t>
            </a:fld>
            <a:endParaRPr lang="zh-TW" altLang="en-US"/>
          </a:p>
        </p:txBody>
      </p:sp>
    </p:spTree>
    <p:extLst>
      <p:ext uri="{BB962C8B-B14F-4D97-AF65-F5344CB8AC3E}">
        <p14:creationId xmlns:p14="http://schemas.microsoft.com/office/powerpoint/2010/main" val="366752134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lstStyle/>
          <a:p>
            <a:r>
              <a:rPr lang="en-US" altLang="zh-TW" dirty="0" err="1"/>
              <a:t>Lewinter</a:t>
            </a:r>
            <a:r>
              <a:rPr lang="en-US" altLang="zh-TW" dirty="0"/>
              <a:t> et al. [5] introduced the concept of hyper Hamiltonian </a:t>
            </a:r>
            <a:r>
              <a:rPr lang="en-US" altLang="zh-TW" dirty="0" err="1"/>
              <a:t>laceable</a:t>
            </a:r>
            <a:r>
              <a:rPr lang="en-US" altLang="zh-TW" dirty="0"/>
              <a:t>. A hyper Hamiltonian </a:t>
            </a:r>
            <a:r>
              <a:rPr lang="en-US" altLang="zh-TW" dirty="0" err="1"/>
              <a:t>laceable</a:t>
            </a:r>
            <a:r>
              <a:rPr lang="en-US" altLang="zh-TW" dirty="0"/>
              <a:t> graph is a Hamiltonian </a:t>
            </a:r>
            <a:r>
              <a:rPr lang="en-US" altLang="zh-TW" dirty="0" err="1"/>
              <a:t>laceable</a:t>
            </a:r>
            <a:r>
              <a:rPr lang="en-US" altLang="zh-TW" dirty="0"/>
              <a:t> graph with a fault free Hamiltonian path between any two vertices of the same color when one vertex of the different color is faulty. Tsai et al. [9] began the study of 1-edge fault tolerant Hamiltonian </a:t>
            </a:r>
            <a:r>
              <a:rPr lang="en-US" altLang="zh-TW" dirty="0" err="1"/>
              <a:t>laceability</a:t>
            </a:r>
            <a:r>
              <a:rPr lang="en-US" altLang="zh-TW" dirty="0"/>
              <a:t> and 1-edge fault tolerant strongly Hamiltonian </a:t>
            </a:r>
            <a:r>
              <a:rPr lang="en-US" altLang="zh-TW" dirty="0" err="1"/>
              <a:t>laceability</a:t>
            </a:r>
            <a:r>
              <a:rPr lang="en-US" altLang="zh-TW" dirty="0"/>
              <a:t> of bipartite graphs. Kao and Hsu [2] introduced the concept of 1p-fault tolerant Hamiltonian. Later, the concept of globally 3*-connected graphs and hyper globally Bi-3*-connected graphs was introduced [4].</a:t>
            </a:r>
            <a:endParaRPr lang="zh-TW" altLang="en-US" dirty="0"/>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C1EEC68E-45FA-4B63-81C9-A47A83E88D05}" type="slidenum">
              <a:rPr lang="zh-TW" altLang="en-US" smtClean="0"/>
              <a:t>56</a:t>
            </a:fld>
            <a:endParaRPr lang="zh-TW" altLang="en-US"/>
          </a:p>
        </p:txBody>
      </p:sp>
    </p:spTree>
    <p:extLst>
      <p:ext uri="{BB962C8B-B14F-4D97-AF65-F5344CB8AC3E}">
        <p14:creationId xmlns:p14="http://schemas.microsoft.com/office/powerpoint/2010/main" val="250967902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a:xfrm>
            <a:off x="457200" y="260648"/>
            <a:ext cx="8229600" cy="3240360"/>
          </a:xfrm>
        </p:spPr>
        <p:txBody>
          <a:bodyPr>
            <a:normAutofit/>
          </a:bodyPr>
          <a:lstStyle/>
          <a:p>
            <a:r>
              <a:rPr lang="en-US" altLang="zh-TW" dirty="0"/>
              <a:t>There is also another concept, called strongly globally 3*-connected graphs introduced.  A globally bi-3*-connected graph G is strong if for any two different vertices x and y in the same partite set of G, there exists a vertex z of the same partite set as the one that contains x and y such that there exist three internal disjoint spanning paths of G-{</a:t>
            </a:r>
            <a:r>
              <a:rPr lang="en-US" altLang="zh-TW" i="1" dirty="0"/>
              <a:t>z</a:t>
            </a:r>
            <a:r>
              <a:rPr lang="en-US" altLang="zh-TW" dirty="0"/>
              <a:t>} joining </a:t>
            </a:r>
            <a:r>
              <a:rPr lang="en-US" altLang="zh-TW" i="1" dirty="0"/>
              <a:t>x</a:t>
            </a:r>
            <a:r>
              <a:rPr lang="en-US" altLang="zh-TW" dirty="0"/>
              <a:t> to </a:t>
            </a:r>
            <a:r>
              <a:rPr lang="en-US" altLang="zh-TW" i="1" dirty="0"/>
              <a:t>y</a:t>
            </a:r>
            <a:r>
              <a:rPr lang="en-US" altLang="zh-TW" dirty="0"/>
              <a:t>. Obviously, any globally bi-3*-connected is strong if it is hyper.  </a:t>
            </a:r>
            <a:endParaRPr lang="zh-TW" altLang="zh-TW" dirty="0"/>
          </a:p>
          <a:p>
            <a:r>
              <a:rPr lang="en-US" altLang="zh-TW" dirty="0"/>
              <a:t> </a:t>
            </a:r>
            <a:endParaRPr lang="zh-TW" altLang="zh-TW" dirty="0"/>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C1EEC68E-45FA-4B63-81C9-A47A83E88D05}" type="slidenum">
              <a:rPr lang="zh-TW" altLang="en-US" smtClean="0"/>
              <a:t>57</a:t>
            </a:fld>
            <a:endParaRPr lang="zh-TW" altLang="en-US"/>
          </a:p>
        </p:txBody>
      </p:sp>
    </p:spTree>
    <p:extLst>
      <p:ext uri="{BB962C8B-B14F-4D97-AF65-F5344CB8AC3E}">
        <p14:creationId xmlns:p14="http://schemas.microsoft.com/office/powerpoint/2010/main" val="351199154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lstStyle/>
          <a:p>
            <a:r>
              <a:rPr lang="en-US" altLang="zh-TW" dirty="0"/>
              <a:t>It can be checked that </a:t>
            </a:r>
            <a:r>
              <a:rPr lang="en-US" altLang="zh-TW" i="1" dirty="0" err="1"/>
              <a:t>D</a:t>
            </a:r>
            <a:r>
              <a:rPr lang="en-US" altLang="zh-TW" i="1" baseline="-25000" dirty="0" err="1"/>
              <a:t>k</a:t>
            </a:r>
            <a:r>
              <a:rPr lang="en-US" altLang="zh-TW" dirty="0"/>
              <a:t> has 2</a:t>
            </a:r>
            <a:r>
              <a:rPr lang="en-US" altLang="zh-TW" i="1" dirty="0"/>
              <a:t>k</a:t>
            </a:r>
            <a:r>
              <a:rPr lang="en-US" altLang="zh-TW" dirty="0"/>
              <a:t> vertices and of diameter </a:t>
            </a:r>
            <a:r>
              <a:rPr lang="en-US" altLang="zh-TW" i="1" dirty="0"/>
              <a:t>k+1</a:t>
            </a:r>
            <a:r>
              <a:rPr lang="en-US" altLang="zh-TW" dirty="0"/>
              <a:t>. </a:t>
            </a:r>
            <a:r>
              <a:rPr lang="en-US" altLang="zh-TW" dirty="0" err="1"/>
              <a:t>Stojmenovic</a:t>
            </a:r>
            <a:r>
              <a:rPr lang="en-US" altLang="zh-TW" dirty="0"/>
              <a:t> [7] introduced the family of graphs </a:t>
            </a:r>
            <a:r>
              <a:rPr lang="en-US" altLang="zh-TW" i="1" dirty="0" err="1"/>
              <a:t>H</a:t>
            </a:r>
            <a:r>
              <a:rPr lang="en-US" altLang="zh-TW" i="1" baseline="-25000" dirty="0" err="1"/>
              <a:t>k</a:t>
            </a:r>
            <a:r>
              <a:rPr lang="en-US" altLang="zh-TW" i="1" dirty="0"/>
              <a:t>.</a:t>
            </a:r>
            <a:r>
              <a:rPr lang="en-US" altLang="zh-TW" dirty="0"/>
              <a:t> This family of graphs is called honeycomb torus and it has a lot of applications in communication. It can be checked that </a:t>
            </a:r>
            <a:r>
              <a:rPr lang="en-US" altLang="zh-TW" i="1" dirty="0" err="1"/>
              <a:t>HT</a:t>
            </a:r>
            <a:r>
              <a:rPr lang="en-US" altLang="zh-TW" i="1" baseline="-25000" dirty="0" err="1"/>
              <a:t>k</a:t>
            </a:r>
            <a:r>
              <a:rPr lang="en-US" altLang="zh-TW" dirty="0"/>
              <a:t> has </a:t>
            </a:r>
            <a:r>
              <a:rPr lang="en-US" altLang="zh-TW" i="1" dirty="0"/>
              <a:t>6k</a:t>
            </a:r>
            <a:r>
              <a:rPr lang="en-US" altLang="zh-TW" i="1" baseline="30000" dirty="0"/>
              <a:t>2</a:t>
            </a:r>
            <a:r>
              <a:rPr lang="en-US" altLang="zh-TW" i="1" dirty="0"/>
              <a:t> </a:t>
            </a:r>
            <a:r>
              <a:rPr lang="en-US" altLang="zh-TW" dirty="0"/>
              <a:t>vertices and of diameter </a:t>
            </a:r>
            <a:r>
              <a:rPr lang="en-US" altLang="zh-TW" i="1" dirty="0"/>
              <a:t>2k</a:t>
            </a:r>
            <a:r>
              <a:rPr lang="en-US" altLang="zh-TW" dirty="0"/>
              <a:t>. </a:t>
            </a:r>
            <a:r>
              <a:rPr lang="en-US" altLang="zh-TW" dirty="0">
                <a:solidFill>
                  <a:srgbClr val="FF0000"/>
                </a:solidFill>
              </a:rPr>
              <a:t>It is interesting to point out </a:t>
            </a:r>
            <a:r>
              <a:rPr lang="en-US" altLang="zh-TW" i="1" dirty="0" err="1">
                <a:solidFill>
                  <a:srgbClr val="FF0000"/>
                </a:solidFill>
              </a:rPr>
              <a:t>H</a:t>
            </a:r>
            <a:r>
              <a:rPr lang="en-US" altLang="zh-TW" i="1" baseline="-25000" dirty="0" err="1">
                <a:solidFill>
                  <a:srgbClr val="FF0000"/>
                </a:solidFill>
              </a:rPr>
              <a:t>k</a:t>
            </a:r>
            <a:r>
              <a:rPr lang="en-US" altLang="zh-TW" dirty="0">
                <a:solidFill>
                  <a:srgbClr val="FF0000"/>
                </a:solidFill>
              </a:rPr>
              <a:t> is isomorphic to the generalized Honeycomb torus </a:t>
            </a:r>
            <a:r>
              <a:rPr lang="en-US" altLang="zh-TW" i="1" dirty="0">
                <a:solidFill>
                  <a:srgbClr val="FF0000"/>
                </a:solidFill>
              </a:rPr>
              <a:t>GHT</a:t>
            </a:r>
            <a:r>
              <a:rPr lang="en-US" altLang="zh-TW" dirty="0">
                <a:solidFill>
                  <a:srgbClr val="FF0000"/>
                </a:solidFill>
              </a:rPr>
              <a:t>(</a:t>
            </a:r>
            <a:r>
              <a:rPr lang="en-US" altLang="zh-TW" i="1" dirty="0">
                <a:solidFill>
                  <a:srgbClr val="FF0000"/>
                </a:solidFill>
              </a:rPr>
              <a:t>k,6k,3k</a:t>
            </a:r>
            <a:r>
              <a:rPr lang="en-US" altLang="zh-TW" dirty="0">
                <a:solidFill>
                  <a:srgbClr val="FF0000"/>
                </a:solidFill>
              </a:rPr>
              <a:t>). </a:t>
            </a:r>
            <a:r>
              <a:rPr lang="en-US" altLang="zh-TW" dirty="0"/>
              <a:t> Kao et al. [3] introduced the graph </a:t>
            </a:r>
            <a:r>
              <a:rPr lang="en-US" altLang="zh-TW" i="1" dirty="0" err="1"/>
              <a:t>SW</a:t>
            </a:r>
            <a:r>
              <a:rPr lang="en-US" altLang="zh-TW" i="1" baseline="-25000" dirty="0" err="1"/>
              <a:t>k</a:t>
            </a:r>
            <a:r>
              <a:rPr lang="en-US" altLang="zh-TW" dirty="0"/>
              <a:t> called the spider web network which is a planar variation of the honeycomb torus. It can be checked that the spider web network </a:t>
            </a:r>
            <a:r>
              <a:rPr lang="en-US" altLang="zh-TW" i="1" dirty="0" err="1"/>
              <a:t>SW</a:t>
            </a:r>
            <a:r>
              <a:rPr lang="en-US" altLang="zh-TW" i="1" baseline="-25000" dirty="0" err="1"/>
              <a:t>k</a:t>
            </a:r>
            <a:r>
              <a:rPr lang="en-US" altLang="zh-TW" dirty="0"/>
              <a:t> has </a:t>
            </a:r>
            <a:r>
              <a:rPr lang="en-US" altLang="zh-TW" i="1" dirty="0"/>
              <a:t>k</a:t>
            </a:r>
            <a:r>
              <a:rPr lang="en-US" altLang="zh-TW" i="1" baseline="30000" dirty="0"/>
              <a:t>2</a:t>
            </a:r>
            <a:r>
              <a:rPr lang="en-US" altLang="zh-TW" dirty="0"/>
              <a:t> vertices and of diameter </a:t>
            </a:r>
            <a:r>
              <a:rPr lang="en-US" altLang="zh-TW" i="1" dirty="0"/>
              <a:t>3k</a:t>
            </a:r>
            <a:r>
              <a:rPr lang="en-US" altLang="zh-TW" dirty="0"/>
              <a:t>. The brother tree graphs </a:t>
            </a:r>
            <a:r>
              <a:rPr lang="en-US" altLang="zh-TW" i="1" dirty="0" err="1"/>
              <a:t>BT</a:t>
            </a:r>
            <a:r>
              <a:rPr lang="en-US" altLang="zh-TW" i="1" baseline="-25000" dirty="0" err="1"/>
              <a:t>k</a:t>
            </a:r>
            <a:r>
              <a:rPr lang="en-US" altLang="zh-TW" i="1" dirty="0"/>
              <a:t> </a:t>
            </a:r>
            <a:r>
              <a:rPr lang="en-US" altLang="zh-TW" dirty="0"/>
              <a:t>was introduced by Kao et al. [2]. It can be demonstrated that </a:t>
            </a:r>
            <a:r>
              <a:rPr lang="en-US" altLang="zh-TW" i="1" dirty="0" err="1"/>
              <a:t>BT</a:t>
            </a:r>
            <a:r>
              <a:rPr lang="en-US" altLang="zh-TW" i="1" baseline="-25000" dirty="0" err="1"/>
              <a:t>k</a:t>
            </a:r>
            <a:r>
              <a:rPr lang="en-US" altLang="zh-TW" dirty="0"/>
              <a:t> has </a:t>
            </a:r>
            <a:r>
              <a:rPr lang="en-US" altLang="zh-TW" i="1" dirty="0"/>
              <a:t>6</a:t>
            </a:r>
            <a:r>
              <a:rPr lang="en-US" altLang="zh-TW" i="1" dirty="0">
                <a:sym typeface="Symbol" panose="05050102010706020507" pitchFamily="18" charset="2"/>
              </a:rPr>
              <a:t></a:t>
            </a:r>
            <a:r>
              <a:rPr lang="en-US" altLang="zh-TW" i="1" dirty="0"/>
              <a:t>2</a:t>
            </a:r>
            <a:r>
              <a:rPr lang="en-US" altLang="zh-TW" i="1" baseline="30000" dirty="0"/>
              <a:t>k</a:t>
            </a:r>
            <a:r>
              <a:rPr lang="en-US" altLang="zh-TW" i="1" dirty="0"/>
              <a:t>-4 </a:t>
            </a:r>
            <a:r>
              <a:rPr lang="en-US" altLang="zh-TW" dirty="0"/>
              <a:t>vertices and of diameter </a:t>
            </a:r>
            <a:r>
              <a:rPr lang="en-US" altLang="zh-TW" i="1" dirty="0"/>
              <a:t>2k+1</a:t>
            </a:r>
            <a:r>
              <a:rPr lang="en-US" altLang="zh-TW" dirty="0"/>
              <a:t>. Further discussion of edge joins and edge twists will appear in forthcoming literature.</a:t>
            </a:r>
            <a:endParaRPr lang="zh-TW" altLang="zh-TW" dirty="0"/>
          </a:p>
          <a:p>
            <a:endParaRPr lang="zh-TW" altLang="en-US" dirty="0"/>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C1EEC68E-45FA-4B63-81C9-A47A83E88D05}" type="slidenum">
              <a:rPr lang="zh-TW" altLang="en-US" smtClean="0"/>
              <a:t>58</a:t>
            </a:fld>
            <a:endParaRPr lang="zh-TW" altLang="en-US"/>
          </a:p>
        </p:txBody>
      </p:sp>
    </p:spTree>
    <p:extLst>
      <p:ext uri="{BB962C8B-B14F-4D97-AF65-F5344CB8AC3E}">
        <p14:creationId xmlns:p14="http://schemas.microsoft.com/office/powerpoint/2010/main" val="169677064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lstStyle/>
          <a:p>
            <a:r>
              <a:rPr lang="en-US" altLang="zh-TW" dirty="0"/>
              <a:t>For possible future directions, we can classify the 1p-fault tolerant Hamiltonian, Hamiltonian </a:t>
            </a:r>
            <a:r>
              <a:rPr lang="en-US" altLang="zh-TW" dirty="0" err="1"/>
              <a:t>laceability</a:t>
            </a:r>
            <a:r>
              <a:rPr lang="en-US" altLang="zh-TW" dirty="0"/>
              <a:t> properties, and the globally bi-3*-connected properties of some families of graphs. For example, it is proven by Kao and Hsu [2] that any brother tree </a:t>
            </a:r>
            <a:r>
              <a:rPr lang="en-US" altLang="zh-TW" i="1" dirty="0"/>
              <a:t>BT</a:t>
            </a:r>
            <a:r>
              <a:rPr lang="en-US" altLang="zh-TW" dirty="0"/>
              <a:t>(</a:t>
            </a:r>
            <a:r>
              <a:rPr lang="en-US" altLang="zh-TW" i="1" dirty="0"/>
              <a:t>n</a:t>
            </a:r>
            <a:r>
              <a:rPr lang="en-US" altLang="zh-TW" dirty="0"/>
              <a:t>) is 1-edge fault tolerant Hamiltonian and 1p-fault tolerant Hamiltonian.  Kao and Hsu also prove that the generalized Petersen graph </a:t>
            </a:r>
            <a:r>
              <a:rPr lang="en-US" altLang="zh-TW" i="1" dirty="0">
                <a:solidFill>
                  <a:srgbClr val="FF0000"/>
                </a:solidFill>
              </a:rPr>
              <a:t>GP</a:t>
            </a:r>
            <a:r>
              <a:rPr lang="en-US" altLang="zh-TW" dirty="0">
                <a:solidFill>
                  <a:srgbClr val="FF0000"/>
                </a:solidFill>
              </a:rPr>
              <a:t>(</a:t>
            </a:r>
            <a:r>
              <a:rPr lang="en-US" altLang="zh-TW" i="1" dirty="0">
                <a:solidFill>
                  <a:srgbClr val="FF0000"/>
                </a:solidFill>
              </a:rPr>
              <a:t>n,1</a:t>
            </a:r>
            <a:r>
              <a:rPr lang="en-US" altLang="zh-TW" dirty="0">
                <a:solidFill>
                  <a:srgbClr val="FF0000"/>
                </a:solidFill>
              </a:rPr>
              <a:t>) is hyper globally 3*-connected if </a:t>
            </a:r>
            <a:r>
              <a:rPr lang="en-US" altLang="zh-TW" i="1" dirty="0">
                <a:solidFill>
                  <a:srgbClr val="FF0000"/>
                </a:solidFill>
              </a:rPr>
              <a:t>n</a:t>
            </a:r>
            <a:r>
              <a:rPr lang="en-US" altLang="zh-TW" dirty="0">
                <a:solidFill>
                  <a:srgbClr val="FF0000"/>
                </a:solidFill>
              </a:rPr>
              <a:t> is even with </a:t>
            </a:r>
            <a:r>
              <a:rPr lang="en-US" altLang="zh-TW" i="1" dirty="0">
                <a:solidFill>
                  <a:srgbClr val="FF0000"/>
                </a:solidFill>
              </a:rPr>
              <a:t>n</a:t>
            </a:r>
            <a:r>
              <a:rPr lang="en-US" altLang="zh-TW" i="1" dirty="0">
                <a:solidFill>
                  <a:srgbClr val="FF0000"/>
                </a:solidFill>
                <a:sym typeface="Symbol" panose="05050102010706020507" pitchFamily="18" charset="2"/>
              </a:rPr>
              <a:t></a:t>
            </a:r>
            <a:r>
              <a:rPr lang="en-US" altLang="zh-TW" i="1" dirty="0">
                <a:solidFill>
                  <a:srgbClr val="FF0000"/>
                </a:solidFill>
              </a:rPr>
              <a:t>4</a:t>
            </a:r>
            <a:r>
              <a:rPr lang="en-US" altLang="zh-TW" dirty="0">
                <a:solidFill>
                  <a:srgbClr val="FF0000"/>
                </a:solidFill>
              </a:rPr>
              <a:t> </a:t>
            </a:r>
            <a:r>
              <a:rPr lang="en-US" altLang="zh-TW" dirty="0"/>
              <a:t>[4].  </a:t>
            </a:r>
            <a:r>
              <a:rPr lang="en-US" altLang="zh-TW" dirty="0" err="1"/>
              <a:t>Teng</a:t>
            </a:r>
            <a:r>
              <a:rPr lang="en-US" altLang="zh-TW" dirty="0"/>
              <a:t>, Tan, and Hsu proved that </a:t>
            </a:r>
            <a:r>
              <a:rPr lang="en-US" altLang="zh-TW" dirty="0">
                <a:solidFill>
                  <a:srgbClr val="FF0000"/>
                </a:solidFill>
              </a:rPr>
              <a:t>the generalized Honeycomb torus </a:t>
            </a:r>
            <a:r>
              <a:rPr lang="en-US" altLang="zh-TW" i="1" dirty="0">
                <a:solidFill>
                  <a:srgbClr val="FF0000"/>
                </a:solidFill>
              </a:rPr>
              <a:t>GHT</a:t>
            </a:r>
            <a:r>
              <a:rPr lang="en-US" altLang="zh-TW" dirty="0">
                <a:solidFill>
                  <a:srgbClr val="FF0000"/>
                </a:solidFill>
              </a:rPr>
              <a:t>(</a:t>
            </a:r>
            <a:r>
              <a:rPr lang="en-US" altLang="zh-TW" i="1" dirty="0">
                <a:solidFill>
                  <a:srgbClr val="FF0000"/>
                </a:solidFill>
              </a:rPr>
              <a:t>m,n,0</a:t>
            </a:r>
            <a:r>
              <a:rPr lang="en-US" altLang="zh-TW" dirty="0">
                <a:solidFill>
                  <a:srgbClr val="FF0000"/>
                </a:solidFill>
              </a:rPr>
              <a:t>) is strongly globally 3*-connected if </a:t>
            </a:r>
            <a:r>
              <a:rPr lang="en-US" altLang="zh-TW" i="1" dirty="0">
                <a:solidFill>
                  <a:srgbClr val="FF0000"/>
                </a:solidFill>
              </a:rPr>
              <a:t>m</a:t>
            </a:r>
            <a:r>
              <a:rPr lang="en-US" altLang="zh-TW" dirty="0">
                <a:solidFill>
                  <a:srgbClr val="FF0000"/>
                </a:solidFill>
              </a:rPr>
              <a:t> and </a:t>
            </a:r>
            <a:r>
              <a:rPr lang="en-US" altLang="zh-TW" i="1" dirty="0">
                <a:solidFill>
                  <a:srgbClr val="FF0000"/>
                </a:solidFill>
              </a:rPr>
              <a:t>n</a:t>
            </a:r>
            <a:r>
              <a:rPr lang="en-US" altLang="zh-TW" dirty="0">
                <a:solidFill>
                  <a:srgbClr val="FF0000"/>
                </a:solidFill>
              </a:rPr>
              <a:t> are positive even integers with </a:t>
            </a:r>
            <a:r>
              <a:rPr lang="en-US" altLang="zh-TW" i="1" dirty="0">
                <a:solidFill>
                  <a:srgbClr val="FF0000"/>
                </a:solidFill>
              </a:rPr>
              <a:t>n</a:t>
            </a:r>
            <a:r>
              <a:rPr lang="en-US" altLang="zh-TW" dirty="0">
                <a:solidFill>
                  <a:srgbClr val="FF0000"/>
                </a:solidFill>
              </a:rPr>
              <a:t> </a:t>
            </a:r>
            <a:r>
              <a:rPr lang="en-US" altLang="zh-TW" dirty="0">
                <a:solidFill>
                  <a:srgbClr val="FF0000"/>
                </a:solidFill>
                <a:sym typeface="Symbol" panose="05050102010706020507" pitchFamily="18" charset="2"/>
              </a:rPr>
              <a:t></a:t>
            </a:r>
            <a:r>
              <a:rPr lang="en-US" altLang="zh-TW" dirty="0">
                <a:solidFill>
                  <a:srgbClr val="FF0000"/>
                </a:solidFill>
              </a:rPr>
              <a:t>4.  Moreover, the generalized Honeycomb torus GHT(</a:t>
            </a:r>
            <a:r>
              <a:rPr lang="en-US" altLang="zh-TW" i="1" dirty="0">
                <a:solidFill>
                  <a:srgbClr val="FF0000"/>
                </a:solidFill>
              </a:rPr>
              <a:t>m,n,0</a:t>
            </a:r>
            <a:r>
              <a:rPr lang="en-US" altLang="zh-TW" dirty="0">
                <a:solidFill>
                  <a:srgbClr val="FF0000"/>
                </a:solidFill>
              </a:rPr>
              <a:t>) is hyper  globally 3*-connected if and only if </a:t>
            </a:r>
            <a:r>
              <a:rPr lang="en-US" altLang="zh-TW" i="1" dirty="0">
                <a:solidFill>
                  <a:srgbClr val="FF0000"/>
                </a:solidFill>
              </a:rPr>
              <a:t>m </a:t>
            </a:r>
            <a:r>
              <a:rPr lang="en-US" altLang="zh-TW" dirty="0">
                <a:solidFill>
                  <a:srgbClr val="FF0000"/>
                </a:solidFill>
              </a:rPr>
              <a:t>and </a:t>
            </a:r>
            <a:r>
              <a:rPr lang="en-US" altLang="zh-TW" i="1" dirty="0">
                <a:solidFill>
                  <a:srgbClr val="FF0000"/>
                </a:solidFill>
              </a:rPr>
              <a:t>n</a:t>
            </a:r>
            <a:r>
              <a:rPr lang="en-US" altLang="zh-TW" dirty="0">
                <a:solidFill>
                  <a:srgbClr val="FF0000"/>
                </a:solidFill>
              </a:rPr>
              <a:t> are even with </a:t>
            </a:r>
            <a:r>
              <a:rPr lang="en-US" altLang="zh-TW" i="1" dirty="0">
                <a:solidFill>
                  <a:srgbClr val="FF0000"/>
                </a:solidFill>
              </a:rPr>
              <a:t>n </a:t>
            </a:r>
            <a:r>
              <a:rPr lang="en-US" altLang="zh-TW" i="1" dirty="0">
                <a:solidFill>
                  <a:srgbClr val="FF0000"/>
                </a:solidFill>
                <a:sym typeface="Symbol" panose="05050102010706020507" pitchFamily="18" charset="2"/>
              </a:rPr>
              <a:t></a:t>
            </a:r>
            <a:r>
              <a:rPr lang="en-US" altLang="zh-TW" i="1" dirty="0">
                <a:solidFill>
                  <a:srgbClr val="FF0000"/>
                </a:solidFill>
              </a:rPr>
              <a:t>6</a:t>
            </a:r>
            <a:r>
              <a:rPr lang="en-US" altLang="zh-TW" dirty="0">
                <a:solidFill>
                  <a:srgbClr val="FF0000"/>
                </a:solidFill>
              </a:rPr>
              <a:t> or </a:t>
            </a:r>
            <a:r>
              <a:rPr lang="en-US" altLang="zh-TW" i="1" dirty="0">
                <a:solidFill>
                  <a:srgbClr val="FF0000"/>
                </a:solidFill>
              </a:rPr>
              <a:t>m=2</a:t>
            </a:r>
            <a:r>
              <a:rPr lang="en-US" altLang="zh-TW" dirty="0">
                <a:solidFill>
                  <a:srgbClr val="FF0000"/>
                </a:solidFill>
              </a:rPr>
              <a:t> [8].  </a:t>
            </a:r>
            <a:r>
              <a:rPr lang="en-US" altLang="zh-TW" dirty="0"/>
              <a:t>For cube-connected cycles, we hypothesize that </a:t>
            </a:r>
            <a:r>
              <a:rPr lang="en-US" altLang="zh-TW" dirty="0" err="1"/>
              <a:t>C</a:t>
            </a:r>
            <a:r>
              <a:rPr lang="en-US" altLang="zh-TW" i="1" dirty="0" err="1"/>
              <a:t>CC</a:t>
            </a:r>
            <a:r>
              <a:rPr lang="en-US" altLang="zh-TW" i="1" baseline="-25000" dirty="0" err="1"/>
              <a:t>n</a:t>
            </a:r>
            <a:r>
              <a:rPr lang="en-US" altLang="zh-TW" dirty="0"/>
              <a:t> is globally 3*-connected if and only if n is odd with n </a:t>
            </a:r>
            <a:r>
              <a:rPr lang="en-US" altLang="zh-TW" dirty="0">
                <a:sym typeface="Symbol" panose="05050102010706020507" pitchFamily="18" charset="2"/>
              </a:rPr>
              <a:t></a:t>
            </a:r>
            <a:r>
              <a:rPr lang="en-US" altLang="zh-TW" dirty="0"/>
              <a:t> 5</a:t>
            </a:r>
            <a:endParaRPr lang="zh-TW" altLang="en-US" dirty="0"/>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C1EEC68E-45FA-4B63-81C9-A47A83E88D05}" type="slidenum">
              <a:rPr lang="zh-TW" altLang="en-US" smtClean="0"/>
              <a:t>59</a:t>
            </a:fld>
            <a:endParaRPr lang="zh-TW" altLang="en-US"/>
          </a:p>
        </p:txBody>
      </p:sp>
    </p:spTree>
    <p:extLst>
      <p:ext uri="{BB962C8B-B14F-4D97-AF65-F5344CB8AC3E}">
        <p14:creationId xmlns:p14="http://schemas.microsoft.com/office/powerpoint/2010/main" val="13989541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lstStyle/>
          <a:p>
            <a:r>
              <a:rPr lang="en-US" altLang="zh-TW" dirty="0"/>
              <a:t>All Category 2 graphs are 1p-fault tolerant Hamiltonian. </a:t>
            </a:r>
          </a:p>
          <a:p>
            <a:endParaRPr lang="en-US" altLang="zh-TW" dirty="0"/>
          </a:p>
          <a:p>
            <a:endParaRPr lang="zh-TW" altLang="en-US" dirty="0"/>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C1EEC68E-45FA-4B63-81C9-A47A83E88D05}" type="slidenum">
              <a:rPr lang="zh-TW" altLang="en-US" smtClean="0"/>
              <a:t>6</a:t>
            </a:fld>
            <a:endParaRPr lang="zh-TW" altLang="en-US"/>
          </a:p>
        </p:txBody>
      </p:sp>
    </p:spTree>
    <p:extLst>
      <p:ext uri="{BB962C8B-B14F-4D97-AF65-F5344CB8AC3E}">
        <p14:creationId xmlns:p14="http://schemas.microsoft.com/office/powerpoint/2010/main" val="12410197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normAutofit/>
          </a:bodyPr>
          <a:lstStyle/>
          <a:p>
            <a:r>
              <a:rPr lang="en-US" altLang="zh-TW" b="1" u="sng" dirty="0"/>
              <a:t>References</a:t>
            </a:r>
            <a:endParaRPr lang="zh-TW" altLang="zh-TW" dirty="0"/>
          </a:p>
          <a:p>
            <a:pPr marL="457200" lvl="0" indent="-457200">
              <a:buFont typeface="+mj-lt"/>
              <a:buAutoNum type="arabicPeriod"/>
            </a:pPr>
            <a:r>
              <a:rPr lang="en-US" altLang="zh-TW" dirty="0"/>
              <a:t>S.Y. Hsieh, G.H. Chen, and C.W. Ho, “Hamiltonian-</a:t>
            </a:r>
            <a:r>
              <a:rPr lang="en-US" altLang="zh-TW" dirty="0" err="1"/>
              <a:t>laceability</a:t>
            </a:r>
            <a:r>
              <a:rPr lang="en-US" altLang="zh-TW" dirty="0"/>
              <a:t> of star graphs,” </a:t>
            </a:r>
            <a:r>
              <a:rPr lang="en-US" altLang="zh-TW" i="1" dirty="0"/>
              <a:t>Networks</a:t>
            </a:r>
            <a:r>
              <a:rPr lang="en-US" altLang="zh-TW" dirty="0"/>
              <a:t> 36 (2000) 225–232.</a:t>
            </a:r>
          </a:p>
          <a:p>
            <a:pPr marL="457200" lvl="0" indent="-457200">
              <a:buFont typeface="+mj-lt"/>
              <a:buAutoNum type="arabicPeriod"/>
            </a:pPr>
            <a:r>
              <a:rPr lang="en-US" altLang="zh-TW" dirty="0"/>
              <a:t>S.S. Kao, and L.H. Hsu, “Brother trees: A Family of Optimal 1p-Hamiltonian and 1-Edge Hamiltonian Graphs,” </a:t>
            </a:r>
            <a:r>
              <a:rPr lang="en-US" altLang="zh-TW" i="1" dirty="0"/>
              <a:t>Information Processing Letters</a:t>
            </a:r>
            <a:r>
              <a:rPr lang="en-US" altLang="zh-TW" dirty="0"/>
              <a:t>, 86 (2003), 263-269. </a:t>
            </a:r>
          </a:p>
          <a:p>
            <a:pPr marL="457200" lvl="0" indent="-457200">
              <a:buFont typeface="+mj-lt"/>
              <a:buAutoNum type="arabicPeriod"/>
            </a:pPr>
            <a:r>
              <a:rPr lang="en-US" altLang="zh-TW" dirty="0"/>
              <a:t>S.S. Kao, and L.H. Hsu, “Spider Web Networks: a Family of Optimal, Fault Tolerant, Hamiltonian Bipartite Graphs,” </a:t>
            </a:r>
            <a:r>
              <a:rPr lang="en-US" altLang="zh-TW" i="1" dirty="0"/>
              <a:t>Applied Mathematics and Computation</a:t>
            </a:r>
            <a:r>
              <a:rPr lang="en-US" altLang="zh-TW" dirty="0"/>
              <a:t>, 160 (2005), 269-282. </a:t>
            </a:r>
          </a:p>
          <a:p>
            <a:pPr marL="457200" lvl="0" indent="-457200">
              <a:buFont typeface="+mj-lt"/>
              <a:buAutoNum type="arabicPeriod"/>
            </a:pPr>
            <a:r>
              <a:rPr lang="en-US" altLang="zh-TW" dirty="0"/>
              <a:t>S.S. Kao, H.C. Hsu, and L.H. Hsu, “Globally bi-3*-connected graphs,” Discrete Mathematics, 309, 2009, 1931-1946.</a:t>
            </a:r>
          </a:p>
          <a:p>
            <a:pPr marL="457200" lvl="0" indent="-457200">
              <a:buFont typeface="+mj-lt"/>
              <a:buAutoNum type="arabicPeriod"/>
            </a:pPr>
            <a:r>
              <a:rPr lang="en-US" altLang="zh-TW" dirty="0"/>
              <a:t>M. </a:t>
            </a:r>
            <a:r>
              <a:rPr lang="en-US" altLang="zh-TW" dirty="0" err="1"/>
              <a:t>Lewinter</a:t>
            </a:r>
            <a:r>
              <a:rPr lang="en-US" altLang="zh-TW" dirty="0"/>
              <a:t>, W. </a:t>
            </a:r>
            <a:r>
              <a:rPr lang="en-US" altLang="zh-TW" dirty="0" err="1"/>
              <a:t>Widulski</a:t>
            </a:r>
            <a:r>
              <a:rPr lang="en-US" altLang="zh-TW" dirty="0"/>
              <a:t>, “Hyper-Hamilton </a:t>
            </a:r>
            <a:r>
              <a:rPr lang="en-US" altLang="zh-TW" dirty="0" err="1"/>
              <a:t>laceable</a:t>
            </a:r>
            <a:r>
              <a:rPr lang="en-US" altLang="zh-TW" dirty="0"/>
              <a:t> and caterpillar-</a:t>
            </a:r>
            <a:r>
              <a:rPr lang="en-US" altLang="zh-TW" dirty="0" err="1"/>
              <a:t>spannable</a:t>
            </a:r>
            <a:r>
              <a:rPr lang="en-US" altLang="zh-TW" dirty="0"/>
              <a:t> product graphs,” </a:t>
            </a:r>
            <a:r>
              <a:rPr lang="en-US" altLang="zh-TW" i="1" dirty="0" err="1"/>
              <a:t>Comput</a:t>
            </a:r>
            <a:r>
              <a:rPr lang="en-US" altLang="zh-TW" i="1" dirty="0"/>
              <a:t>. Math. Appl</a:t>
            </a:r>
            <a:r>
              <a:rPr lang="en-US" altLang="zh-TW" dirty="0"/>
              <a:t>. 34 (1997) 99–104.</a:t>
            </a:r>
            <a:endParaRPr lang="zh-TW" altLang="zh-TW" dirty="0"/>
          </a:p>
          <a:p>
            <a:endParaRPr lang="zh-TW" altLang="en-US" dirty="0"/>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C1EEC68E-45FA-4B63-81C9-A47A83E88D05}" type="slidenum">
              <a:rPr lang="zh-TW" altLang="en-US" smtClean="0"/>
              <a:t>60</a:t>
            </a:fld>
            <a:endParaRPr lang="zh-TW" altLang="en-US"/>
          </a:p>
        </p:txBody>
      </p:sp>
    </p:spTree>
    <p:extLst>
      <p:ext uri="{BB962C8B-B14F-4D97-AF65-F5344CB8AC3E}">
        <p14:creationId xmlns:p14="http://schemas.microsoft.com/office/powerpoint/2010/main" val="155850687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normAutofit/>
          </a:bodyPr>
          <a:lstStyle/>
          <a:p>
            <a:pPr marL="457200" lvl="0" indent="-457200">
              <a:buFont typeface="+mj-lt"/>
              <a:buAutoNum type="arabicPeriod" startAt="6"/>
            </a:pPr>
            <a:r>
              <a:rPr lang="en-US" altLang="zh-TW" dirty="0"/>
              <a:t>G. Simmons, “Almost all </a:t>
            </a:r>
            <a:r>
              <a:rPr lang="en-US" altLang="zh-TW" i="1" dirty="0"/>
              <a:t>n</a:t>
            </a:r>
            <a:r>
              <a:rPr lang="en-US" altLang="zh-TW" dirty="0"/>
              <a:t>-dimensional rectangular lattices are Hamilton </a:t>
            </a:r>
            <a:r>
              <a:rPr lang="en-US" altLang="zh-TW" dirty="0" err="1"/>
              <a:t>laceable</a:t>
            </a:r>
            <a:r>
              <a:rPr lang="en-US" altLang="zh-TW" dirty="0"/>
              <a:t>,” </a:t>
            </a:r>
            <a:r>
              <a:rPr lang="en-US" altLang="zh-TW" i="1" dirty="0" err="1"/>
              <a:t>Congr</a:t>
            </a:r>
            <a:r>
              <a:rPr lang="en-US" altLang="zh-TW" i="1" dirty="0"/>
              <a:t>. </a:t>
            </a:r>
            <a:r>
              <a:rPr lang="en-US" altLang="zh-TW" i="1" dirty="0" err="1"/>
              <a:t>Numer</a:t>
            </a:r>
            <a:r>
              <a:rPr lang="en-US" altLang="zh-TW" dirty="0"/>
              <a:t>. 21 (1978) 103–108.</a:t>
            </a:r>
          </a:p>
          <a:p>
            <a:pPr marL="457200" lvl="0" indent="-457200">
              <a:buFont typeface="+mj-lt"/>
              <a:buAutoNum type="arabicPeriod" startAt="6"/>
            </a:pPr>
            <a:r>
              <a:rPr lang="en-US" altLang="zh-TW" dirty="0" err="1"/>
              <a:t>Stojmenovic</a:t>
            </a:r>
            <a:r>
              <a:rPr lang="en-US" altLang="zh-TW" dirty="0"/>
              <a:t>, “Honeycomb networks: topological properties and communication algorithms,” </a:t>
            </a:r>
            <a:r>
              <a:rPr lang="en-US" altLang="zh-TW" i="1" dirty="0"/>
              <a:t>IEEE Transactions on Parallel and Distributed Systems</a:t>
            </a:r>
            <a:r>
              <a:rPr lang="en-US" altLang="zh-TW" dirty="0"/>
              <a:t> 8 (1997) 1036–1042.</a:t>
            </a:r>
            <a:r>
              <a:rPr lang="en-US" altLang="zh-TW" dirty="0">
                <a:latin typeface="+mn-lt"/>
              </a:rPr>
              <a:t>Y.H.</a:t>
            </a:r>
          </a:p>
          <a:p>
            <a:pPr marL="457200" lvl="0" indent="-457200">
              <a:buFont typeface="+mj-lt"/>
              <a:buAutoNum type="arabicPeriod" startAt="6"/>
            </a:pPr>
            <a:r>
              <a:rPr lang="en-US" altLang="zh-TW" dirty="0" err="1">
                <a:latin typeface="+mn-lt"/>
              </a:rPr>
              <a:t>Teng</a:t>
            </a:r>
            <a:r>
              <a:rPr lang="en-US" altLang="zh-TW" dirty="0">
                <a:latin typeface="+mn-lt"/>
              </a:rPr>
              <a:t>, J.J.M Tan, and L.H. Hsu, “The Globally Bi-3*-connected property of the Honeycomb Rectangular Torus,” Information Sciences, 177, (2007), 5573-5589.</a:t>
            </a:r>
          </a:p>
          <a:p>
            <a:pPr marL="457200" lvl="0" indent="-457200">
              <a:buFont typeface="+mj-lt"/>
              <a:buAutoNum type="arabicPeriod" startAt="6"/>
            </a:pPr>
            <a:r>
              <a:rPr lang="en-US" altLang="zh-TW" dirty="0">
                <a:latin typeface="+mn-lt"/>
              </a:rPr>
              <a:t>C.H. Tsai, J.M. Tan, T. Liang, and L.H. Hsu, “Fault-Tolerant Hamiltonian </a:t>
            </a:r>
            <a:r>
              <a:rPr lang="en-US" altLang="zh-TW" dirty="0" err="1">
                <a:latin typeface="+mn-lt"/>
              </a:rPr>
              <a:t>Laceability</a:t>
            </a:r>
            <a:r>
              <a:rPr lang="en-US" altLang="zh-TW" dirty="0">
                <a:latin typeface="+mn-lt"/>
              </a:rPr>
              <a:t> of Hypercubes,” </a:t>
            </a:r>
            <a:r>
              <a:rPr lang="en-US" altLang="zh-TW" i="1" dirty="0">
                <a:latin typeface="+mn-lt"/>
              </a:rPr>
              <a:t>Information Processing Letters</a:t>
            </a:r>
            <a:r>
              <a:rPr lang="en-US" altLang="zh-TW" dirty="0">
                <a:latin typeface="+mn-lt"/>
              </a:rPr>
              <a:t>, 83 (2002), 301-306.</a:t>
            </a:r>
            <a:endParaRPr lang="zh-TW" altLang="zh-TW" dirty="0">
              <a:latin typeface="+mn-lt"/>
            </a:endParaRPr>
          </a:p>
          <a:p>
            <a:r>
              <a:rPr lang="en-US" altLang="zh-TW" dirty="0">
                <a:latin typeface="+mn-lt"/>
              </a:rPr>
              <a:t> </a:t>
            </a:r>
            <a:endParaRPr lang="zh-TW" altLang="zh-TW" dirty="0">
              <a:latin typeface="+mn-lt"/>
            </a:endParaRPr>
          </a:p>
          <a:p>
            <a:endParaRPr lang="zh-TW" altLang="en-US" dirty="0"/>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C1EEC68E-45FA-4B63-81C9-A47A83E88D05}" type="slidenum">
              <a:rPr lang="zh-TW" altLang="en-US" smtClean="0"/>
              <a:t>61</a:t>
            </a:fld>
            <a:endParaRPr lang="zh-TW" altLang="en-US"/>
          </a:p>
        </p:txBody>
      </p:sp>
    </p:spTree>
    <p:extLst>
      <p:ext uri="{BB962C8B-B14F-4D97-AF65-F5344CB8AC3E}">
        <p14:creationId xmlns:p14="http://schemas.microsoft.com/office/powerpoint/2010/main" val="2432865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lstStyle/>
          <a:p>
            <a:r>
              <a:rPr lang="en-US" altLang="zh-TW" dirty="0"/>
              <a:t>How about 3-join?</a:t>
            </a:r>
            <a:endParaRPr lang="zh-TW" altLang="zh-TW" dirty="0"/>
          </a:p>
          <a:p>
            <a:endParaRPr lang="zh-TW" altLang="en-US" i="1" baseline="-25000"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4" name="物件 3"/>
          <p:cNvGraphicFramePr>
            <a:graphicFrameLocks noChangeAspect="1"/>
          </p:cNvGraphicFramePr>
          <p:nvPr>
            <p:extLst>
              <p:ext uri="{D42A27DB-BD31-4B8C-83A1-F6EECF244321}">
                <p14:modId xmlns:p14="http://schemas.microsoft.com/office/powerpoint/2010/main" val="2743774679"/>
              </p:ext>
            </p:extLst>
          </p:nvPr>
        </p:nvGraphicFramePr>
        <p:xfrm>
          <a:off x="757634" y="1916832"/>
          <a:ext cx="7628731" cy="2988716"/>
        </p:xfrm>
        <a:graphic>
          <a:graphicData uri="http://schemas.openxmlformats.org/presentationml/2006/ole">
            <mc:AlternateContent xmlns:mc="http://schemas.openxmlformats.org/markup-compatibility/2006">
              <mc:Choice xmlns:v="urn:schemas-microsoft-com:vml" Requires="v">
                <p:oleObj spid="_x0000_s32898" r:id="rId3" imgW="10649331" imgH="4176903" progId="Visio.Drawing.6">
                  <p:embed/>
                </p:oleObj>
              </mc:Choice>
              <mc:Fallback>
                <p:oleObj r:id="rId3" imgW="10649331" imgH="4176903" progId="Visio.Drawing.6">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7634" y="1916832"/>
                        <a:ext cx="7628731" cy="2988716"/>
                      </a:xfrm>
                      <a:prstGeom prst="rect">
                        <a:avLst/>
                      </a:prstGeom>
                      <a:noFill/>
                    </p:spPr>
                  </p:pic>
                </p:oleObj>
              </mc:Fallback>
            </mc:AlternateContent>
          </a:graphicData>
        </a:graphic>
      </p:graphicFrame>
      <p:sp>
        <p:nvSpPr>
          <p:cNvPr id="5" name="矩形 4"/>
          <p:cNvSpPr/>
          <p:nvPr/>
        </p:nvSpPr>
        <p:spPr>
          <a:xfrm>
            <a:off x="4151147" y="5373216"/>
            <a:ext cx="1124219" cy="369332"/>
          </a:xfrm>
          <a:prstGeom prst="rect">
            <a:avLst/>
          </a:prstGeom>
        </p:spPr>
        <p:txBody>
          <a:bodyPr wrap="none">
            <a:spAutoFit/>
          </a:bodyPr>
          <a:lstStyle/>
          <a:p>
            <a:r>
              <a:rPr lang="en-US" altLang="zh-TW" dirty="0"/>
              <a:t>Figure 6-8</a:t>
            </a:r>
            <a:endParaRPr lang="zh-TW" altLang="en-US" dirty="0"/>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C1EEC68E-45FA-4B63-81C9-A47A83E88D05}" type="slidenum">
              <a:rPr lang="zh-TW" altLang="en-US" smtClean="0"/>
              <a:t>7</a:t>
            </a:fld>
            <a:endParaRPr lang="zh-TW" altLang="en-US"/>
          </a:p>
        </p:txBody>
      </p:sp>
    </p:spTree>
    <p:extLst>
      <p:ext uri="{BB962C8B-B14F-4D97-AF65-F5344CB8AC3E}">
        <p14:creationId xmlns:p14="http://schemas.microsoft.com/office/powerpoint/2010/main" val="38911973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5" name="矩形 4"/>
          <p:cNvSpPr/>
          <p:nvPr/>
        </p:nvSpPr>
        <p:spPr>
          <a:xfrm>
            <a:off x="4009890" y="5445224"/>
            <a:ext cx="1124219" cy="369332"/>
          </a:xfrm>
          <a:prstGeom prst="rect">
            <a:avLst/>
          </a:prstGeom>
        </p:spPr>
        <p:txBody>
          <a:bodyPr wrap="none">
            <a:spAutoFit/>
          </a:bodyPr>
          <a:lstStyle/>
          <a:p>
            <a:r>
              <a:rPr lang="en-US" altLang="zh-TW" dirty="0"/>
              <a:t>Figure 6-9</a:t>
            </a:r>
            <a:endParaRPr lang="zh-TW" altLang="en-US" dirty="0"/>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C1EEC68E-45FA-4B63-81C9-A47A83E88D05}" type="slidenum">
              <a:rPr lang="zh-TW" altLang="en-US" smtClean="0"/>
              <a:t>8</a:t>
            </a:fld>
            <a:endParaRPr lang="zh-TW" altLang="en-US"/>
          </a:p>
        </p:txBody>
      </p:sp>
      <p:pic>
        <p:nvPicPr>
          <p:cNvPr id="4" name="圖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0686" y="2204864"/>
            <a:ext cx="8082628" cy="3066035"/>
          </a:xfrm>
          <a:prstGeom prst="rect">
            <a:avLst/>
          </a:prstGeom>
        </p:spPr>
      </p:pic>
    </p:spTree>
    <p:extLst>
      <p:ext uri="{BB962C8B-B14F-4D97-AF65-F5344CB8AC3E}">
        <p14:creationId xmlns:p14="http://schemas.microsoft.com/office/powerpoint/2010/main" val="11824184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4" name="物件 3"/>
          <p:cNvGraphicFramePr>
            <a:graphicFrameLocks noChangeAspect="1"/>
          </p:cNvGraphicFramePr>
          <p:nvPr>
            <p:extLst>
              <p:ext uri="{D42A27DB-BD31-4B8C-83A1-F6EECF244321}">
                <p14:modId xmlns:p14="http://schemas.microsoft.com/office/powerpoint/2010/main" val="4254192849"/>
              </p:ext>
            </p:extLst>
          </p:nvPr>
        </p:nvGraphicFramePr>
        <p:xfrm>
          <a:off x="2226568" y="1556792"/>
          <a:ext cx="4690864" cy="3387847"/>
        </p:xfrm>
        <a:graphic>
          <a:graphicData uri="http://schemas.openxmlformats.org/presentationml/2006/ole">
            <mc:AlternateContent xmlns:mc="http://schemas.openxmlformats.org/markup-compatibility/2006">
              <mc:Choice xmlns:v="urn:schemas-microsoft-com:vml" Requires="v">
                <p:oleObj spid="_x0000_s34946" r:id="rId3" imgW="5657088" imgH="4077843" progId="Visio.Drawing.6">
                  <p:embed/>
                </p:oleObj>
              </mc:Choice>
              <mc:Fallback>
                <p:oleObj r:id="rId3" imgW="5657088" imgH="4077843" progId="Visio.Drawing.6">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26568" y="1556792"/>
                        <a:ext cx="4690864" cy="3387847"/>
                      </a:xfrm>
                      <a:prstGeom prst="rect">
                        <a:avLst/>
                      </a:prstGeom>
                      <a:noFill/>
                    </p:spPr>
                  </p:pic>
                </p:oleObj>
              </mc:Fallback>
            </mc:AlternateContent>
          </a:graphicData>
        </a:graphic>
      </p:graphicFrame>
      <p:sp>
        <p:nvSpPr>
          <p:cNvPr id="5" name="矩形 4"/>
          <p:cNvSpPr/>
          <p:nvPr/>
        </p:nvSpPr>
        <p:spPr>
          <a:xfrm>
            <a:off x="3951380" y="4941168"/>
            <a:ext cx="1241237" cy="369332"/>
          </a:xfrm>
          <a:prstGeom prst="rect">
            <a:avLst/>
          </a:prstGeom>
        </p:spPr>
        <p:txBody>
          <a:bodyPr wrap="none">
            <a:spAutoFit/>
          </a:bodyPr>
          <a:lstStyle/>
          <a:p>
            <a:r>
              <a:rPr lang="en-US" altLang="zh-TW" dirty="0"/>
              <a:t>Figure 6-10</a:t>
            </a:r>
            <a:endParaRPr lang="zh-TW" altLang="zh-TW" dirty="0"/>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C1EEC68E-45FA-4B63-81C9-A47A83E88D05}" type="slidenum">
              <a:rPr lang="zh-TW" altLang="en-US" smtClean="0"/>
              <a:t>9</a:t>
            </a:fld>
            <a:endParaRPr lang="zh-TW" altLang="en-US"/>
          </a:p>
        </p:txBody>
      </p:sp>
    </p:spTree>
    <p:extLst>
      <p:ext uri="{BB962C8B-B14F-4D97-AF65-F5344CB8AC3E}">
        <p14:creationId xmlns:p14="http://schemas.microsoft.com/office/powerpoint/2010/main" val="3612049593"/>
      </p:ext>
    </p:extLst>
  </p:cSld>
  <p:clrMapOvr>
    <a:masterClrMapping/>
  </p:clrMapOvr>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8976</TotalTime>
  <Words>2269</Words>
  <Application>Microsoft Office PowerPoint</Application>
  <PresentationFormat>如螢幕大小 (4:3)</PresentationFormat>
  <Paragraphs>188</Paragraphs>
  <Slides>61</Slides>
  <Notes>2</Notes>
  <HiddenSlides>0</HiddenSlides>
  <MMClips>0</MMClips>
  <ScaleCrop>false</ScaleCrop>
  <HeadingPairs>
    <vt:vector size="8" baseType="variant">
      <vt:variant>
        <vt:lpstr>使用字型</vt:lpstr>
      </vt:variant>
      <vt:variant>
        <vt:i4>6</vt:i4>
      </vt:variant>
      <vt:variant>
        <vt:lpstr>佈景主題</vt:lpstr>
      </vt:variant>
      <vt:variant>
        <vt:i4>1</vt:i4>
      </vt:variant>
      <vt:variant>
        <vt:lpstr>內嵌 OLE 伺服程式</vt:lpstr>
      </vt:variant>
      <vt:variant>
        <vt:i4>3</vt:i4>
      </vt:variant>
      <vt:variant>
        <vt:lpstr>投影片標題</vt:lpstr>
      </vt:variant>
      <vt:variant>
        <vt:i4>61</vt:i4>
      </vt:variant>
    </vt:vector>
  </HeadingPairs>
  <TitlesOfParts>
    <vt:vector size="71" baseType="lpstr">
      <vt:lpstr>微軟正黑體</vt:lpstr>
      <vt:lpstr>新細明體</vt:lpstr>
      <vt:lpstr>Arial</vt:lpstr>
      <vt:lpstr>Calibri</vt:lpstr>
      <vt:lpstr>Symbol</vt:lpstr>
      <vt:lpstr>Times New Roman</vt:lpstr>
      <vt:lpstr>Office 佈景主題</vt:lpstr>
      <vt:lpstr>Visio.Drawing.6</vt:lpstr>
      <vt:lpstr>Visio</vt:lpstr>
      <vt:lpstr>VISIO</vt:lpstr>
      <vt:lpstr>Chapter 6 Bipartite variations</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Take any super graph.  Say spider web network S(6,4)</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5 Globally 3*-connected graphs</dc:title>
  <dc:creator>JL</dc:creator>
  <cp:lastModifiedBy>user</cp:lastModifiedBy>
  <cp:revision>171</cp:revision>
  <cp:lastPrinted>2016-02-10T12:59:42Z</cp:lastPrinted>
  <dcterms:created xsi:type="dcterms:W3CDTF">2015-02-28T02:11:43Z</dcterms:created>
  <dcterms:modified xsi:type="dcterms:W3CDTF">2016-08-19T02:03:23Z</dcterms:modified>
</cp:coreProperties>
</file>