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648" r:id="rId1"/>
  </p:sldMasterIdLst>
  <p:notesMasterIdLst>
    <p:notesMasterId r:id="rId10"/>
  </p:notesMasterIdLst>
  <p:sldIdLst>
    <p:sldId id="256" r:id="rId2"/>
    <p:sldId id="258" r:id="rId3"/>
    <p:sldId id="259" r:id="rId4"/>
    <p:sldId id="267" r:id="rId5"/>
    <p:sldId id="262" r:id="rId6"/>
    <p:sldId id="263" r:id="rId7"/>
    <p:sldId id="265" r:id="rId8"/>
    <p:sldId id="266" r:id="rId9"/>
  </p:sldIdLst>
  <p:sldSz cx="6858000" cy="9144000" type="screen4x3"/>
  <p:notesSz cx="6669088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34587" autoAdjust="0"/>
    <p:restoredTop sz="94629" autoAdjust="0"/>
  </p:normalViewPr>
  <p:slideViewPr>
    <p:cSldViewPr snapToGrid="0">
      <p:cViewPr>
        <p:scale>
          <a:sx n="150" d="100"/>
          <a:sy n="150" d="100"/>
        </p:scale>
        <p:origin x="2280" y="108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25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778250" y="0"/>
            <a:ext cx="288925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4D0558-24A3-40B8-A777-F96047FC8379}" type="datetimeFigureOut">
              <a:rPr lang="ru-RU" smtClean="0"/>
              <a:t>11.05.2021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078038" y="1241425"/>
            <a:ext cx="2513012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66750" y="4778375"/>
            <a:ext cx="5335588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88925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778250" y="9429750"/>
            <a:ext cx="288925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898F3F-6DB7-4B22-8C69-A0182342F1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71728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898F3F-6DB7-4B22-8C69-A0182342F170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25673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50" y="1496484"/>
            <a:ext cx="5143500" cy="3183467"/>
          </a:xfrm>
        </p:spPr>
        <p:txBody>
          <a:bodyPr anchor="b"/>
          <a:lstStyle>
            <a:lvl1pPr algn="ctr">
              <a:defRPr sz="3375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350"/>
            </a:lvl1pPr>
            <a:lvl2pPr marL="257175" indent="0" algn="ctr">
              <a:buNone/>
              <a:defRPr sz="1125"/>
            </a:lvl2pPr>
            <a:lvl3pPr marL="514350" indent="0" algn="ctr">
              <a:buNone/>
              <a:defRPr sz="1013"/>
            </a:lvl3pPr>
            <a:lvl4pPr marL="771525" indent="0" algn="ctr">
              <a:buNone/>
              <a:defRPr sz="900"/>
            </a:lvl4pPr>
            <a:lvl5pPr marL="1028700" indent="0" algn="ctr">
              <a:buNone/>
              <a:defRPr sz="900"/>
            </a:lvl5pPr>
            <a:lvl6pPr marL="1285875" indent="0" algn="ctr">
              <a:buNone/>
              <a:defRPr sz="900"/>
            </a:lvl6pPr>
            <a:lvl7pPr marL="1543050" indent="0" algn="ctr">
              <a:buNone/>
              <a:defRPr sz="900"/>
            </a:lvl7pPr>
            <a:lvl8pPr marL="1800225" indent="0" algn="ctr">
              <a:buNone/>
              <a:defRPr sz="900"/>
            </a:lvl8pPr>
            <a:lvl9pPr marL="2057400" indent="0" algn="ctr">
              <a:buNone/>
              <a:defRPr sz="9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B228D-B5EA-4A41-AB73-98BEB42C6D4F}" type="datetimeFigureOut">
              <a:rPr lang="ru-RU" smtClean="0"/>
              <a:t>11.05.2021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12225-0D66-48B1-A9A8-6B77F41562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78774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B228D-B5EA-4A41-AB73-98BEB42C6D4F}" type="datetimeFigureOut">
              <a:rPr lang="ru-RU" smtClean="0"/>
              <a:t>11.05.2021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12225-0D66-48B1-A9A8-6B77F41562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11643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3680818" y="486834"/>
            <a:ext cx="1109067" cy="774911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53616" y="486834"/>
            <a:ext cx="3241477" cy="77491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B228D-B5EA-4A41-AB73-98BEB42C6D4F}" type="datetimeFigureOut">
              <a:rPr lang="ru-RU" smtClean="0"/>
              <a:t>11.05.2021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12225-0D66-48B1-A9A8-6B77F41562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31476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B228D-B5EA-4A41-AB73-98BEB42C6D4F}" type="datetimeFigureOut">
              <a:rPr lang="ru-RU" smtClean="0"/>
              <a:t>11.05.2021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12225-0D66-48B1-A9A8-6B77F41562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44166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3375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1pPr>
            <a:lvl2pPr marL="257175" indent="0">
              <a:buNone/>
              <a:defRPr sz="1125">
                <a:solidFill>
                  <a:schemeClr val="tx1">
                    <a:tint val="75000"/>
                  </a:schemeClr>
                </a:solidFill>
              </a:defRPr>
            </a:lvl2pPr>
            <a:lvl3pPr marL="514350" indent="0">
              <a:buNone/>
              <a:defRPr sz="1013">
                <a:solidFill>
                  <a:schemeClr val="tx1">
                    <a:tint val="75000"/>
                  </a:schemeClr>
                </a:solidFill>
              </a:defRPr>
            </a:lvl3pPr>
            <a:lvl4pPr marL="7715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4pPr>
            <a:lvl5pPr marL="10287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5pPr>
            <a:lvl6pPr marL="128587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6pPr>
            <a:lvl7pPr marL="154305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7pPr>
            <a:lvl8pPr marL="18002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8pPr>
            <a:lvl9pPr marL="20574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B228D-B5EA-4A41-AB73-98BEB42C6D4F}" type="datetimeFigureOut">
              <a:rPr lang="ru-RU" smtClean="0"/>
              <a:t>11.05.2021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12225-0D66-48B1-A9A8-6B77F41562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85265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53616" y="2434167"/>
            <a:ext cx="2175272" cy="580178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2614613" y="2434167"/>
            <a:ext cx="2175272" cy="580178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B228D-B5EA-4A41-AB73-98BEB42C6D4F}" type="datetimeFigureOut">
              <a:rPr lang="ru-RU" smtClean="0"/>
              <a:t>11.05.2021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12225-0D66-48B1-A9A8-6B77F41562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44042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B228D-B5EA-4A41-AB73-98BEB42C6D4F}" type="datetimeFigureOut">
              <a:rPr lang="ru-RU" smtClean="0"/>
              <a:t>11.05.2021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12225-0D66-48B1-A9A8-6B77F41562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00792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B228D-B5EA-4A41-AB73-98BEB42C6D4F}" type="datetimeFigureOut">
              <a:rPr lang="ru-RU" smtClean="0"/>
              <a:t>11.05.2021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12225-0D66-48B1-A9A8-6B77F41562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84014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B228D-B5EA-4A41-AB73-98BEB42C6D4F}" type="datetimeFigureOut">
              <a:rPr lang="ru-RU" smtClean="0"/>
              <a:t>11.05.2021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12225-0D66-48B1-A9A8-6B77F41562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1380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1800"/>
            </a:lvl1pPr>
            <a:lvl2pPr>
              <a:defRPr sz="1575"/>
            </a:lvl2pPr>
            <a:lvl3pPr>
              <a:defRPr sz="1350"/>
            </a:lvl3pPr>
            <a:lvl4pPr>
              <a:defRPr sz="1125"/>
            </a:lvl4pPr>
            <a:lvl5pPr>
              <a:defRPr sz="1125"/>
            </a:lvl5pPr>
            <a:lvl6pPr>
              <a:defRPr sz="1125"/>
            </a:lvl6pPr>
            <a:lvl7pPr>
              <a:defRPr sz="1125"/>
            </a:lvl7pPr>
            <a:lvl8pPr>
              <a:defRPr sz="1125"/>
            </a:lvl8pPr>
            <a:lvl9pPr>
              <a:defRPr sz="1125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B228D-B5EA-4A41-AB73-98BEB42C6D4F}" type="datetimeFigureOut">
              <a:rPr lang="ru-RU" smtClean="0"/>
              <a:t>11.05.2021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12225-0D66-48B1-A9A8-6B77F41562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55703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 marL="0" indent="0">
              <a:buNone/>
              <a:defRPr sz="1800"/>
            </a:lvl1pPr>
            <a:lvl2pPr marL="257175" indent="0">
              <a:buNone/>
              <a:defRPr sz="1575"/>
            </a:lvl2pPr>
            <a:lvl3pPr marL="514350" indent="0">
              <a:buNone/>
              <a:defRPr sz="1350"/>
            </a:lvl3pPr>
            <a:lvl4pPr marL="771525" indent="0">
              <a:buNone/>
              <a:defRPr sz="1125"/>
            </a:lvl4pPr>
            <a:lvl5pPr marL="1028700" indent="0">
              <a:buNone/>
              <a:defRPr sz="1125"/>
            </a:lvl5pPr>
            <a:lvl6pPr marL="1285875" indent="0">
              <a:buNone/>
              <a:defRPr sz="1125"/>
            </a:lvl6pPr>
            <a:lvl7pPr marL="1543050" indent="0">
              <a:buNone/>
              <a:defRPr sz="1125"/>
            </a:lvl7pPr>
            <a:lvl8pPr marL="1800225" indent="0">
              <a:buNone/>
              <a:defRPr sz="1125"/>
            </a:lvl8pPr>
            <a:lvl9pPr marL="2057400" indent="0">
              <a:buNone/>
              <a:defRPr sz="1125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B228D-B5EA-4A41-AB73-98BEB42C6D4F}" type="datetimeFigureOut">
              <a:rPr lang="ru-RU" smtClean="0"/>
              <a:t>11.05.2021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12225-0D66-48B1-A9A8-6B77F41562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94997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7B228D-B5EA-4A41-AB73-98BEB42C6D4F}" type="datetimeFigureOut">
              <a:rPr lang="ru-RU" smtClean="0"/>
              <a:t>11.05.2021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A12225-0D66-48B1-A9A8-6B77F41562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47438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514350" rtl="0" eaLnBrk="1" latinLnBrk="0" hangingPunct="1">
        <a:lnSpc>
          <a:spcPct val="90000"/>
        </a:lnSpc>
        <a:spcBef>
          <a:spcPct val="0"/>
        </a:spcBef>
        <a:buNone/>
        <a:defRPr sz="247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8588" indent="-128588" algn="l" defTabSz="51435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1575" kern="1200">
          <a:solidFill>
            <a:schemeClr val="tx1"/>
          </a:solidFill>
          <a:latin typeface="+mn-lt"/>
          <a:ea typeface="+mn-ea"/>
          <a:cs typeface="+mn-cs"/>
        </a:defRPr>
      </a:lvl1pPr>
      <a:lvl2pPr marL="38576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429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125" kern="1200">
          <a:solidFill>
            <a:schemeClr val="tx1"/>
          </a:solidFill>
          <a:latin typeface="+mn-lt"/>
          <a:ea typeface="+mn-ea"/>
          <a:cs typeface="+mn-cs"/>
        </a:defRPr>
      </a:lvl3pPr>
      <a:lvl4pPr marL="9001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1572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41446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6716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9288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1859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2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email.tatneft.ru/owa/redir.aspx?SURL=FIDDk8Eaz6GZ-HFaToL8sS159bjk_0d8GpZpamvYKPF-GlYexqPXCG0AYQBpAGwAdABvADoAZwBpAGwAeQBhAHoAbwB2AGEAdAB2AEAAdABhAHQAbgBlAGYAdAAuAHIAdQA.&amp;URL=mailto:gilyazovatv@tatneft.ru" TargetMode="External"/><Relationship Id="rId2" Type="http://schemas.openxmlformats.org/officeDocument/2006/relationships/hyperlink" Target="mailto:nio_anrt@bk.ru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7.emf"/><Relationship Id="rId4" Type="http://schemas.openxmlformats.org/officeDocument/2006/relationships/image" Target="../media/image6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823501" y="2199154"/>
            <a:ext cx="5408589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1600" b="1" i="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31 августа - 1 сентября 2021</a:t>
            </a:r>
            <a:r>
              <a:rPr lang="ru-RU" sz="1600" b="1" i="0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b="1" i="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года,</a:t>
            </a:r>
            <a:r>
              <a:rPr lang="ru-RU" sz="1600" i="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</a:p>
          <a:p>
            <a:pPr algn="ctr">
              <a:spcAft>
                <a:spcPts val="0"/>
              </a:spcAft>
            </a:pPr>
            <a:r>
              <a:rPr lang="ru-RU" sz="1400" b="1" i="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 рамках Татарстанского Нефтегазохимического Форума – 2021, состоится</a:t>
            </a:r>
            <a:endParaRPr lang="ru-RU" sz="1400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617761" y="4501555"/>
            <a:ext cx="5820071" cy="0"/>
          </a:xfrm>
          <a:prstGeom prst="line">
            <a:avLst/>
          </a:prstGeom>
          <a:ln w="28575">
            <a:solidFill>
              <a:schemeClr val="accent1">
                <a:lumMod val="7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Прямоугольник 1"/>
          <p:cNvSpPr/>
          <p:nvPr/>
        </p:nvSpPr>
        <p:spPr>
          <a:xfrm>
            <a:off x="2758922" y="237583"/>
            <a:ext cx="3689799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Аппарат Президента Республики 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Татарстан</a:t>
            </a:r>
          </a:p>
          <a:p>
            <a:pPr algn="r"/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Министерство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промышленности и торговли Республики 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Татарстан </a:t>
            </a:r>
          </a:p>
          <a:p>
            <a:pPr algn="r"/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ФГБУ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«Российская академия наук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» 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ГНБУ «Академия наук Республики Татарстан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» 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   ПАО «Татнефть» им. В.Д. </a:t>
            </a:r>
            <a:r>
              <a:rPr lang="ru-RU" sz="1200" b="1" dirty="0" err="1" smtClean="0">
                <a:latin typeface="Times New Roman" pitchFamily="18" charset="0"/>
                <a:cs typeface="Times New Roman" pitchFamily="18" charset="0"/>
              </a:rPr>
              <a:t>Шашина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r"/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ЗАО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1200" b="1" dirty="0" err="1">
                <a:latin typeface="Times New Roman" pitchFamily="18" charset="0"/>
                <a:cs typeface="Times New Roman" pitchFamily="18" charset="0"/>
              </a:rPr>
              <a:t>Нефтеконсорциум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» 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ОАО «Казанская ярмарка»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968430" y="2774826"/>
            <a:ext cx="525780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600" dirty="0"/>
          </a:p>
          <a:p>
            <a:pPr indent="-114300" algn="ctr">
              <a:spcAft>
                <a:spcPts val="0"/>
              </a:spcAft>
            </a:pPr>
            <a:r>
              <a:rPr lang="ru-RU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Международная </a:t>
            </a:r>
            <a:endParaRPr lang="ru-RU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-114300" algn="ctr">
              <a:spcAft>
                <a:spcPts val="0"/>
              </a:spcAft>
            </a:pPr>
            <a:r>
              <a:rPr lang="ru-RU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научно-практическая конференция </a:t>
            </a:r>
          </a:p>
          <a:p>
            <a:pPr algn="ctr">
              <a:spcAft>
                <a:spcPts val="0"/>
              </a:spcAft>
            </a:pPr>
            <a:r>
              <a:rPr lang="ru-RU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«Решение Европейского союза о декарбонизации и новая парадигма </a:t>
            </a:r>
            <a:r>
              <a:rPr lang="ru-RU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развития </a:t>
            </a:r>
            <a:r>
              <a:rPr lang="ru-RU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топливно-энергетического комплекса России»</a:t>
            </a:r>
            <a:endParaRPr lang="ru-RU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endParaRPr lang="ru-RU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968430" y="4679860"/>
            <a:ext cx="5118735" cy="6924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13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Конференция будет </a:t>
            </a:r>
            <a:r>
              <a:rPr lang="ru-RU" sz="13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проходить на площадке для международных </a:t>
            </a:r>
            <a:r>
              <a:rPr lang="ru-RU" sz="13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и межрегиональных коммуникаций в </a:t>
            </a:r>
            <a:r>
              <a:rPr lang="ru-RU" sz="13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международном </a:t>
            </a:r>
          </a:p>
          <a:p>
            <a:pPr algn="ctr">
              <a:spcAft>
                <a:spcPts val="0"/>
              </a:spcAft>
            </a:pPr>
            <a:r>
              <a:rPr lang="ru-RU" sz="13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выставочном </a:t>
            </a:r>
            <a:r>
              <a:rPr lang="ru-RU" sz="13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центре </a:t>
            </a:r>
            <a:r>
              <a:rPr lang="ru-RU" sz="13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«Казань-Экспо</a:t>
            </a:r>
            <a:r>
              <a:rPr lang="ru-RU" sz="13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»</a:t>
            </a:r>
            <a:endParaRPr lang="ru-RU" sz="13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94" y="5372357"/>
            <a:ext cx="6662598" cy="36052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9" name="Объект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37025830"/>
              </p:ext>
            </p:extLst>
          </p:nvPr>
        </p:nvGraphicFramePr>
        <p:xfrm>
          <a:off x="523074" y="216212"/>
          <a:ext cx="2163390" cy="1687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4" name="CorelDRAW" r:id="rId5" imgW="13783746" imgH="10754655" progId="CorelDraw.Graphic.16">
                  <p:embed/>
                </p:oleObj>
              </mc:Choice>
              <mc:Fallback>
                <p:oleObj name="CorelDRAW" r:id="rId5" imgW="13783746" imgH="10754655" progId="CorelDraw.Graphic.16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523074" y="216212"/>
                        <a:ext cx="2163390" cy="16878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136703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607732" y="751763"/>
            <a:ext cx="236455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Программный комитет</a:t>
            </a:r>
            <a:endParaRPr lang="ru-RU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40" t="3006" r="8333" b="14338"/>
          <a:stretch/>
        </p:blipFill>
        <p:spPr bwMode="auto">
          <a:xfrm>
            <a:off x="1961321" y="1414711"/>
            <a:ext cx="1362075" cy="1719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739"/>
          <a:stretch>
            <a:fillRect/>
          </a:stretch>
        </p:blipFill>
        <p:spPr bwMode="auto">
          <a:xfrm>
            <a:off x="3839395" y="1388739"/>
            <a:ext cx="1514475" cy="171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Прямоугольник 11"/>
          <p:cNvSpPr/>
          <p:nvPr/>
        </p:nvSpPr>
        <p:spPr>
          <a:xfrm>
            <a:off x="904589" y="3116550"/>
            <a:ext cx="347554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12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Муслимов</a:t>
            </a:r>
            <a:endParaRPr lang="ru-RU" sz="12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sz="12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Ренат Халиуллович</a:t>
            </a:r>
            <a:r>
              <a:rPr lang="ru-RU" sz="1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</a:p>
          <a:p>
            <a:pPr algn="ctr">
              <a:spcAft>
                <a:spcPts val="0"/>
              </a:spcAft>
            </a:pPr>
            <a:r>
              <a:rPr lang="ru-RU" sz="1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ГНБУ «Академия наук</a:t>
            </a:r>
          </a:p>
          <a:p>
            <a:r>
              <a:rPr lang="ru-RU" sz="1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          Республики Татарстан</a:t>
            </a:r>
            <a:endParaRPr lang="ru-RU" sz="12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2882133" y="3133973"/>
            <a:ext cx="3429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12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Маганов</a:t>
            </a:r>
            <a:endParaRPr lang="ru-RU" sz="12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sz="12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Наиль Ульфатович</a:t>
            </a:r>
            <a:r>
              <a:rPr lang="ru-RU" sz="1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</a:t>
            </a:r>
          </a:p>
          <a:p>
            <a:pPr algn="ctr">
              <a:spcAft>
                <a:spcPts val="0"/>
              </a:spcAft>
            </a:pPr>
            <a:r>
              <a:rPr lang="ru-RU" sz="1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ПАО «Татнефть» </a:t>
            </a:r>
          </a:p>
          <a:p>
            <a:r>
              <a:rPr lang="ru-RU" sz="1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         »                 им. В.Д. Шашина</a:t>
            </a:r>
            <a:endParaRPr lang="ru-RU" sz="1200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607732" y="4069698"/>
            <a:ext cx="3429000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pPr marL="85725"/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Члены программного </a:t>
            </a:r>
            <a:r>
              <a:rPr lang="ru-RU" sz="16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комитета</a:t>
            </a:r>
            <a:endParaRPr lang="ru-RU" sz="1600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6396174" y="56438"/>
            <a:ext cx="50487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2</a:t>
            </a:r>
            <a:endParaRPr lang="ru-RU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aphicFrame>
        <p:nvGraphicFramePr>
          <p:cNvPr id="18" name="Таблица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3242656"/>
              </p:ext>
            </p:extLst>
          </p:nvPr>
        </p:nvGraphicFramePr>
        <p:xfrm>
          <a:off x="270290" y="4689327"/>
          <a:ext cx="3231663" cy="53035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231663"/>
              </a:tblGrid>
              <a:tr h="0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2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Абдуллин Айрат </a:t>
                      </a:r>
                      <a:r>
                        <a:rPr lang="ru-RU" sz="1200" b="1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Лесталевич</a:t>
                      </a:r>
                      <a:r>
                        <a:rPr lang="ru-RU" sz="12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, </a:t>
                      </a:r>
                    </a:p>
                    <a:p>
                      <a:pPr marL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2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ГНБУ</a:t>
                      </a:r>
                      <a:r>
                        <a:rPr lang="ru-RU" sz="1200" b="0" kern="1200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 «</a:t>
                      </a:r>
                      <a:r>
                        <a:rPr lang="ru-RU" sz="12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Академия наук Республики </a:t>
                      </a:r>
                    </a:p>
                    <a:p>
                      <a:pPr marL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2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Татарстан»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Арт</a:t>
                      </a:r>
                      <a:r>
                        <a:rPr lang="ru-RU" sz="1200" b="1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Ян Александрович,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 b="0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Комитет Госдумы РФ по финансовому рынку</a:t>
                      </a:r>
                      <a:endParaRPr lang="en-US" sz="1200" b="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Гилязова</a:t>
                      </a:r>
                      <a:r>
                        <a:rPr lang="en-US" sz="12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 </a:t>
                      </a: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Татьяна Владимировна, </a:t>
                      </a:r>
                    </a:p>
                    <a:p>
                      <a:pPr marL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2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ТГРУ ПАО «Татнефть»</a:t>
                      </a:r>
                    </a:p>
                    <a:p>
                      <a:pPr marL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200" b="1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Замрий</a:t>
                      </a:r>
                      <a:r>
                        <a:rPr lang="ru-RU" sz="12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 Анатолий Владимирович,</a:t>
                      </a:r>
                    </a:p>
                    <a:p>
                      <a:pPr marL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2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Союз </a:t>
                      </a:r>
                      <a:r>
                        <a:rPr lang="ru-RU" sz="1200" b="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нефтегазопромышленников</a:t>
                      </a:r>
                      <a:r>
                        <a:rPr lang="ru-RU" sz="12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 России</a:t>
                      </a:r>
                    </a:p>
                    <a:p>
                      <a:pPr marL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Ибатуллин</a:t>
                      </a: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 Равиль Рустамович, </a:t>
                      </a:r>
                    </a:p>
                    <a:p>
                      <a:pPr marL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2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TAK </a:t>
                      </a:r>
                      <a:r>
                        <a:rPr lang="ru-RU" sz="1200" b="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Oil</a:t>
                      </a:r>
                      <a:r>
                        <a:rPr lang="ru-RU" sz="12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 </a:t>
                      </a:r>
                      <a:r>
                        <a:rPr lang="ru-RU" sz="1200" b="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Ltd</a:t>
                      </a:r>
                      <a:r>
                        <a:rPr lang="ru-RU" sz="12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Крюков Валерий Анатольевич,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ФГБУ «Российская академия наук»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Нургалиев </a:t>
                      </a:r>
                      <a:r>
                        <a:rPr lang="ru-RU" sz="120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Данис</a:t>
                      </a: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 Карлович,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ФГАОУ ВО К(П)ФУ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Плотникова Ирина Николаевна,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ГНБУ «Академия наук Республики Татарстан»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b="1" kern="120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b="0" kern="120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kern="120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b="0" kern="120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  <a:p>
                      <a:pPr marL="0" algn="l" defTabSz="914400" rtl="0" eaLnBrk="1" latinLnBrk="0" hangingPunct="1">
                        <a:spcAft>
                          <a:spcPts val="0"/>
                        </a:spcAft>
                      </a:pPr>
                      <a:endParaRPr lang="ru-RU" sz="1200" b="0" kern="120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  <a:p>
                      <a:pPr marL="0" algn="l" defTabSz="914400" rtl="0" eaLnBrk="1" latinLnBrk="0" hangingPunct="1">
                        <a:spcAft>
                          <a:spcPts val="0"/>
                        </a:spcAft>
                      </a:pPr>
                      <a:endParaRPr lang="ru-RU" sz="1200" b="0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68580" marR="68580" marT="0" marB="0"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Aft>
                          <a:spcPts val="0"/>
                        </a:spcAft>
                      </a:pPr>
                      <a:endParaRPr lang="ru-RU" sz="1200" b="0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68580" marR="68580" marT="0" marB="0">
                    <a:noFill/>
                  </a:tcPr>
                </a:tc>
              </a:tr>
              <a:tr h="168362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Aft>
                          <a:spcPts val="0"/>
                        </a:spcAft>
                      </a:pPr>
                      <a:endParaRPr lang="ru-RU" sz="1200" b="1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68580" marR="68580" marT="0" marB="0"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Aft>
                          <a:spcPts val="0"/>
                        </a:spcAft>
                      </a:pPr>
                      <a:endParaRPr lang="ru-RU" sz="1200" b="0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68580" marR="68580" marT="0" marB="0"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b="0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68580" marR="68580" marT="0" marB="0"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Aft>
                          <a:spcPts val="0"/>
                        </a:spcAft>
                      </a:pPr>
                      <a:endParaRPr lang="ru-RU" sz="1200" b="0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68580" marR="68580" marT="0" marB="0"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l" defTabSz="5143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68580" marR="68580" marT="0" marB="0">
                    <a:noFill/>
                  </a:tcPr>
                </a:tc>
              </a:tr>
            </a:tbl>
          </a:graphicData>
        </a:graphic>
      </p:graphicFrame>
      <p:graphicFrame>
        <p:nvGraphicFramePr>
          <p:cNvPr id="19" name="Таблица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6788876"/>
              </p:ext>
            </p:extLst>
          </p:nvPr>
        </p:nvGraphicFramePr>
        <p:xfrm>
          <a:off x="3213920" y="4583661"/>
          <a:ext cx="3332108" cy="34747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332108"/>
              </a:tblGrid>
              <a:tr h="0">
                <a:tc>
                  <a:txBody>
                    <a:bodyPr/>
                    <a:lstStyle/>
                    <a:p>
                      <a:pPr marL="0" marR="0" indent="0" algn="r" defTabSz="5143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Саакян Максим</a:t>
                      </a:r>
                      <a:r>
                        <a:rPr lang="ru-RU" sz="1200" kern="1200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 Игоревич</a:t>
                      </a: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, </a:t>
                      </a:r>
                      <a:endParaRPr lang="en-US" sz="1200" kern="120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  <a:p>
                      <a:pPr marL="0" marR="0" indent="0" algn="r" defTabSz="5143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DeGolyer&amp;MacNaughto</a:t>
                      </a:r>
                      <a:endParaRPr lang="ru-RU" sz="1200" kern="120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Тахаутдинов</a:t>
                      </a: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Шафагат</a:t>
                      </a: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Фахразович</a:t>
                      </a: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</a:t>
                      </a: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Аппарат Президента Республики Татарстан</a:t>
                      </a:r>
                      <a:endParaRPr lang="ru-RU" sz="12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Фаррахов</a:t>
                      </a: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Евгений </a:t>
                      </a:r>
                      <a:r>
                        <a:rPr lang="ru-RU" sz="12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Гатович</a:t>
                      </a: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endParaRPr lang="ru-RU" sz="120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РОСГЕО</a:t>
                      </a:r>
                      <a:endParaRPr lang="ru-RU" sz="12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Хисамов</a:t>
                      </a:r>
                      <a:r>
                        <a:rPr lang="ru-RU" sz="1200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Раис </a:t>
                      </a:r>
                      <a:r>
                        <a:rPr lang="ru-RU" sz="12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Салихович</a:t>
                      </a: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endParaRPr lang="ru-RU" sz="120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ПАО </a:t>
                      </a:r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«Татнефть»</a:t>
                      </a:r>
                      <a:endParaRPr lang="ru-RU" sz="12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Христофорова Дарья Анатольевна, </a:t>
                      </a:r>
                      <a:endParaRPr lang="ru-RU" sz="120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ФГАОУ </a:t>
                      </a:r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 </a:t>
                      </a:r>
                      <a:r>
                        <a:rPr lang="ru-RU" sz="12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К(П)ФУ</a:t>
                      </a: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Хоменко Вадим Васильевич,</a:t>
                      </a:r>
                    </a:p>
                    <a:p>
                      <a:pPr marL="0" algn="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2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ГНБУ</a:t>
                      </a:r>
                      <a:r>
                        <a:rPr lang="ru-RU" sz="1200" b="0" kern="1200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 «</a:t>
                      </a:r>
                      <a:r>
                        <a:rPr lang="ru-RU" sz="12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Академия наук Республики Татарстан»</a:t>
                      </a:r>
                    </a:p>
                    <a:p>
                      <a:pPr marL="0" algn="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200" b="1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Шагидуллин</a:t>
                      </a:r>
                      <a:r>
                        <a:rPr lang="ru-RU" sz="12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 </a:t>
                      </a:r>
                      <a:r>
                        <a:rPr lang="ru-RU" sz="1200" b="1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Рифгат</a:t>
                      </a:r>
                      <a:r>
                        <a:rPr lang="ru-RU" sz="12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 </a:t>
                      </a:r>
                      <a:r>
                        <a:rPr lang="ru-RU" sz="1200" b="1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Роальдович</a:t>
                      </a:r>
                      <a:r>
                        <a:rPr lang="ru-RU" sz="12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,</a:t>
                      </a:r>
                    </a:p>
                    <a:p>
                      <a:pPr marL="0" marR="0" lvl="0" indent="0" algn="r" defTabSz="5143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ГНБУ</a:t>
                      </a:r>
                      <a:r>
                        <a:rPr lang="ru-RU" sz="1200" b="0" kern="1200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 «</a:t>
                      </a:r>
                      <a:r>
                        <a:rPr lang="ru-RU" sz="12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Академия наук Республики Татарстан»</a:t>
                      </a: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Шмаль</a:t>
                      </a: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Генадий</a:t>
                      </a: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Иосифович, </a:t>
                      </a: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Союз </a:t>
                      </a:r>
                      <a:r>
                        <a:rPr lang="ru-RU" sz="1200" b="0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нефтегазопромышленников</a:t>
                      </a:r>
                      <a:r>
                        <a:rPr lang="ru-RU" sz="12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России</a:t>
                      </a:r>
                    </a:p>
                  </a:txBody>
                  <a:tcPr marL="68580" marR="68580" marT="0" marB="0"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Шпуров Игорь Викторович, </a:t>
                      </a: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ФБУ «ГКЗ»</a:t>
                      </a:r>
                      <a:endParaRPr lang="ru-RU" sz="12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en-US" sz="1200" b="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</a:tr>
            </a:tbl>
          </a:graphicData>
        </a:graphic>
      </p:graphicFrame>
      <p:cxnSp>
        <p:nvCxnSpPr>
          <p:cNvPr id="24" name="Прямая соединительная линия 23"/>
          <p:cNvCxnSpPr/>
          <p:nvPr/>
        </p:nvCxnSpPr>
        <p:spPr>
          <a:xfrm>
            <a:off x="607732" y="446491"/>
            <a:ext cx="5788442" cy="0"/>
          </a:xfrm>
          <a:prstGeom prst="line">
            <a:avLst/>
          </a:prstGeom>
          <a:ln w="28575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>
            <a:off x="720095" y="1090317"/>
            <a:ext cx="2139832" cy="0"/>
          </a:xfrm>
          <a:prstGeom prst="line">
            <a:avLst/>
          </a:prstGeom>
          <a:ln w="9525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805136" y="4404441"/>
            <a:ext cx="2903215" cy="0"/>
          </a:xfrm>
          <a:prstGeom prst="line">
            <a:avLst/>
          </a:prstGeom>
          <a:ln w="9525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/>
          <a:srcRect l="30494" t="42223" r="35963" b="50092"/>
          <a:stretch/>
        </p:blipFill>
        <p:spPr>
          <a:xfrm>
            <a:off x="37121" y="8089900"/>
            <a:ext cx="678277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2498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6353129" y="65960"/>
            <a:ext cx="50487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</a:rPr>
              <a:t>3</a:t>
            </a:r>
            <a:endParaRPr lang="ru-RU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642915" y="425740"/>
            <a:ext cx="5819775" cy="0"/>
          </a:xfrm>
          <a:prstGeom prst="line">
            <a:avLst/>
          </a:prstGeom>
          <a:ln w="28575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Прямоугольник 9"/>
          <p:cNvSpPr/>
          <p:nvPr/>
        </p:nvSpPr>
        <p:spPr>
          <a:xfrm>
            <a:off x="516368" y="1185525"/>
            <a:ext cx="6027307" cy="66941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Пленарные доклады 1-го дня </a:t>
            </a:r>
            <a:endParaRPr lang="ru-RU" sz="1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1. Глобальные </a:t>
            </a:r>
            <a:r>
              <a:rPr lang="ru-RU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изменения миропорядка и тенденций развития добычи и </a:t>
            </a:r>
            <a:r>
              <a:rPr lang="ru-RU" sz="13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исполь-зования</a:t>
            </a:r>
            <a:r>
              <a:rPr lang="ru-RU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нефти и газа для удовлетворения все возрастающих </a:t>
            </a:r>
            <a:r>
              <a:rPr lang="ru-RU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потребностей </a:t>
            </a:r>
            <a:r>
              <a:rPr lang="ru-RU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населения планеты.</a:t>
            </a:r>
          </a:p>
          <a:p>
            <a:pPr algn="just"/>
            <a:r>
              <a:rPr lang="ru-RU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2. </a:t>
            </a:r>
            <a:r>
              <a:rPr lang="ru-RU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Новые вызовы и проблемы развития ТЭК. Декарбонизация добычи и </a:t>
            </a:r>
            <a:r>
              <a:rPr lang="ru-RU" sz="13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исполь-зования</a:t>
            </a:r>
            <a:r>
              <a:rPr lang="ru-RU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УВ</a:t>
            </a:r>
            <a:r>
              <a:rPr lang="ru-RU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r>
              <a:rPr lang="ru-RU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3. </a:t>
            </a:r>
            <a:r>
              <a:rPr lang="ru-RU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Глобальное противопоставление альтернативной энергетике – </a:t>
            </a:r>
            <a:r>
              <a:rPr lang="ru-RU" sz="13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традицион</a:t>
            </a:r>
            <a:r>
              <a:rPr lang="ru-RU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-ной </a:t>
            </a:r>
            <a:r>
              <a:rPr lang="ru-RU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решения </a:t>
            </a:r>
            <a:r>
              <a:rPr lang="ru-RU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энергетических проблем стран с недостаточными природными ресурсами УВ.</a:t>
            </a:r>
          </a:p>
          <a:p>
            <a:pPr algn="just"/>
            <a:r>
              <a:rPr lang="ru-RU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4. Антикризисные </a:t>
            </a:r>
            <a:r>
              <a:rPr lang="ru-RU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стратегии. Законодательное регулирование в нефтяной отрасли.</a:t>
            </a:r>
          </a:p>
          <a:p>
            <a:pPr algn="just"/>
            <a:r>
              <a:rPr lang="ru-RU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5. </a:t>
            </a:r>
            <a:r>
              <a:rPr lang="ru-RU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Новая парадигма развития ТЭК РФ на фоне решения Европейского союза о </a:t>
            </a:r>
            <a:r>
              <a:rPr lang="ru-RU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декарбонизации.</a:t>
            </a:r>
          </a:p>
          <a:p>
            <a:pPr algn="just"/>
            <a:endParaRPr lang="ru-RU" sz="1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Пленарные доклады 2-го дня</a:t>
            </a:r>
            <a:endParaRPr lang="ru-RU" sz="1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1. Новые подходы к оценке ресурсной геологической базы УВ и определению извлекаемой части этих ресурсов.</a:t>
            </a:r>
          </a:p>
          <a:p>
            <a:pPr algn="just"/>
            <a:r>
              <a:rPr lang="ru-RU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2. Новые подходы к стратегии ГРР, позволяющие существенно повысить их эффективность.</a:t>
            </a:r>
          </a:p>
          <a:p>
            <a:pPr algn="just"/>
            <a:r>
              <a:rPr lang="ru-RU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3. Подсчет и аудит запасов УВ.</a:t>
            </a:r>
          </a:p>
          <a:p>
            <a:pPr algn="just"/>
            <a:r>
              <a:rPr lang="ru-RU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4. Возобновляемые углеводородные ресурсы и пути их рационального </a:t>
            </a:r>
            <a:r>
              <a:rPr lang="ru-RU" sz="1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исполь-зования</a:t>
            </a:r>
            <a:r>
              <a:rPr lang="ru-RU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r>
              <a:rPr lang="ru-RU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5. Развитие автоматизации и </a:t>
            </a:r>
            <a:r>
              <a:rPr lang="ru-RU" sz="1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цифровизации</a:t>
            </a:r>
            <a:r>
              <a:rPr lang="ru-RU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нефтяной отрасли для </a:t>
            </a:r>
            <a:r>
              <a:rPr lang="ru-RU" sz="1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сущест</a:t>
            </a:r>
            <a:r>
              <a:rPr lang="ru-RU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-венного повышения информации о геологическом строении </a:t>
            </a:r>
            <a:r>
              <a:rPr lang="ru-RU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месторождений </a:t>
            </a:r>
            <a:r>
              <a:rPr lang="ru-RU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разработке новых высокоэффективных технологий добычи УВ.</a:t>
            </a:r>
          </a:p>
          <a:p>
            <a:pPr algn="just"/>
            <a:r>
              <a:rPr lang="ru-RU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6. Новые подходы к моделированию процессов разведки и разработки место-рождений УВ. </a:t>
            </a:r>
          </a:p>
          <a:p>
            <a:pPr algn="just"/>
            <a:r>
              <a:rPr lang="ru-RU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7. Оптимизация гидродинамических систем и режимов разработки нефтяных месторождений.</a:t>
            </a:r>
          </a:p>
          <a:p>
            <a:pPr algn="just"/>
            <a:r>
              <a:rPr lang="ru-RU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8. Роль гидродинамических МУН в разработке и добыче глубинных (</a:t>
            </a:r>
            <a:r>
              <a:rPr lang="ru-RU" sz="1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возоб-новляемых</a:t>
            </a:r>
            <a:r>
              <a:rPr lang="ru-RU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УВ. Эффективность </a:t>
            </a:r>
            <a:r>
              <a:rPr lang="ru-RU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1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комлексирование</a:t>
            </a:r>
            <a:r>
              <a:rPr lang="ru-RU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различных МУН.</a:t>
            </a:r>
          </a:p>
          <a:p>
            <a:pPr algn="just"/>
            <a:endParaRPr lang="ru-RU" sz="1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1110686" y="1032416"/>
            <a:ext cx="2255950" cy="0"/>
          </a:xfrm>
          <a:prstGeom prst="line">
            <a:avLst/>
          </a:prstGeom>
          <a:ln w="9525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Прямоугольник 7"/>
          <p:cNvSpPr/>
          <p:nvPr/>
        </p:nvSpPr>
        <p:spPr>
          <a:xfrm>
            <a:off x="1048816" y="704135"/>
            <a:ext cx="237969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Тематика конференции</a:t>
            </a: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 rotWithShape="1">
          <a:blip r:embed="rId2"/>
          <a:srcRect l="30494" t="42223" r="35963" b="50092"/>
          <a:stretch/>
        </p:blipFill>
        <p:spPr>
          <a:xfrm>
            <a:off x="37121" y="8089900"/>
            <a:ext cx="6782770" cy="9144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16368" y="4021406"/>
            <a:ext cx="5946322" cy="2923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3063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73756" y="6435566"/>
            <a:ext cx="601276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>
              <a:spcAft>
                <a:spcPts val="0"/>
              </a:spcAft>
            </a:pPr>
            <a:endParaRPr lang="ru-RU" sz="1400" dirty="0" smtClean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indent="450850" algn="just">
              <a:spcAft>
                <a:spcPts val="0"/>
              </a:spcAft>
            </a:pPr>
            <a:endParaRPr lang="ru-RU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353129" y="140780"/>
            <a:ext cx="50487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4</a:t>
            </a:r>
            <a:endParaRPr lang="ru-RU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642915" y="500560"/>
            <a:ext cx="5819775" cy="0"/>
          </a:xfrm>
          <a:prstGeom prst="line">
            <a:avLst/>
          </a:prstGeom>
          <a:ln w="28575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Прямоугольник 6"/>
          <p:cNvSpPr/>
          <p:nvPr/>
        </p:nvSpPr>
        <p:spPr>
          <a:xfrm>
            <a:off x="523875" y="1191658"/>
            <a:ext cx="600755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/>
              <a:t> </a:t>
            </a: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110686" y="1029029"/>
            <a:ext cx="2255950" cy="0"/>
          </a:xfrm>
          <a:prstGeom prst="line">
            <a:avLst/>
          </a:prstGeom>
          <a:ln w="9525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Прямоугольник 8"/>
          <p:cNvSpPr/>
          <p:nvPr/>
        </p:nvSpPr>
        <p:spPr>
          <a:xfrm>
            <a:off x="1048816" y="700748"/>
            <a:ext cx="237969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Тематика конференции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473756" y="1251213"/>
            <a:ext cx="5988934" cy="629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10. Утилизация СО</a:t>
            </a:r>
            <a:r>
              <a:rPr lang="ru-RU" sz="13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попутного нефтяного газа в аспекте «газовых» </a:t>
            </a:r>
            <a:r>
              <a:rPr lang="ru-RU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технологий </a:t>
            </a:r>
            <a:r>
              <a:rPr lang="ru-RU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увеличения </a:t>
            </a:r>
            <a:r>
              <a:rPr lang="ru-RU" sz="1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нефтеотдачи</a:t>
            </a:r>
            <a:r>
              <a:rPr lang="ru-RU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r>
              <a:rPr lang="ru-RU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11. Методы комплексной оценки углеродной эффективности технологий </a:t>
            </a:r>
            <a:r>
              <a:rPr lang="ru-RU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топ-</a:t>
            </a:r>
            <a:r>
              <a:rPr lang="ru-RU" sz="13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ливно</a:t>
            </a:r>
            <a:r>
              <a:rPr lang="ru-RU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-энергетического </a:t>
            </a:r>
            <a:r>
              <a:rPr lang="ru-RU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комплекса.</a:t>
            </a:r>
          </a:p>
          <a:p>
            <a:pPr algn="just"/>
            <a:r>
              <a:rPr lang="ru-RU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12. Методы оценки влияния выбросов СО</a:t>
            </a:r>
            <a:r>
              <a:rPr lang="ru-RU" sz="13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парниковых газов и других агентов на </a:t>
            </a:r>
            <a:r>
              <a:rPr lang="ru-RU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экологическую </a:t>
            </a:r>
            <a:r>
              <a:rPr lang="ru-RU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обстановку в районах добычи и переработки углеводородов. </a:t>
            </a:r>
          </a:p>
          <a:p>
            <a:pPr algn="just"/>
            <a:r>
              <a:rPr lang="ru-RU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13. Углеродный полигон Татарстана и региональная система регулирования </a:t>
            </a:r>
            <a:r>
              <a:rPr lang="ru-RU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парниковых </a:t>
            </a:r>
            <a:r>
              <a:rPr lang="ru-RU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газов (как прототип национальной системы регулирования).</a:t>
            </a:r>
          </a:p>
          <a:p>
            <a:pPr algn="just"/>
            <a:r>
              <a:rPr lang="ru-RU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14. «Зеленые</a:t>
            </a:r>
            <a:r>
              <a:rPr lang="ru-RU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технологии поиска, разведки и разработки месторождений нефти и газа.</a:t>
            </a:r>
          </a:p>
          <a:p>
            <a:pPr algn="just"/>
            <a:r>
              <a:rPr lang="ru-RU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15. </a:t>
            </a:r>
            <a:r>
              <a:rPr lang="ru-RU" sz="13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Трудноизвлекаемые</a:t>
            </a:r>
            <a:r>
              <a:rPr lang="ru-RU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запасы – настоящее и будущее.</a:t>
            </a:r>
          </a:p>
          <a:p>
            <a:pPr algn="just"/>
            <a:endParaRPr lang="ru-RU" sz="1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рамках конференции планируется проведение Круглых столов</a:t>
            </a:r>
            <a:r>
              <a:rPr lang="ru-RU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just"/>
            <a:r>
              <a:rPr lang="ru-RU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Круглый </a:t>
            </a:r>
            <a:r>
              <a:rPr lang="ru-RU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стол посвященный 300-летию Российской </a:t>
            </a:r>
            <a:r>
              <a:rPr lang="ru-RU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нефти.</a:t>
            </a:r>
          </a:p>
          <a:p>
            <a:pPr algn="just"/>
            <a:r>
              <a:rPr lang="ru-RU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Круглый </a:t>
            </a:r>
            <a:r>
              <a:rPr lang="ru-RU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стол  посвященный 110-летнему юбилею академика </a:t>
            </a:r>
            <a:r>
              <a:rPr lang="ru-RU" sz="1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А.А.Трофимука</a:t>
            </a:r>
            <a:r>
              <a:rPr lang="ru-RU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 </a:t>
            </a:r>
            <a:r>
              <a:rPr lang="ru-RU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презентацией </a:t>
            </a:r>
            <a:r>
              <a:rPr lang="ru-RU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Научного центра мирового уровня «Рациональное освоение запасов жидких углеводородов планеты</a:t>
            </a:r>
            <a:r>
              <a:rPr lang="ru-RU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</a:p>
          <a:p>
            <a:pPr algn="just"/>
            <a:r>
              <a:rPr lang="ru-RU" sz="13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Круглый стол, посвященный основной теме </a:t>
            </a:r>
            <a:r>
              <a:rPr lang="ru-RU" sz="13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конференции «Решение Европейского Союза о декарбонизации и новая парадигма развития ТЭК России</a:t>
            </a:r>
            <a:r>
              <a:rPr lang="ru-RU" sz="13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 и конкретные предложения к формированию Решения конференции.</a:t>
            </a:r>
          </a:p>
          <a:p>
            <a:pPr algn="just"/>
            <a:endParaRPr lang="ru-RU" sz="1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sz="13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В </a:t>
            </a:r>
            <a:r>
              <a:rPr lang="ru-RU" sz="13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конференции ежегодно принимают участие руководители и </a:t>
            </a:r>
            <a:r>
              <a:rPr lang="ru-RU" sz="13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специалисты </a:t>
            </a:r>
            <a:r>
              <a:rPr lang="ru-RU" sz="13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нефтегазового сектора, авторитетные учёные и международные </a:t>
            </a:r>
            <a:r>
              <a:rPr lang="ru-RU" sz="13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эксперты; </a:t>
            </a:r>
            <a:r>
              <a:rPr lang="ru-RU" sz="13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представители федеральных и региональных органов власти, академических учреждений, российских и зарубежных </a:t>
            </a:r>
            <a:r>
              <a:rPr lang="ru-RU" sz="13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государственных </a:t>
            </a:r>
            <a:r>
              <a:rPr lang="ru-RU" sz="13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 негосударственных учреждений высшего образования;  компаний-партнёров. </a:t>
            </a:r>
          </a:p>
          <a:p>
            <a:pPr algn="just"/>
            <a:r>
              <a:rPr lang="ru-RU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К началу конференции планируется издание </a:t>
            </a:r>
            <a:r>
              <a:rPr lang="ru-RU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электронного </a:t>
            </a:r>
            <a:r>
              <a:rPr lang="ru-RU" sz="13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сборника </a:t>
            </a:r>
            <a:r>
              <a:rPr lang="ru-RU" sz="13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трудов</a:t>
            </a:r>
            <a:r>
              <a:rPr lang="ru-RU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По </a:t>
            </a:r>
            <a:r>
              <a:rPr lang="ru-RU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итогам </a:t>
            </a:r>
            <a:r>
              <a:rPr lang="ru-RU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конференции – издание</a:t>
            </a:r>
            <a:r>
              <a:rPr lang="ru-RU" sz="13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специального номера журнала «</a:t>
            </a:r>
            <a:r>
              <a:rPr lang="ru-RU" sz="13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Георесурсы</a:t>
            </a:r>
            <a:r>
              <a:rPr lang="ru-RU" sz="13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». </a:t>
            </a:r>
            <a:r>
              <a:rPr lang="ru-RU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Журнал включен в Перечень рецензируемых научных журналов и изданий (Перечень ВАК), индексируется в международных базах данных </a:t>
            </a:r>
            <a:r>
              <a:rPr lang="en-US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Scopus </a:t>
            </a:r>
            <a:r>
              <a:rPr lang="ru-RU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1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Web</a:t>
            </a:r>
            <a:r>
              <a:rPr lang="ru-RU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ru-RU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Science</a:t>
            </a:r>
            <a:r>
              <a:rPr lang="ru-RU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(ESCI). 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345575" y="5494847"/>
            <a:ext cx="600755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sz="1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2"/>
          <a:srcRect l="30494" t="42223" r="35963" b="50092"/>
          <a:stretch/>
        </p:blipFill>
        <p:spPr>
          <a:xfrm>
            <a:off x="37121" y="8018615"/>
            <a:ext cx="678277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3769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533400" y="1063895"/>
            <a:ext cx="5953124" cy="49398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61950" algn="just">
              <a:spcAft>
                <a:spcPts val="0"/>
              </a:spcAft>
            </a:pPr>
            <a:r>
              <a:rPr lang="ru-RU" sz="14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31 августа </a:t>
            </a: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– ключевые выступления и пленарные доклады </a:t>
            </a:r>
            <a:r>
              <a:rPr lang="ru-RU" sz="1400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пригла-шенных</a:t>
            </a:r>
            <a:r>
              <a:rPr lang="ru-RU" sz="1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спикеров, участие в торжественном открытии XX</a:t>
            </a:r>
            <a:r>
              <a:rPr lang="en-US" sz="1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VIII</a:t>
            </a:r>
            <a:r>
              <a:rPr lang="en-US" sz="1400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400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Междуна</a:t>
            </a:r>
            <a:r>
              <a:rPr lang="ru-RU" sz="1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-родной </a:t>
            </a: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специализированной выставки «Нефть, газ. Нефтехимия».</a:t>
            </a:r>
          </a:p>
          <a:p>
            <a:pPr indent="361950" algn="just">
              <a:spcAft>
                <a:spcPts val="0"/>
              </a:spcAft>
            </a:pPr>
            <a:r>
              <a:rPr lang="ru-RU" sz="14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1 сентября - </a:t>
            </a:r>
            <a:r>
              <a:rPr lang="ru-RU" sz="1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доклады </a:t>
            </a: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по секционным направлениям, деловое общение, работа </a:t>
            </a:r>
            <a:r>
              <a:rPr lang="ru-RU" sz="1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круглых столов, </a:t>
            </a: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подведение итогов. </a:t>
            </a:r>
          </a:p>
          <a:p>
            <a:pPr indent="361950" algn="just">
              <a:spcAft>
                <a:spcPts val="0"/>
              </a:spcAft>
            </a:pPr>
            <a:r>
              <a:rPr lang="ru-RU" sz="14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31 августа и 1 </a:t>
            </a:r>
            <a:r>
              <a:rPr lang="ru-RU" sz="1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сентября </a:t>
            </a:r>
            <a:r>
              <a:rPr lang="ru-RU" sz="1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- </a:t>
            </a:r>
            <a:r>
              <a:rPr lang="ru-RU" sz="1400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постерная</a:t>
            </a:r>
            <a:r>
              <a:rPr lang="ru-RU" sz="1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секция. </a:t>
            </a:r>
            <a:endParaRPr lang="ru-RU" sz="1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361950" algn="just">
              <a:spcAft>
                <a:spcPts val="0"/>
              </a:spcAft>
            </a:pPr>
            <a:r>
              <a:rPr lang="ru-RU" sz="1400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Участие в конференции бесплатное. Организационный взнос </a:t>
            </a:r>
            <a:r>
              <a:rPr lang="ru-RU" sz="1400" b="1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не предусмотрен</a:t>
            </a:r>
            <a:r>
              <a:rPr lang="ru-RU" sz="1400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ru-RU" sz="1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361950" algn="just">
              <a:spcAft>
                <a:spcPts val="0"/>
              </a:spcAft>
            </a:pP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 связи с планируемым большим количеством участников просим </a:t>
            </a:r>
            <a:r>
              <a:rPr lang="ru-RU" sz="14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до 1 июня 2021 </a:t>
            </a:r>
            <a:r>
              <a:rPr lang="ru-RU" sz="1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года </a:t>
            </a: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выслать в электронном виде </a:t>
            </a:r>
            <a:r>
              <a:rPr lang="ru-RU" sz="1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заявку на участие</a:t>
            </a: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</a:p>
          <a:p>
            <a:pPr indent="361950" algn="just">
              <a:spcAft>
                <a:spcPts val="0"/>
              </a:spcAft>
            </a:pP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Форма заявки представлена в </a:t>
            </a:r>
            <a:r>
              <a:rPr lang="ru-RU" sz="1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Приложении 1.</a:t>
            </a:r>
          </a:p>
          <a:p>
            <a:pPr indent="449580" algn="just">
              <a:spcAft>
                <a:spcPts val="0"/>
              </a:spcAft>
            </a:pPr>
            <a:endParaRPr lang="ru-RU" sz="1400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600"/>
              </a:spcAft>
            </a:pPr>
            <a:r>
              <a:rPr lang="ru-RU" sz="16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   </a:t>
            </a:r>
          </a:p>
          <a:p>
            <a:pPr marR="93980" indent="449580" algn="just">
              <a:spcAft>
                <a:spcPts val="0"/>
              </a:spcAft>
            </a:pPr>
            <a:r>
              <a:rPr lang="ru-RU" sz="1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Материалы </a:t>
            </a: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докладов (статей) представляются в оргкомитет </a:t>
            </a:r>
            <a:r>
              <a:rPr lang="ru-RU" sz="1400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конфе-ренции</a:t>
            </a:r>
            <a:r>
              <a:rPr lang="ru-RU" sz="1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 электронном виде. </a:t>
            </a:r>
          </a:p>
          <a:p>
            <a:pPr marR="93980" indent="449580" algn="just">
              <a:spcAft>
                <a:spcPts val="0"/>
              </a:spcAft>
            </a:pP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Дата окончания приема докладов (статей) – </a:t>
            </a:r>
            <a:r>
              <a:rPr lang="ru-RU" sz="14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1 июня </a:t>
            </a:r>
            <a:r>
              <a:rPr lang="ru-RU" sz="1400" b="1" u="sng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2021 года.</a:t>
            </a:r>
            <a:r>
              <a:rPr lang="ru-RU" sz="1400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Если до указанного срока Вы прислали заявку на доклад, но не прислали </a:t>
            </a:r>
            <a:r>
              <a:rPr lang="ru-RU" sz="1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мате-риалы </a:t>
            </a: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доклада, доклад не может быть включен в программу конференции. Без оформленной заявки на доклад материалы не рассматриваются. </a:t>
            </a:r>
          </a:p>
          <a:p>
            <a:pPr marR="93980" indent="449580" algn="just">
              <a:spcAft>
                <a:spcPts val="0"/>
              </a:spcAft>
            </a:pP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Программный комитет оставляет за собой право отбора докладов. </a:t>
            </a:r>
          </a:p>
          <a:p>
            <a:pPr marR="93980" indent="449580" algn="just">
              <a:spcAft>
                <a:spcPts val="0"/>
              </a:spcAft>
            </a:pP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Предварительная Программа конференции будет опубликована на сайте </a:t>
            </a:r>
            <a:r>
              <a:rPr lang="ru-RU" sz="1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Академии </a:t>
            </a: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наук Республики Татарстан после </a:t>
            </a:r>
            <a:r>
              <a:rPr lang="ru-RU" sz="1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1 августа </a:t>
            </a:r>
            <a:r>
              <a:rPr lang="ru-RU" sz="14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2021 года.</a:t>
            </a:r>
            <a:r>
              <a:rPr lang="ru-RU" sz="1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ru-RU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353129" y="125969"/>
            <a:ext cx="50487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5</a:t>
            </a:r>
            <a:endParaRPr lang="ru-RU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652440" y="485749"/>
            <a:ext cx="5800725" cy="0"/>
          </a:xfrm>
          <a:prstGeom prst="line">
            <a:avLst/>
          </a:prstGeom>
          <a:ln w="28575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Прямоугольник 9"/>
          <p:cNvSpPr/>
          <p:nvPr/>
        </p:nvSpPr>
        <p:spPr>
          <a:xfrm>
            <a:off x="83820" y="713852"/>
            <a:ext cx="534352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449580">
              <a:spcAft>
                <a:spcPts val="0"/>
              </a:spcAft>
            </a:pPr>
            <a:r>
              <a:rPr lang="ru-RU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Предварительная программа </a:t>
            </a:r>
            <a:r>
              <a:rPr lang="ru-RU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конференции</a:t>
            </a:r>
            <a:endParaRPr lang="ru-RU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>
            <a:off x="877055" y="1052406"/>
            <a:ext cx="4123481" cy="0"/>
          </a:xfrm>
          <a:prstGeom prst="line">
            <a:avLst/>
          </a:prstGeom>
          <a:ln w="9525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952499" y="3882134"/>
            <a:ext cx="2781301" cy="0"/>
          </a:xfrm>
          <a:prstGeom prst="line">
            <a:avLst/>
          </a:prstGeom>
          <a:ln w="9525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Прямоугольник 13"/>
          <p:cNvSpPr/>
          <p:nvPr/>
        </p:nvSpPr>
        <p:spPr>
          <a:xfrm>
            <a:off x="533400" y="6117574"/>
            <a:ext cx="6122500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Контактные </a:t>
            </a:r>
            <a:r>
              <a:rPr lang="ru-RU" sz="14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лица </a:t>
            </a:r>
            <a:r>
              <a:rPr lang="ru-RU" sz="14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подачи заявки на участие и материалов доклада</a:t>
            </a:r>
            <a:r>
              <a:rPr lang="ru-RU" sz="14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Стинский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Герман 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Владимирович, </a:t>
            </a:r>
            <a:r>
              <a:rPr lang="ru-RU" sz="1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ГНБУ </a:t>
            </a: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«Академия наук Республики Татарстан</a:t>
            </a:r>
            <a:r>
              <a:rPr lang="ru-RU" sz="1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», т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ел. (843)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292-52-04, 292-70-91, Е-</a:t>
            </a:r>
            <a:r>
              <a:rPr lang="fr-FR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mail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sz="1400" u="sng" dirty="0" err="1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nio</a:t>
            </a:r>
            <a:r>
              <a:rPr lang="ru-RU" sz="1400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_</a:t>
            </a:r>
            <a:r>
              <a:rPr lang="en-US" sz="1400" u="sng" dirty="0" err="1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anrt</a:t>
            </a:r>
            <a:r>
              <a:rPr lang="ru-RU" sz="1400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@</a:t>
            </a:r>
            <a:r>
              <a:rPr lang="en-US" sz="1400" u="sng" dirty="0" err="1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bk</a:t>
            </a:r>
            <a:r>
              <a:rPr lang="ru-RU" sz="1400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.</a:t>
            </a:r>
            <a:r>
              <a:rPr lang="en-US" sz="1400" u="sng" dirty="0" err="1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ru</a:t>
            </a:r>
            <a:endParaRPr lang="ru-RU" sz="1400" u="sng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en-US" sz="1400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Программный </a:t>
            </a:r>
            <a:r>
              <a:rPr lang="ru-RU" sz="14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комитет конференции: 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Гилязова Татьяна 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Владимировна,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ТГРУ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ПАО «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Татнефть»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им.В.Д.Шашина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тел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(843) 222-58-19, Е-</a:t>
            </a:r>
            <a:r>
              <a:rPr lang="fr-FR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mail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sz="1400" u="sng" dirty="0">
                <a:latin typeface="Times New Roman" pitchFamily="18" charset="0"/>
                <a:cs typeface="Times New Roman" pitchFamily="18" charset="0"/>
                <a:hlinkClick r:id="rId3"/>
              </a:rPr>
              <a:t>gilyazovatv@tatneft.ru</a:t>
            </a:r>
            <a:r>
              <a:rPr lang="en-US" sz="1400" dirty="0">
                <a:latin typeface="Times New Roman" pitchFamily="18" charset="0"/>
                <a:cs typeface="Times New Roman" pitchFamily="18" charset="0"/>
              </a:rPr>
              <a:t> 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877054" y="3543580"/>
            <a:ext cx="292836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Издание трудов конференции</a:t>
            </a:r>
            <a:endParaRPr lang="ru-RU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2" name="Рисунок 21"/>
          <p:cNvPicPr>
            <a:picLocks noChangeAspect="1"/>
          </p:cNvPicPr>
          <p:nvPr/>
        </p:nvPicPr>
        <p:blipFill rotWithShape="1">
          <a:blip r:embed="rId4"/>
          <a:srcRect l="30494" t="42223" r="35963" b="50092"/>
          <a:stretch/>
        </p:blipFill>
        <p:spPr>
          <a:xfrm>
            <a:off x="42377" y="8120380"/>
            <a:ext cx="678277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0464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829472" y="633413"/>
            <a:ext cx="5308591" cy="417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600"/>
              </a:spcAft>
            </a:pPr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Обязательные требования к публикуемому материалу</a:t>
            </a:r>
            <a:endParaRPr lang="ru-RU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42925" y="1130127"/>
            <a:ext cx="5881686" cy="82791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42900" algn="just">
              <a:spcAft>
                <a:spcPts val="0"/>
              </a:spcAft>
            </a:pPr>
            <a:r>
              <a:rPr lang="ru-RU" sz="1400" spc="-3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Для публикации доклада (статьи) материалы должны быть оформлены в строгом соответствии со следующими требованиями: текст доклада объемом </a:t>
            </a:r>
            <a:r>
              <a:rPr lang="ru-RU" sz="1400" b="1" spc="-3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 более 5 стр.</a:t>
            </a:r>
            <a:r>
              <a:rPr lang="ru-RU" sz="1400" spc="-3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должен быть набран в текстовом редакторе </a:t>
            </a:r>
            <a:r>
              <a:rPr lang="en-US" sz="1400" spc="-3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MS Word</a:t>
            </a:r>
            <a:r>
              <a:rPr lang="ru-RU" sz="1400" spc="-3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 имя файла и отдельные файлы рисунков должны называться фамилией первого автора (докладчика</a:t>
            </a:r>
            <a:r>
              <a:rPr lang="ru-RU" sz="1400" spc="-3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pPr indent="342900" algn="just"/>
            <a:r>
              <a:rPr lang="ru-RU" sz="1400" spc="-3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1. Таблицы, схемы, рисунки должны иметь название и быть набраны в среде </a:t>
            </a:r>
            <a:r>
              <a:rPr lang="en-US" sz="1400" spc="-3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Windows</a:t>
            </a:r>
            <a:r>
              <a:rPr lang="ru-RU" sz="1400" spc="-3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indent="342900" algn="just"/>
            <a:r>
              <a:rPr lang="x-none" sz="1400" spc="-3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 Формат страницы: А 4.</a:t>
            </a:r>
            <a:endParaRPr lang="ru-RU" sz="1400" spc="-30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indent="342900" algn="just"/>
            <a:r>
              <a:rPr lang="ru-RU" altLang="ru-RU" sz="1400" spc="-3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3. Поля: верхнее – 2 см, нижнее – 2 см, правое – 1 см, левое – 3 см.</a:t>
            </a:r>
          </a:p>
          <a:p>
            <a:pPr indent="342900" algn="just"/>
            <a:r>
              <a:rPr lang="en-US" sz="1400" spc="-3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4. </a:t>
            </a:r>
            <a:r>
              <a:rPr lang="x-none" sz="1400" spc="-3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Шрифт</a:t>
            </a:r>
            <a:r>
              <a:rPr lang="en-US" sz="1400" spc="-3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Times New Roman, KZ Times New Roman, </a:t>
            </a:r>
            <a:r>
              <a:rPr lang="ru-RU" sz="1400" spc="-3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кегль</a:t>
            </a:r>
            <a:r>
              <a:rPr lang="en-US" sz="1400" spc="-3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– 12.</a:t>
            </a:r>
            <a:endParaRPr lang="ru-RU" sz="1400" spc="-30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342900" algn="just"/>
            <a:r>
              <a:rPr lang="ru-RU" sz="1400" spc="-3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5. Межстрочный интервал – одинарный.</a:t>
            </a:r>
          </a:p>
          <a:p>
            <a:pPr indent="342900" algn="just"/>
            <a:r>
              <a:rPr lang="ru-RU" altLang="ru-RU" sz="1400" spc="-3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6. Отступ начала абзаца 1,25 см.</a:t>
            </a:r>
          </a:p>
          <a:p>
            <a:pPr lvl="0" indent="342900" algn="just"/>
            <a:r>
              <a:rPr lang="ru-RU" sz="1400" spc="-3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7. Вначале печатается название доклада: вверху страницы, по центру </a:t>
            </a:r>
            <a:r>
              <a:rPr lang="ru-RU" sz="1400" b="1" spc="-3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ПРОПИСНЫМИ БУКВАМИ (ЖИРНЫМ ШРИФТОМ).</a:t>
            </a:r>
            <a:endParaRPr lang="ru-RU" altLang="ru-RU" sz="1400" b="1" spc="-30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342900" algn="just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8.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Под названием доклада (статьи) по центру строчными буквами (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жирным шрифтом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Ф.И.О. 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автора(</a:t>
            </a:r>
            <a:r>
              <a:rPr lang="ru-RU" sz="1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ов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начиная с инициалов.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представлении доклада в соавторстве, основного докладчика поставить на первое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место. 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358775" algn="just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9. Ниже (нежирным шрифтом, курсив) полное название учреждения, где работает автор и соавторы доклада (если они не совпадают пометить верхним индексом), адрес электронной почты основного автора.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Долж-ности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авторов и подразделения учреждений не указываются (образец в Приложении 2).</a:t>
            </a:r>
          </a:p>
          <a:p>
            <a:pPr indent="342900" algn="just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Через один интервал после абзацного отступа непосредственно материал доклада (статьи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pPr lvl="0" indent="342900" algn="just"/>
            <a:r>
              <a:rPr lang="ru-RU" alt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11. Список литературы (и источников) помещается в конце статьи </a:t>
            </a:r>
            <a:r>
              <a:rPr lang="ru-RU" alt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(заголовок: Литература)</a:t>
            </a:r>
            <a:r>
              <a:rPr lang="ru-RU" alt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и составляется в соответствии с порядком упоминания работ. </a:t>
            </a:r>
            <a:r>
              <a:rPr lang="ru-RU" alt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Фамилия и инициалы автора (</a:t>
            </a:r>
            <a:r>
              <a:rPr lang="ru-RU" altLang="ru-RU" sz="1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ов</a:t>
            </a:r>
            <a:r>
              <a:rPr lang="ru-RU" alt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ссылки печатаются </a:t>
            </a:r>
            <a:r>
              <a:rPr lang="ru-RU" altLang="ru-RU" sz="14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курсивом</a:t>
            </a:r>
            <a:r>
              <a:rPr lang="ru-RU" alt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alt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Ссылки в тексте оформляются в квадратных скобках в виде соответствующего номера по списку литературы с указанием (при необходимости: цитаты и т. п.) страницы источника – например: [6, с. 2]. </a:t>
            </a:r>
            <a:endParaRPr lang="ru-RU" altLang="ru-RU" sz="1400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361950" algn="just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 рисунки и фотографии должны иметь хороший контраст и разрешение не менее 300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dpi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должны быть вставлены в статью в формате </a:t>
            </a:r>
            <a:r>
              <a:rPr lang="en-US" sz="1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tif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или </a:t>
            </a:r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jpeg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полностью, не как экранное изображение. </a:t>
            </a:r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Образец оформления статьи представлен в Приложении 2.</a:t>
            </a:r>
            <a:endParaRPr lang="ru-RU" altLang="ru-RU" sz="1400" dirty="0">
              <a:latin typeface="Arial" panose="020B0604020202020204" pitchFamily="34" charset="0"/>
            </a:endParaRPr>
          </a:p>
          <a:p>
            <a:pPr lvl="0" indent="342900" algn="just"/>
            <a:endParaRPr lang="ru-RU" altLang="ru-RU" sz="1400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342900" algn="just"/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342900" algn="just">
              <a:spcAft>
                <a:spcPts val="0"/>
              </a:spcAft>
            </a:pPr>
            <a:endParaRPr lang="ru-RU" sz="1400" spc="-30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 flipV="1">
            <a:off x="757215" y="409101"/>
            <a:ext cx="5772150" cy="14288"/>
          </a:xfrm>
          <a:prstGeom prst="line">
            <a:avLst/>
          </a:prstGeom>
          <a:ln w="28575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Прямоугольник 19"/>
          <p:cNvSpPr/>
          <p:nvPr/>
        </p:nvSpPr>
        <p:spPr>
          <a:xfrm>
            <a:off x="6448379" y="54057"/>
            <a:ext cx="50487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</a:rPr>
              <a:t>6</a:t>
            </a:r>
            <a:endParaRPr lang="ru-RU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22" name="Прямая соединительная линия 21"/>
          <p:cNvCxnSpPr/>
          <p:nvPr/>
        </p:nvCxnSpPr>
        <p:spPr>
          <a:xfrm>
            <a:off x="917455" y="1050835"/>
            <a:ext cx="5022102" cy="0"/>
          </a:xfrm>
          <a:prstGeom prst="line">
            <a:avLst/>
          </a:prstGeom>
          <a:ln w="9525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85258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3"/>
          <p:cNvCxnSpPr/>
          <p:nvPr/>
        </p:nvCxnSpPr>
        <p:spPr>
          <a:xfrm flipV="1">
            <a:off x="552450" y="479919"/>
            <a:ext cx="5934074" cy="14288"/>
          </a:xfrm>
          <a:prstGeom prst="line">
            <a:avLst/>
          </a:prstGeom>
          <a:ln w="28575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Прямоугольник 7"/>
          <p:cNvSpPr/>
          <p:nvPr/>
        </p:nvSpPr>
        <p:spPr>
          <a:xfrm>
            <a:off x="552450" y="1127514"/>
            <a:ext cx="593407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16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Заявка </a:t>
            </a:r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 участие в работе</a:t>
            </a:r>
            <a:endParaRPr lang="ru-RU" sz="1600" i="1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Международной научно-практической конференции</a:t>
            </a:r>
            <a:endParaRPr lang="ru-RU" sz="1600" i="1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«Решение Европейского союза о декарбонизации и новая парадигма развития топливно-энергетического комплекса России</a:t>
            </a:r>
            <a:r>
              <a:rPr lang="ru-RU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8382873"/>
              </p:ext>
            </p:extLst>
          </p:nvPr>
        </p:nvGraphicFramePr>
        <p:xfrm>
          <a:off x="484581" y="2624344"/>
          <a:ext cx="6001943" cy="438651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771730"/>
                <a:gridCol w="1189803"/>
                <a:gridCol w="1520205"/>
                <a:gridCol w="1520205"/>
              </a:tblGrid>
              <a:tr h="210352">
                <a:tc>
                  <a:txBody>
                    <a:bodyPr/>
                    <a:lstStyle/>
                    <a:p>
                      <a:pPr marR="104775"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**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ФИО участника: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14" marR="9114" marT="9114" marB="0"/>
                </a:tc>
                <a:tc gridSpan="3">
                  <a:txBody>
                    <a:bodyPr/>
                    <a:lstStyle/>
                    <a:p>
                      <a:pPr marL="173990" marR="59690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14" marR="9114" marT="9114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10352">
                <a:tc>
                  <a:txBody>
                    <a:bodyPr/>
                    <a:lstStyle/>
                    <a:p>
                      <a:pPr marR="104775"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*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Организация: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14" marR="9114" marT="9114" marB="0"/>
                </a:tc>
                <a:tc gridSpan="3">
                  <a:txBody>
                    <a:bodyPr/>
                    <a:lstStyle/>
                    <a:p>
                      <a:pPr marR="59690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14" marR="9114" marT="9114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10352">
                <a:tc>
                  <a:txBody>
                    <a:bodyPr/>
                    <a:lstStyle/>
                    <a:p>
                      <a:pPr marR="104775"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*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Должность: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14" marR="9114" marT="9114" marB="0"/>
                </a:tc>
                <a:tc gridSpan="3">
                  <a:txBody>
                    <a:bodyPr/>
                    <a:lstStyle/>
                    <a:p>
                      <a:pPr marR="59690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14" marR="9114" marT="9114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10352">
                <a:tc>
                  <a:txBody>
                    <a:bodyPr/>
                    <a:lstStyle/>
                    <a:p>
                      <a:pPr marR="104775"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Ученая степень: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14" marR="9114" marT="9114" marB="0"/>
                </a:tc>
                <a:tc gridSpan="3">
                  <a:txBody>
                    <a:bodyPr/>
                    <a:lstStyle/>
                    <a:p>
                      <a:pPr marR="59690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14" marR="9114" marT="9114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10352">
                <a:tc>
                  <a:txBody>
                    <a:bodyPr/>
                    <a:lstStyle/>
                    <a:p>
                      <a:pPr marR="104775"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*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Телефон: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14" marR="9114" marT="9114" marB="0"/>
                </a:tc>
                <a:tc gridSpan="3">
                  <a:txBody>
                    <a:bodyPr/>
                    <a:lstStyle/>
                    <a:p>
                      <a:pPr marR="59690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14" marR="9114" marT="9114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10352">
                <a:tc>
                  <a:txBody>
                    <a:bodyPr/>
                    <a:lstStyle/>
                    <a:p>
                      <a:pPr marR="104775"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* 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Факс: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14" marR="9114" marT="9114" marB="0"/>
                </a:tc>
                <a:tc gridSpan="3">
                  <a:txBody>
                    <a:bodyPr/>
                    <a:lstStyle/>
                    <a:p>
                      <a:pPr marR="59690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14" marR="9114" marT="9114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10352">
                <a:tc>
                  <a:txBody>
                    <a:bodyPr/>
                    <a:lstStyle/>
                    <a:p>
                      <a:pPr marR="104775"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* 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E-</a:t>
                      </a: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mail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: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14" marR="9114" marT="9114" marB="0"/>
                </a:tc>
                <a:tc gridSpan="3">
                  <a:txBody>
                    <a:bodyPr/>
                    <a:lstStyle/>
                    <a:p>
                      <a:pPr marR="59690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14" marR="9114" marT="9114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10352">
                <a:tc>
                  <a:txBody>
                    <a:bodyPr/>
                    <a:lstStyle/>
                    <a:p>
                      <a:pPr marR="104775"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Сайт организации: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14" marR="9114" marT="9114" marB="0"/>
                </a:tc>
                <a:tc gridSpan="3">
                  <a:txBody>
                    <a:bodyPr/>
                    <a:lstStyle/>
                    <a:p>
                      <a:pPr marR="59690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14" marR="9114" marT="9114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84218">
                <a:tc>
                  <a:txBody>
                    <a:bodyPr/>
                    <a:lstStyle/>
                    <a:p>
                      <a:pPr marR="10477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*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Почтовый адрес организации</a:t>
                      </a:r>
                    </a:p>
                    <a:p>
                      <a:pPr marR="10477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(для переписки):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14" marR="9114" marT="9114" marB="0"/>
                </a:tc>
                <a:tc gridSpan="3">
                  <a:txBody>
                    <a:bodyPr/>
                    <a:lstStyle/>
                    <a:p>
                      <a:pPr marR="59690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14" marR="9114" marT="9114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1159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*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Форма предоставления доклада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14" marR="9114" marT="9114" marB="0"/>
                </a:tc>
                <a:tc>
                  <a:txBody>
                    <a:bodyPr/>
                    <a:lstStyle/>
                    <a:p>
                      <a:pPr marL="449580" marR="59690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Устная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14" marR="9114" marT="9114" marB="0"/>
                </a:tc>
                <a:tc>
                  <a:txBody>
                    <a:bodyPr/>
                    <a:lstStyle/>
                    <a:p>
                      <a:pPr marL="449580" marR="59690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Стендовая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71463" marR="59690" indent="0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Без доклада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</a:tr>
              <a:tr h="210352">
                <a:tc>
                  <a:txBody>
                    <a:bodyPr/>
                    <a:lstStyle/>
                    <a:p>
                      <a:pPr marR="104775"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*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Название доклада: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14" marR="9114" marT="9114" marB="0"/>
                </a:tc>
                <a:tc gridSpan="3">
                  <a:txBody>
                    <a:bodyPr/>
                    <a:lstStyle/>
                    <a:p>
                      <a:pPr marR="59690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14" marR="9114" marT="9114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35895">
                <a:tc>
                  <a:txBody>
                    <a:bodyPr/>
                    <a:lstStyle/>
                    <a:p>
                      <a:pPr marR="104775"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*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Авторы:</a:t>
                      </a:r>
                    </a:p>
                    <a:p>
                      <a:pPr marR="104775"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*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Докладчик: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14" marR="9114" marT="9114" marB="0"/>
                </a:tc>
                <a:tc gridSpan="3">
                  <a:txBody>
                    <a:bodyPr/>
                    <a:lstStyle/>
                    <a:p>
                      <a:pPr marR="59690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marR="59690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14" marR="9114" marT="9114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11591">
                <a:tc>
                  <a:txBody>
                    <a:bodyPr/>
                    <a:lstStyle/>
                    <a:p>
                      <a:pPr marR="104775"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*</a:t>
                      </a:r>
                      <a:r>
                        <a:rPr lang="ru-RU" sz="1200" spc="-2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Необходимость гостиницы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14" marR="9114" marT="9114" marB="0"/>
                </a:tc>
                <a:tc>
                  <a:txBody>
                    <a:bodyPr/>
                    <a:lstStyle/>
                    <a:p>
                      <a:pPr marL="449580" marR="59690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Стандарт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14" marR="9114" marT="9114" marB="0"/>
                </a:tc>
                <a:tc>
                  <a:txBody>
                    <a:bodyPr/>
                    <a:lstStyle/>
                    <a:p>
                      <a:pPr marL="449580" marR="59690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Люкс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71463" marR="59690" indent="0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Нет необходимости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</a:tr>
              <a:tr h="210352">
                <a:tc>
                  <a:txBody>
                    <a:bodyPr/>
                    <a:lstStyle/>
                    <a:p>
                      <a:pPr marR="104775"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*</a:t>
                      </a:r>
                      <a:r>
                        <a:rPr lang="ru-RU" sz="1200" spc="-2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Сроки бронирования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14" marR="9114" marT="9114" marB="0"/>
                </a:tc>
                <a:tc gridSpan="2">
                  <a:txBody>
                    <a:bodyPr/>
                    <a:lstStyle/>
                    <a:p>
                      <a:pPr marR="59690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</a:t>
                      </a: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31.08.2021-01.09.2021г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(или иные сроки)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14" marR="9114" marT="9114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59690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552450" y="7248169"/>
            <a:ext cx="5276852" cy="6693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76176" rIns="91440" bIns="38088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Примечание:</a:t>
            </a:r>
            <a:r>
              <a:rPr kumimoji="0" lang="ru-RU" altLang="ru-RU" sz="1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   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*</a:t>
            </a:r>
            <a:r>
              <a:rPr kumimoji="0" lang="ru-RU" altLang="ru-RU" sz="1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- Поля обязательные для заполнения</a:t>
            </a:r>
            <a:endParaRPr kumimoji="0" lang="ru-RU" altLang="ru-RU" sz="13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** 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-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 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Заявка заполняется на каждого участника (если участники с докладом,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то на докладчика и на каждого из соавторов отдельно).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234089" y="159599"/>
            <a:ext cx="50487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7</a:t>
            </a:r>
            <a:endParaRPr lang="ru-RU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361984" y="751476"/>
            <a:ext cx="112453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>
              <a:spcAft>
                <a:spcPts val="0"/>
              </a:spcAft>
            </a:pPr>
            <a:r>
              <a:rPr lang="ru-RU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Приложение 1</a:t>
            </a:r>
          </a:p>
        </p:txBody>
      </p:sp>
    </p:spTree>
    <p:extLst>
      <p:ext uri="{BB962C8B-B14F-4D97-AF65-F5344CB8AC3E}">
        <p14:creationId xmlns:p14="http://schemas.microsoft.com/office/powerpoint/2010/main" val="398921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3"/>
          <p:cNvCxnSpPr/>
          <p:nvPr/>
        </p:nvCxnSpPr>
        <p:spPr>
          <a:xfrm flipV="1">
            <a:off x="566484" y="431880"/>
            <a:ext cx="5984081" cy="14288"/>
          </a:xfrm>
          <a:prstGeom prst="line">
            <a:avLst/>
          </a:prstGeom>
          <a:ln w="28575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Прямоугольник 9"/>
          <p:cNvSpPr/>
          <p:nvPr/>
        </p:nvSpPr>
        <p:spPr>
          <a:xfrm>
            <a:off x="5402467" y="641821"/>
            <a:ext cx="112453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>
              <a:spcAft>
                <a:spcPts val="0"/>
              </a:spcAft>
            </a:pPr>
            <a:r>
              <a:rPr lang="ru-RU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Приложение </a:t>
            </a:r>
            <a:r>
              <a:rPr lang="ru-RU" sz="12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ru-RU" sz="12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Rectangle 6"/>
          <p:cNvSpPr>
            <a:spLocks noChangeArrowheads="1"/>
          </p:cNvSpPr>
          <p:nvPr/>
        </p:nvSpPr>
        <p:spPr bwMode="auto">
          <a:xfrm>
            <a:off x="600325" y="641821"/>
            <a:ext cx="5909759" cy="15695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304704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3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anose="02020603050405020304" pitchFamily="18" charset="0"/>
              </a:rPr>
              <a:t>ОЦЕНКА ВЛИЯНИЯ ПРЕРЫВИСТОСТИ ПЛАСТА НА ………</a:t>
            </a:r>
            <a:endParaRPr kumimoji="0" lang="ru-RU" altLang="ru-RU" sz="1300" b="1" i="0" u="none" strike="noStrike" cap="none" normalizeH="0" baseline="0" dirty="0" smtClean="0">
              <a:ln>
                <a:noFill/>
              </a:ln>
              <a:solidFill>
                <a:srgbClr val="365F9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3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 ДАННЫМ МЕСТОРОЖДЕНИЙ ЛУКОЙЛ-ЗАПАДНАЯ СИБИРЬ</a:t>
            </a:r>
            <a:endParaRPr kumimoji="0" lang="ru-RU" altLang="ru-RU" sz="1300" b="1" i="0" u="none" strike="noStrike" cap="none" normalizeH="0" baseline="0" dirty="0" smtClean="0">
              <a:ln>
                <a:noFill/>
              </a:ln>
              <a:solidFill>
                <a:srgbClr val="365F9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kumimoji="0" lang="ru-RU" alt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В.А. Иванов</a:t>
            </a:r>
            <a:r>
              <a:rPr kumimoji="0" lang="ru-RU" altLang="ru-RU" sz="1200" b="1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1</a:t>
            </a:r>
            <a:r>
              <a:rPr kumimoji="0" lang="ru-RU" alt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, В.В. Петров</a:t>
            </a:r>
            <a:r>
              <a:rPr kumimoji="0" lang="ru-RU" altLang="ru-RU" sz="1200" b="1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2</a:t>
            </a:r>
            <a:r>
              <a:rPr kumimoji="0" lang="ru-RU" alt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1200" i="1" baseline="30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Филиал </a:t>
            </a:r>
            <a:r>
              <a:rPr lang="ru-RU" sz="1200" i="1" dirty="0">
                <a:latin typeface="Times New Roman" pitchFamily="18" charset="0"/>
                <a:cs typeface="Times New Roman" pitchFamily="18" charset="0"/>
              </a:rPr>
              <a:t>ООО «……………….»,  г. Альметьевск, </a:t>
            </a:r>
            <a:r>
              <a:rPr lang="en-US" sz="1200" i="1" dirty="0" err="1">
                <a:latin typeface="Times New Roman" pitchFamily="18" charset="0"/>
                <a:cs typeface="Times New Roman" pitchFamily="18" charset="0"/>
              </a:rPr>
              <a:t>ivanov</a:t>
            </a:r>
            <a:r>
              <a:rPr lang="ru-RU" sz="1200" i="1" dirty="0">
                <a:latin typeface="Times New Roman" pitchFamily="18" charset="0"/>
                <a:cs typeface="Times New Roman" pitchFamily="18" charset="0"/>
              </a:rPr>
              <a:t>@</a:t>
            </a:r>
            <a:r>
              <a:rPr lang="en-US" sz="1200" i="1" dirty="0">
                <a:latin typeface="Times New Roman" pitchFamily="18" charset="0"/>
                <a:cs typeface="Times New Roman" pitchFamily="18" charset="0"/>
              </a:rPr>
              <a:t>mail</a:t>
            </a:r>
            <a:r>
              <a:rPr lang="ru-RU" sz="1200" i="1" dirty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1200" i="1" dirty="0" err="1">
                <a:latin typeface="Times New Roman" pitchFamily="18" charset="0"/>
                <a:cs typeface="Times New Roman" pitchFamily="18" charset="0"/>
              </a:rPr>
              <a:t>ru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200" i="1" baseline="30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1200" i="1" dirty="0">
                <a:latin typeface="Times New Roman" pitchFamily="18" charset="0"/>
                <a:cs typeface="Times New Roman" pitchFamily="18" charset="0"/>
              </a:rPr>
              <a:t>Институт «…………», г. Казань</a:t>
            </a: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kumimoji="0" lang="ru-RU" alt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anose="02020603050405020304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83404" y="1959128"/>
            <a:ext cx="5943599" cy="26930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55600" algn="just">
              <a:spcAft>
                <a:spcPts val="0"/>
              </a:spcAft>
            </a:pPr>
            <a:r>
              <a:rPr lang="ru-RU" sz="13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Вообще </a:t>
            </a:r>
            <a:r>
              <a:rPr lang="ru-RU" sz="13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методика оценки влияния прерывистости пластов на </a:t>
            </a:r>
            <a:r>
              <a:rPr lang="ru-RU" sz="13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коэффициент </a:t>
            </a:r>
            <a:r>
              <a:rPr lang="ru-RU" sz="13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извлечения нефти КИН залежей обсуждалась во многих работах, в том числе в  [1], но отсутствуют исследования по обобщению в этом </a:t>
            </a:r>
            <a:r>
              <a:rPr lang="ru-RU" sz="13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аспекте </a:t>
            </a:r>
            <a:r>
              <a:rPr lang="ru-RU" sz="13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практического опыта разработки. Данная работа является попыткой </a:t>
            </a:r>
            <a:r>
              <a:rPr lang="ru-RU" sz="13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восполнить </a:t>
            </a:r>
            <a:r>
              <a:rPr lang="ru-RU" sz="13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этот пробел.</a:t>
            </a:r>
          </a:p>
          <a:p>
            <a:pPr indent="355600" algn="just">
              <a:spcAft>
                <a:spcPts val="0"/>
              </a:spcAft>
            </a:pPr>
            <a:r>
              <a:rPr lang="ru-RU" sz="13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За основу решения задачи была принята методика оценки </a:t>
            </a:r>
            <a:r>
              <a:rPr lang="ru-RU" sz="13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прерывистости </a:t>
            </a:r>
            <a:r>
              <a:rPr lang="ru-RU" sz="13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и реализующий её комплекс программ </a:t>
            </a:r>
            <a:r>
              <a:rPr lang="ru-RU" sz="13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Геопак</a:t>
            </a:r>
            <a:r>
              <a:rPr lang="ru-RU" sz="13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детально описанная в монографии [1]. </a:t>
            </a:r>
          </a:p>
          <a:p>
            <a:pPr indent="355600" algn="just">
              <a:spcAft>
                <a:spcPts val="0"/>
              </a:spcAft>
            </a:pPr>
            <a:r>
              <a:rPr lang="ru-RU" sz="13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По 63 нефтяным залежам 25 месторождений (при этом были </a:t>
            </a:r>
            <a:r>
              <a:rPr lang="ru-RU" sz="13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использованы </a:t>
            </a:r>
            <a:r>
              <a:rPr lang="ru-RU" sz="13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данные по 4127 </a:t>
            </a:r>
            <a:r>
              <a:rPr lang="ru-RU" sz="13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скважинам) </a:t>
            </a:r>
            <a:r>
              <a:rPr lang="ru-RU" sz="13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было рассчитано множество параметров </a:t>
            </a:r>
            <a:r>
              <a:rPr lang="ru-RU" sz="1300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неоднород-ности</a:t>
            </a:r>
            <a:r>
              <a:rPr lang="ru-RU" sz="13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3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морфологических и </a:t>
            </a:r>
            <a:r>
              <a:rPr lang="ru-RU" sz="1300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фильтрационно</a:t>
            </a:r>
            <a:r>
              <a:rPr lang="ru-RU" sz="13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–ёмкостных </a:t>
            </a:r>
            <a:r>
              <a:rPr lang="ru-RU" sz="13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свойств. Для </a:t>
            </a:r>
            <a:r>
              <a:rPr lang="ru-RU" sz="13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дальнейшего </a:t>
            </a:r>
            <a:r>
              <a:rPr lang="ru-RU" sz="13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исследования выбран приведенный </a:t>
            </a:r>
            <a:r>
              <a:rPr lang="ru-RU" sz="13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коэффициент </a:t>
            </a:r>
            <a:r>
              <a:rPr lang="ru-RU" sz="13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песчанистости</a:t>
            </a:r>
            <a:r>
              <a:rPr lang="ru-RU" sz="13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3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Рп</a:t>
            </a:r>
            <a:r>
              <a:rPr lang="ru-RU" sz="13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связанный с прерывистостью пластов (но более точным термином для него является средневзвешенный коэффициент распространения</a:t>
            </a:r>
            <a:r>
              <a:rPr lang="ru-RU" sz="13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) [</a:t>
            </a:r>
            <a:r>
              <a:rPr lang="ru-RU" sz="13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1]:</a:t>
            </a:r>
            <a:endParaRPr lang="ru-RU" sz="13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6257648" y="111560"/>
            <a:ext cx="50487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8</a:t>
            </a:r>
            <a:endParaRPr lang="ru-RU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943060" y="4582330"/>
            <a:ext cx="4650486" cy="2923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13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Параметр </a:t>
            </a:r>
            <a:r>
              <a:rPr lang="ru-RU" altLang="ru-RU" sz="13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Рп</a:t>
            </a:r>
            <a:r>
              <a:rPr lang="ru-RU" altLang="ru-RU" sz="13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3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определяется </a:t>
            </a:r>
            <a:r>
              <a:rPr lang="ru-RU" altLang="ru-RU" sz="13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 формуле</a:t>
            </a:r>
            <a:r>
              <a:rPr lang="ru-RU" altLang="ru-RU" sz="13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                                                                                 </a:t>
            </a:r>
            <a:endParaRPr lang="ru-RU" altLang="ru-RU" sz="1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Объект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02345727"/>
              </p:ext>
            </p:extLst>
          </p:nvPr>
        </p:nvGraphicFramePr>
        <p:xfrm>
          <a:off x="4337372" y="4582330"/>
          <a:ext cx="364168" cy="766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65" name="Уравнение" r:id="rId3" imgW="406048" imgH="862851" progId="Equation.3">
                  <p:embed/>
                </p:oleObj>
              </mc:Choice>
              <mc:Fallback>
                <p:oleObj name="Уравнение" r:id="rId3" imgW="406048" imgH="862851" progId="Equation.3">
                  <p:embed/>
                  <p:pic>
                    <p:nvPicPr>
                      <p:cNvPr id="0" name="Объект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37372" y="4582330"/>
                        <a:ext cx="364168" cy="7662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Прямоугольник 12"/>
          <p:cNvSpPr/>
          <p:nvPr/>
        </p:nvSpPr>
        <p:spPr>
          <a:xfrm>
            <a:off x="600325" y="5359362"/>
            <a:ext cx="5909759" cy="2923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13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Из </a:t>
            </a:r>
            <a:r>
              <a:rPr lang="ru-RU" altLang="ru-RU" sz="13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формулы видно, что </a:t>
            </a:r>
            <a:r>
              <a:rPr lang="ru-RU" altLang="ru-RU" sz="13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Рп</a:t>
            </a:r>
            <a:r>
              <a:rPr lang="ru-RU" altLang="ru-RU" sz="13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3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характеризует </a:t>
            </a:r>
            <a:r>
              <a:rPr lang="ru-RU" altLang="ru-RU" sz="13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горизонтальную (</a:t>
            </a:r>
            <a:r>
              <a:rPr lang="ru-RU" altLang="ru-RU" sz="13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латеральную)</a:t>
            </a:r>
            <a:r>
              <a:rPr lang="ru-RU" altLang="ru-RU" sz="13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……</a:t>
            </a:r>
            <a:endParaRPr lang="ru-RU" altLang="ru-RU" sz="1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" name="Рисунок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7870" y="5719386"/>
            <a:ext cx="3347550" cy="18772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tangle 4"/>
          <p:cNvSpPr>
            <a:spLocks noChangeArrowheads="1"/>
          </p:cNvSpPr>
          <p:nvPr/>
        </p:nvSpPr>
        <p:spPr bwMode="auto">
          <a:xfrm>
            <a:off x="1996464" y="7524562"/>
            <a:ext cx="3190361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4508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Рис. 1. Гистограмма частот параметра </a:t>
            </a:r>
            <a:r>
              <a:rPr kumimoji="0" lang="ru-RU" altLang="ru-RU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Рп</a:t>
            </a:r>
            <a:r>
              <a:rPr kumimoji="0" lang="ru-RU" alt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……</a:t>
            </a:r>
            <a:endParaRPr lang="ru-RU" altLang="ru-RU" sz="1200" b="1" dirty="0" smtClean="0">
              <a:ea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909256" y="4802955"/>
            <a:ext cx="545342" cy="2923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1300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Рп</a:t>
            </a:r>
            <a:r>
              <a:rPr lang="ru-RU" altLang="ru-RU" sz="13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3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= </a:t>
            </a:r>
            <a:endParaRPr lang="ru-RU" altLang="ru-RU" sz="1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793707" y="4728524"/>
            <a:ext cx="1599678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13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где </a:t>
            </a:r>
            <a:r>
              <a:rPr lang="ru-RU" altLang="ru-RU" sz="13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ru-RU" altLang="ru-RU" sz="1300" baseline="-30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j</a:t>
            </a:r>
            <a:r>
              <a:rPr lang="ru-RU" altLang="ru-RU" sz="13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— ГСР,   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13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 — число </a:t>
            </a:r>
            <a:r>
              <a:rPr lang="ru-RU" altLang="ru-RU" sz="13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сечений</a:t>
            </a:r>
            <a:endParaRPr lang="ru-RU" altLang="ru-RU" sz="1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542925" y="8075552"/>
            <a:ext cx="5850460" cy="6924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58775" algn="just">
              <a:spcAft>
                <a:spcPts val="0"/>
              </a:spcAft>
            </a:pPr>
            <a:r>
              <a:rPr lang="ru-RU" sz="13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1. </a:t>
            </a:r>
            <a:r>
              <a:rPr lang="ru-RU" sz="13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Иванов В.А.</a:t>
            </a:r>
            <a:r>
              <a:rPr lang="ru-RU" sz="13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Методы компьютерного моделирования в задачах </a:t>
            </a:r>
            <a:r>
              <a:rPr lang="ru-RU" sz="1300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нефтепро-мысловой</a:t>
            </a:r>
            <a:r>
              <a:rPr lang="ru-RU" sz="13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3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геологии. Издание второе, дополненное. - Тюмень, Шадринск: Изд-во ОГУП «</a:t>
            </a:r>
            <a:r>
              <a:rPr lang="ru-RU" sz="13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Шадринский</a:t>
            </a:r>
            <a:r>
              <a:rPr lang="ru-RU" sz="13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Дом Печати», 2011.-185 с. </a:t>
            </a:r>
            <a:endParaRPr lang="ru-RU" sz="13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706529" y="7793983"/>
            <a:ext cx="1071062" cy="2923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13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Литература</a:t>
            </a:r>
            <a:endParaRPr lang="ru-RU" altLang="ru-RU" sz="1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9479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1037</TotalTime>
  <Words>1591</Words>
  <Application>Microsoft Office PowerPoint</Application>
  <PresentationFormat>Экран (4:3)</PresentationFormat>
  <Paragraphs>203</Paragraphs>
  <Slides>8</Slides>
  <Notes>1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8</vt:i4>
      </vt:variant>
    </vt:vector>
  </HeadingPairs>
  <TitlesOfParts>
    <vt:vector size="15" baseType="lpstr">
      <vt:lpstr>Arial</vt:lpstr>
      <vt:lpstr>Calibri</vt:lpstr>
      <vt:lpstr>Calibri Light</vt:lpstr>
      <vt:lpstr>Times New Roman</vt:lpstr>
      <vt:lpstr>Тема Office</vt:lpstr>
      <vt:lpstr>Уравнение</vt:lpstr>
      <vt:lpstr>CorelDRAW X6 Graphic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IskhakovaSI</dc:creator>
  <cp:lastModifiedBy>KarpovaLN</cp:lastModifiedBy>
  <cp:revision>125</cp:revision>
  <cp:lastPrinted>2021-04-05T07:06:58Z</cp:lastPrinted>
  <dcterms:created xsi:type="dcterms:W3CDTF">2020-01-21T13:32:30Z</dcterms:created>
  <dcterms:modified xsi:type="dcterms:W3CDTF">2021-05-11T07:19:36Z</dcterms:modified>
</cp:coreProperties>
</file>