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4228" r:id="rId1"/>
  </p:sldMasterIdLst>
  <p:notesMasterIdLst>
    <p:notesMasterId r:id="rId73"/>
  </p:notesMasterIdLst>
  <p:sldIdLst>
    <p:sldId id="256" r:id="rId2"/>
    <p:sldId id="276" r:id="rId3"/>
    <p:sldId id="477" r:id="rId4"/>
    <p:sldId id="478" r:id="rId5"/>
    <p:sldId id="479" r:id="rId6"/>
    <p:sldId id="480" r:id="rId7"/>
    <p:sldId id="481" r:id="rId8"/>
    <p:sldId id="482" r:id="rId9"/>
    <p:sldId id="483" r:id="rId10"/>
    <p:sldId id="484" r:id="rId11"/>
    <p:sldId id="485" r:id="rId12"/>
    <p:sldId id="486" r:id="rId13"/>
    <p:sldId id="489" r:id="rId14"/>
    <p:sldId id="488" r:id="rId15"/>
    <p:sldId id="487" r:id="rId16"/>
    <p:sldId id="490" r:id="rId17"/>
    <p:sldId id="491" r:id="rId18"/>
    <p:sldId id="492" r:id="rId19"/>
    <p:sldId id="493" r:id="rId20"/>
    <p:sldId id="476" r:id="rId21"/>
    <p:sldId id="343" r:id="rId22"/>
    <p:sldId id="295" r:id="rId23"/>
    <p:sldId id="286" r:id="rId24"/>
    <p:sldId id="337" r:id="rId25"/>
    <p:sldId id="345" r:id="rId26"/>
    <p:sldId id="422" r:id="rId27"/>
    <p:sldId id="415" r:id="rId28"/>
    <p:sldId id="416" r:id="rId29"/>
    <p:sldId id="414" r:id="rId30"/>
    <p:sldId id="430" r:id="rId31"/>
    <p:sldId id="465" r:id="rId32"/>
    <p:sldId id="466" r:id="rId33"/>
    <p:sldId id="470" r:id="rId34"/>
    <p:sldId id="472" r:id="rId35"/>
    <p:sldId id="471" r:id="rId36"/>
    <p:sldId id="462" r:id="rId37"/>
    <p:sldId id="467" r:id="rId38"/>
    <p:sldId id="463" r:id="rId39"/>
    <p:sldId id="464" r:id="rId40"/>
    <p:sldId id="468" r:id="rId41"/>
    <p:sldId id="431" r:id="rId42"/>
    <p:sldId id="392" r:id="rId43"/>
    <p:sldId id="394" r:id="rId44"/>
    <p:sldId id="445" r:id="rId45"/>
    <p:sldId id="342" r:id="rId46"/>
    <p:sldId id="350" r:id="rId47"/>
    <p:sldId id="425" r:id="rId48"/>
    <p:sldId id="474" r:id="rId49"/>
    <p:sldId id="475" r:id="rId50"/>
    <p:sldId id="260" r:id="rId51"/>
    <p:sldId id="411" r:id="rId52"/>
    <p:sldId id="265" r:id="rId53"/>
    <p:sldId id="264" r:id="rId54"/>
    <p:sldId id="426" r:id="rId55"/>
    <p:sldId id="403" r:id="rId56"/>
    <p:sldId id="393" r:id="rId57"/>
    <p:sldId id="433" r:id="rId58"/>
    <p:sldId id="473" r:id="rId59"/>
    <p:sldId id="442" r:id="rId60"/>
    <p:sldId id="453" r:id="rId61"/>
    <p:sldId id="454" r:id="rId62"/>
    <p:sldId id="455" r:id="rId63"/>
    <p:sldId id="452" r:id="rId64"/>
    <p:sldId id="461" r:id="rId65"/>
    <p:sldId id="458" r:id="rId66"/>
    <p:sldId id="459" r:id="rId67"/>
    <p:sldId id="460" r:id="rId68"/>
    <p:sldId id="435" r:id="rId69"/>
    <p:sldId id="352" r:id="rId70"/>
    <p:sldId id="446" r:id="rId71"/>
    <p:sldId id="330" r:id="rId72"/>
  </p:sldIdLst>
  <p:sldSz cx="9144000" cy="6858000" type="screen4x3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32">
          <p15:clr>
            <a:srgbClr val="A4A3A4"/>
          </p15:clr>
        </p15:guide>
        <p15:guide id="2" pos="213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85758" autoAdjust="0"/>
  </p:normalViewPr>
  <p:slideViewPr>
    <p:cSldViewPr>
      <p:cViewPr>
        <p:scale>
          <a:sx n="65" d="100"/>
          <a:sy n="65" d="100"/>
        </p:scale>
        <p:origin x="-1638" y="-2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1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1718"/>
    </p:cViewPr>
  </p:sorterViewPr>
  <p:notesViewPr>
    <p:cSldViewPr>
      <p:cViewPr varScale="1">
        <p:scale>
          <a:sx n="54" d="100"/>
          <a:sy n="54" d="100"/>
        </p:scale>
        <p:origin x="-2286" y="-78"/>
      </p:cViewPr>
      <p:guideLst>
        <p:guide orient="horz" pos="3134"/>
        <p:guide pos="21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905787914073776E-2"/>
          <c:y val="2.4082555978845187E-2"/>
          <c:w val="0.91341737030408476"/>
          <c:h val="0.857416657816499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проведенных конференций</c:v>
                </c:pt>
              </c:strCache>
            </c:strRef>
          </c:tx>
          <c:invertIfNegative val="0"/>
          <c:cat>
            <c:numRef>
              <c:f>Лист1!$A$2:$A$11</c:f>
              <c:numCache>
                <c:formatCode>General</c:formatCode>
                <c:ptCount val="10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</c:numCache>
            </c:num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5</c:v>
                </c:pt>
                <c:pt idx="1">
                  <c:v>7</c:v>
                </c:pt>
                <c:pt idx="2">
                  <c:v>7</c:v>
                </c:pt>
                <c:pt idx="3">
                  <c:v>9</c:v>
                </c:pt>
                <c:pt idx="4">
                  <c:v>5</c:v>
                </c:pt>
                <c:pt idx="5">
                  <c:v>9</c:v>
                </c:pt>
                <c:pt idx="6">
                  <c:v>12</c:v>
                </c:pt>
                <c:pt idx="7">
                  <c:v>12</c:v>
                </c:pt>
                <c:pt idx="8">
                  <c:v>13</c:v>
                </c:pt>
                <c:pt idx="9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01F-4E43-8652-21A0E6C8DD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7096448"/>
        <c:axId val="117097984"/>
      </c:barChart>
      <c:catAx>
        <c:axId val="1170964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17097984"/>
        <c:crosses val="autoZero"/>
        <c:auto val="1"/>
        <c:lblAlgn val="ctr"/>
        <c:lblOffset val="100"/>
        <c:noMultiLvlLbl val="0"/>
      </c:catAx>
      <c:valAx>
        <c:axId val="1170979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709644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2"/>
            <a:ext cx="2972547" cy="497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977" tIns="45987" rIns="91977" bIns="45987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26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851" y="2"/>
            <a:ext cx="2972547" cy="497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977" tIns="45987" rIns="91977" bIns="45987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50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42975" y="746125"/>
            <a:ext cx="4972050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826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480" y="4725513"/>
            <a:ext cx="5487041" cy="4475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977" tIns="45987" rIns="91977" bIns="4598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826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7846"/>
            <a:ext cx="2972547" cy="497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977" tIns="45987" rIns="91977" bIns="45987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26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851" y="9447846"/>
            <a:ext cx="2972547" cy="497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977" tIns="45987" rIns="91977" bIns="45987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C79159D0-3D15-4AEB-82A9-DF1C8CE3D6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38047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42975" y="746125"/>
            <a:ext cx="4972050" cy="3729038"/>
          </a:xfrm>
          <a:ln/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altLang="ru-RU" dirty="0" smtClean="0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74A6036-BA66-43D2-9426-006ABB984E54}" type="slidenum">
              <a:rPr lang="ru-RU" altLang="ru-RU" smtClean="0"/>
              <a:pPr/>
              <a:t>1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79159D0-3D15-4AEB-82A9-DF1C8CE3D60B}" type="slidenum">
              <a:rPr lang="ru-RU" smtClean="0"/>
              <a:pPr>
                <a:defRPr/>
              </a:pPr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98290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42975" y="746125"/>
            <a:ext cx="4972050" cy="3729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79159D0-3D15-4AEB-82A9-DF1C8CE3D60B}" type="slidenum">
              <a:rPr lang="ru-RU" smtClean="0"/>
              <a:pPr>
                <a:defRPr/>
              </a:pPr>
              <a:t>54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7151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42975" y="746125"/>
            <a:ext cx="4972050" cy="3729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79159D0-3D15-4AEB-82A9-DF1C8CE3D60B}" type="slidenum">
              <a:rPr lang="ru-RU" smtClean="0"/>
              <a:pPr>
                <a:defRPr/>
              </a:pPr>
              <a:t>55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7151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42975" y="746125"/>
            <a:ext cx="4972050" cy="3729038"/>
          </a:xfrm>
          <a:ln/>
        </p:spPr>
      </p:sp>
      <p:sp>
        <p:nvSpPr>
          <p:cNvPr id="47107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altLang="ru-RU" dirty="0" smtClean="0"/>
          </a:p>
        </p:txBody>
      </p:sp>
      <p:sp>
        <p:nvSpPr>
          <p:cNvPr id="47108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7E50B80-CB6F-4FCD-AC89-9B932934EBAE}" type="slidenum">
              <a:rPr lang="ru-RU" altLang="ru-RU" smtClean="0"/>
              <a:pPr/>
              <a:t>69</a:t>
            </a:fld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77A5F5-C95B-4ECC-9C69-0413BD44D74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2BD14A-AD36-49D9-A129-9850E379236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F1B262-51C5-4FFB-8D18-BCE569F5D40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4675" y="304802"/>
            <a:ext cx="8001000" cy="1216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566739" y="1752600"/>
            <a:ext cx="8001000" cy="42672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232C08-062B-4B78-8F51-D50C99627B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4675" y="304802"/>
            <a:ext cx="8001000" cy="1216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566739" y="1752600"/>
            <a:ext cx="39243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3439" y="1752600"/>
            <a:ext cx="39243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F99EE0-D8E5-486B-9EFE-98F870E8D4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4675" y="304802"/>
            <a:ext cx="8001000" cy="1216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566739" y="1752600"/>
            <a:ext cx="8001000" cy="205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66739" y="3962400"/>
            <a:ext cx="8001000" cy="205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C41D7-0A2B-4D69-BA66-DE0351C7C0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6F65BF-3186-45B7-BF7F-2F3320E2F59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8DD7A7-32EB-492B-9BE9-5D70F95922A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FBC9CB-A829-4370-B9BB-B5EBE032AF3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112585-5825-47C3-84B9-6FBB3ED7E93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EA9497-4835-4FC9-B237-C40330BA3C6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4F888F-572D-40B9-AEF5-CE2E9460F40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3134BB-C1CA-49E5-B5AE-BD0A8CB1437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DCC6ED-FA74-491C-BB28-4D07896CF13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319ECADB-4449-4B34-BF72-31CCE71BABA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9" r:id="rId1"/>
    <p:sldLayoutId id="2147484230" r:id="rId2"/>
    <p:sldLayoutId id="2147484231" r:id="rId3"/>
    <p:sldLayoutId id="2147484232" r:id="rId4"/>
    <p:sldLayoutId id="2147484233" r:id="rId5"/>
    <p:sldLayoutId id="2147484234" r:id="rId6"/>
    <p:sldLayoutId id="2147484235" r:id="rId7"/>
    <p:sldLayoutId id="2147484236" r:id="rId8"/>
    <p:sldLayoutId id="2147484237" r:id="rId9"/>
    <p:sldLayoutId id="2147484238" r:id="rId10"/>
    <p:sldLayoutId id="2147484239" r:id="rId11"/>
    <p:sldLayoutId id="2147484240" r:id="rId12"/>
    <p:sldLayoutId id="2147484241" r:id="rId13"/>
    <p:sldLayoutId id="2147484242" r:id="rId14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a-server.math.nsc.ru/IM/SpTla.asp?TypeID=4&amp;CodID=5" TargetMode="External"/><Relationship Id="rId13" Type="http://schemas.openxmlformats.org/officeDocument/2006/relationships/hyperlink" Target="http://a-server.math.nsc.ru/IM/sotrudl.asp?CodID=248" TargetMode="External"/><Relationship Id="rId18" Type="http://schemas.openxmlformats.org/officeDocument/2006/relationships/hyperlink" Target="http://www.math.nsc.ru/LBRT/k3/" TargetMode="External"/><Relationship Id="rId26" Type="http://schemas.openxmlformats.org/officeDocument/2006/relationships/hyperlink" Target="http://a-server.math.nsc.ru/IM/SpTla.asp?TypeID=4&amp;CodID=103" TargetMode="External"/><Relationship Id="rId3" Type="http://schemas.openxmlformats.org/officeDocument/2006/relationships/hyperlink" Target="http://math.nsc.ru/LBRT/a1/" TargetMode="External"/><Relationship Id="rId21" Type="http://schemas.openxmlformats.org/officeDocument/2006/relationships/hyperlink" Target="http://a-server.math.nsc.ru/IM/lbrt.asp?CodLB=110" TargetMode="External"/><Relationship Id="rId7" Type="http://schemas.openxmlformats.org/officeDocument/2006/relationships/hyperlink" Target="http://a-server.math.nsc.ru/IM/sotrudl.asp?CodID=250" TargetMode="External"/><Relationship Id="rId12" Type="http://schemas.openxmlformats.org/officeDocument/2006/relationships/hyperlink" Target="http://www.math.nsc.ru/LBRT/logic/l1win.html" TargetMode="External"/><Relationship Id="rId17" Type="http://schemas.openxmlformats.org/officeDocument/2006/relationships/hyperlink" Target="http://a-server.math.nsc.ru/IM/SpTla.asp?TypeID=4&amp;CodID=22" TargetMode="External"/><Relationship Id="rId25" Type="http://schemas.openxmlformats.org/officeDocument/2006/relationships/hyperlink" Target="http://a-server.math.nsc.ru/IM/sotrudl.asp?CodID=336" TargetMode="External"/><Relationship Id="rId2" Type="http://schemas.openxmlformats.org/officeDocument/2006/relationships/hyperlink" Target="http://a-server.math.nsc.ru/IM/SpTla.asp?TypeID=4&amp;CodID=102" TargetMode="External"/><Relationship Id="rId16" Type="http://schemas.openxmlformats.org/officeDocument/2006/relationships/hyperlink" Target="http://a-server.math.nsc.ru/IM/sotrudl.asp?CodID=202" TargetMode="External"/><Relationship Id="rId20" Type="http://schemas.openxmlformats.org/officeDocument/2006/relationships/hyperlink" Target="http://a-server.math.nsc.ru/IM/SpTla.asp?TypeID=4&amp;CodID=110" TargetMode="External"/><Relationship Id="rId29" Type="http://schemas.openxmlformats.org/officeDocument/2006/relationships/hyperlink" Target="http://a-server.math.nsc.ru/IM/SpTla.asp?TypeID=4&amp;CodID=109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-server.math.nsc.ru/IM/lbrt.asp?CodLB=4" TargetMode="External"/><Relationship Id="rId11" Type="http://schemas.openxmlformats.org/officeDocument/2006/relationships/hyperlink" Target="http://a-server.math.nsc.ru/IM/SpTla.asp?TypeID=4&amp;CodID=25" TargetMode="External"/><Relationship Id="rId24" Type="http://schemas.openxmlformats.org/officeDocument/2006/relationships/hyperlink" Target="http://www.math.nsc.ru/LBRT/k5/Lab/lab_win.html" TargetMode="External"/><Relationship Id="rId5" Type="http://schemas.openxmlformats.org/officeDocument/2006/relationships/hyperlink" Target="http://a-server.math.nsc.ru/IM/SpTla.asp?TypeID=4&amp;CodID=4" TargetMode="External"/><Relationship Id="rId15" Type="http://schemas.openxmlformats.org/officeDocument/2006/relationships/hyperlink" Target="http://www.math.nsc.ru/LBRT/logic/l2win.html" TargetMode="External"/><Relationship Id="rId23" Type="http://schemas.openxmlformats.org/officeDocument/2006/relationships/hyperlink" Target="http://a-server.math.nsc.ru/IM/SpTla.asp?TypeID=4&amp;CodID=81" TargetMode="External"/><Relationship Id="rId28" Type="http://schemas.openxmlformats.org/officeDocument/2006/relationships/hyperlink" Target="http://a-server.math.nsc.ru/IM/sotrudl.asp?CodID=393" TargetMode="External"/><Relationship Id="rId10" Type="http://schemas.openxmlformats.org/officeDocument/2006/relationships/hyperlink" Target="http://a-server.math.nsc.ru/IM/sotrudl.asp?CodID=887" TargetMode="External"/><Relationship Id="rId19" Type="http://schemas.openxmlformats.org/officeDocument/2006/relationships/hyperlink" Target="http://a-server.math.nsc.ru/IM/sotrudl.asp?CodID=210" TargetMode="External"/><Relationship Id="rId31" Type="http://schemas.openxmlformats.org/officeDocument/2006/relationships/hyperlink" Target="http://a-server.math.nsc.ru/IM/sotrudl.asp?CodID=159" TargetMode="External"/><Relationship Id="rId4" Type="http://schemas.openxmlformats.org/officeDocument/2006/relationships/hyperlink" Target="http://a-server.math.nsc.ru/IM/sotrudl.asp?CodID=859" TargetMode="External"/><Relationship Id="rId9" Type="http://schemas.openxmlformats.org/officeDocument/2006/relationships/hyperlink" Target="http://a-server.math.nsc.ru/IM/lbrt.asp?CodLB=5" TargetMode="External"/><Relationship Id="rId14" Type="http://schemas.openxmlformats.org/officeDocument/2006/relationships/hyperlink" Target="http://a-server.math.nsc.ru/IM/SpTla.asp?TypeID=4&amp;CodID=26" TargetMode="External"/><Relationship Id="rId22" Type="http://schemas.openxmlformats.org/officeDocument/2006/relationships/hyperlink" Target="http://a-server.math.nsc.ru/IM/sotrudl.asp?CodID=725" TargetMode="External"/><Relationship Id="rId27" Type="http://schemas.openxmlformats.org/officeDocument/2006/relationships/hyperlink" Target="http://a-server.math.nsc.ru/IM/lbrt.asp?CodLB=103" TargetMode="External"/><Relationship Id="rId30" Type="http://schemas.openxmlformats.org/officeDocument/2006/relationships/hyperlink" Target="http://a-server.math.nsc.ru/IM/lbrt.asp?CodLB=109" TargetMode="Externa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a-server.math.nsc.ru/IM/SpTla.asp?TypeID=4&amp;CodID=59" TargetMode="External"/><Relationship Id="rId13" Type="http://schemas.openxmlformats.org/officeDocument/2006/relationships/hyperlink" Target="http://a-server.math.nsc.ru/IM/sotrudl.asp?CodID=498" TargetMode="External"/><Relationship Id="rId18" Type="http://schemas.openxmlformats.org/officeDocument/2006/relationships/hyperlink" Target="http://www.math.nsc.ru/LBRT/d4/site/main.html" TargetMode="External"/><Relationship Id="rId26" Type="http://schemas.openxmlformats.org/officeDocument/2006/relationships/hyperlink" Target="http://a-server.math.nsc.ru/IM/SpTla.asp?TypeID=4&amp;CodID=112" TargetMode="External"/><Relationship Id="rId3" Type="http://schemas.openxmlformats.org/officeDocument/2006/relationships/hyperlink" Target="http://a-server.math.nsc.ru/IM/lbrt.asp?CodLB=57" TargetMode="External"/><Relationship Id="rId21" Type="http://schemas.openxmlformats.org/officeDocument/2006/relationships/hyperlink" Target="http://www.math.nsc.ru/LBRT/d5/ruswin.htm" TargetMode="External"/><Relationship Id="rId34" Type="http://schemas.openxmlformats.org/officeDocument/2006/relationships/hyperlink" Target="http://a-server.math.nsc.ru/IM/sotrudl.asp?CodID=604" TargetMode="External"/><Relationship Id="rId7" Type="http://schemas.openxmlformats.org/officeDocument/2006/relationships/hyperlink" Target="http://a-server.math.nsc.ru/IM/sotrudl.asp?CodID=354" TargetMode="External"/><Relationship Id="rId12" Type="http://schemas.openxmlformats.org/officeDocument/2006/relationships/hyperlink" Target="http://a-server.math.nsc.ru/IM/lbrt.asp?CodLB=77" TargetMode="External"/><Relationship Id="rId17" Type="http://schemas.openxmlformats.org/officeDocument/2006/relationships/hyperlink" Target="http://a-server.math.nsc.ru/IM/SpTla.asp?TypeID=4&amp;CodID=101" TargetMode="External"/><Relationship Id="rId25" Type="http://schemas.openxmlformats.org/officeDocument/2006/relationships/hyperlink" Target="http://a-server.math.nsc.ru/IM/sotrudl.asp?CodID=438" TargetMode="External"/><Relationship Id="rId33" Type="http://schemas.openxmlformats.org/officeDocument/2006/relationships/hyperlink" Target="http://a-server.math.nsc.ru/IM/lbrt.asp?CodLB=111" TargetMode="External"/><Relationship Id="rId2" Type="http://schemas.openxmlformats.org/officeDocument/2006/relationships/hyperlink" Target="http://a-server.math.nsc.ru/IM/SpTla.asp?TypeID=4&amp;CodID=57" TargetMode="External"/><Relationship Id="rId16" Type="http://schemas.openxmlformats.org/officeDocument/2006/relationships/hyperlink" Target="http://a-server.math.nsc.ru/IM/sotrudl.asp?CodID=187" TargetMode="External"/><Relationship Id="rId20" Type="http://schemas.openxmlformats.org/officeDocument/2006/relationships/hyperlink" Target="http://a-server.math.nsc.ru/IM/SpTla.asp?TypeID=4&amp;CodID=84" TargetMode="External"/><Relationship Id="rId29" Type="http://schemas.openxmlformats.org/officeDocument/2006/relationships/hyperlink" Target="http://a-server.math.nsc.ru/IM/SpTla.asp?TypeID=4&amp;CodID=1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ath.nsc.ru/LBRT/u2/ruswin.html" TargetMode="External"/><Relationship Id="rId11" Type="http://schemas.openxmlformats.org/officeDocument/2006/relationships/hyperlink" Target="http://a-server.math.nsc.ru/IM/SpTla.asp?TypeID=4&amp;CodID=77" TargetMode="External"/><Relationship Id="rId24" Type="http://schemas.openxmlformats.org/officeDocument/2006/relationships/hyperlink" Target="http://math.nsc.ru/LBRT/d6/" TargetMode="External"/><Relationship Id="rId32" Type="http://schemas.openxmlformats.org/officeDocument/2006/relationships/hyperlink" Target="http://a-server.math.nsc.ru/IM/SpTla.asp?TypeID=4&amp;CodID=111" TargetMode="External"/><Relationship Id="rId37" Type="http://schemas.openxmlformats.org/officeDocument/2006/relationships/hyperlink" Target="http://a-server.math.nsc.ru/IM/sotrudl.asp?CodID=195" TargetMode="External"/><Relationship Id="rId5" Type="http://schemas.openxmlformats.org/officeDocument/2006/relationships/hyperlink" Target="http://a-server.math.nsc.ru/IM/SpTla.asp?TypeID=4&amp;CodID=58" TargetMode="External"/><Relationship Id="rId15" Type="http://schemas.openxmlformats.org/officeDocument/2006/relationships/hyperlink" Target="http://a-server.math.nsc.ru/IM/lbrt.asp?CodLB=17" TargetMode="External"/><Relationship Id="rId23" Type="http://schemas.openxmlformats.org/officeDocument/2006/relationships/hyperlink" Target="http://a-server.math.nsc.ru/IM/SpTla.asp?TypeID=4&amp;CodID=97" TargetMode="External"/><Relationship Id="rId28" Type="http://schemas.openxmlformats.org/officeDocument/2006/relationships/hyperlink" Target="http://a-server.math.nsc.ru/IM/sotrudl.asp?CodID=491" TargetMode="External"/><Relationship Id="rId36" Type="http://schemas.openxmlformats.org/officeDocument/2006/relationships/hyperlink" Target="http://a-server.math.nsc.ru/IM/lbrt.asp?CodLB=86" TargetMode="External"/><Relationship Id="rId10" Type="http://schemas.openxmlformats.org/officeDocument/2006/relationships/hyperlink" Target="http://a-server.math.nsc.ru/IM/sotrudl.asp?CodID=2" TargetMode="External"/><Relationship Id="rId19" Type="http://schemas.openxmlformats.org/officeDocument/2006/relationships/hyperlink" Target="http://a-server.math.nsc.ru/IM/sotrudl.asp?CodID=185" TargetMode="External"/><Relationship Id="rId31" Type="http://schemas.openxmlformats.org/officeDocument/2006/relationships/hyperlink" Target="http://a-server.math.nsc.ru/IM/sotrudl.asp?CodID=383" TargetMode="External"/><Relationship Id="rId4" Type="http://schemas.openxmlformats.org/officeDocument/2006/relationships/hyperlink" Target="http://a-server.math.nsc.ru/IM/sotrudl.asp?CodID=1093" TargetMode="External"/><Relationship Id="rId9" Type="http://schemas.openxmlformats.org/officeDocument/2006/relationships/hyperlink" Target="http://a-server.math.nsc.ru/IM/lbrt.asp?CodLB=59" TargetMode="External"/><Relationship Id="rId14" Type="http://schemas.openxmlformats.org/officeDocument/2006/relationships/hyperlink" Target="http://a-server.math.nsc.ru/IM/SpTla.asp?TypeID=4&amp;CodID=17" TargetMode="External"/><Relationship Id="rId22" Type="http://schemas.openxmlformats.org/officeDocument/2006/relationships/hyperlink" Target="http://a-server.math.nsc.ru/IM/sotrudl.asp?CodID=399" TargetMode="External"/><Relationship Id="rId27" Type="http://schemas.openxmlformats.org/officeDocument/2006/relationships/hyperlink" Target="http://a-server.math.nsc.ru/IM/lbrt.asp?CodLB=112" TargetMode="External"/><Relationship Id="rId30" Type="http://schemas.openxmlformats.org/officeDocument/2006/relationships/hyperlink" Target="http://www.math.nsc.ru/LBRT/g2/main.html" TargetMode="External"/><Relationship Id="rId35" Type="http://schemas.openxmlformats.org/officeDocument/2006/relationships/hyperlink" Target="http://a-server.math.nsc.ru/IM/SpTla.asp?TypeID=4&amp;CodID=86" TargetMode="Externa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a-server.math.nsc.ru/IM/SpTla.asp?TypeID=4&amp;CodID=18" TargetMode="External"/><Relationship Id="rId13" Type="http://schemas.openxmlformats.org/officeDocument/2006/relationships/hyperlink" Target="http://a-server.math.nsc.ru/IM/sotrudl.asp?CodID=292" TargetMode="External"/><Relationship Id="rId3" Type="http://schemas.openxmlformats.org/officeDocument/2006/relationships/hyperlink" Target="http://www.math.nsc.ru/LBRT/v1/index.html" TargetMode="External"/><Relationship Id="rId7" Type="http://schemas.openxmlformats.org/officeDocument/2006/relationships/hyperlink" Target="http://a-server.math.nsc.ru/IM/sotrudl.asp?CodID=164" TargetMode="External"/><Relationship Id="rId12" Type="http://schemas.openxmlformats.org/officeDocument/2006/relationships/hyperlink" Target="http://a-server.math.nsc.ru/IM/lbrt.asp?CodLB=107" TargetMode="External"/><Relationship Id="rId2" Type="http://schemas.openxmlformats.org/officeDocument/2006/relationships/hyperlink" Target="http://a-server.math.nsc.ru/IM/SpTla.asp?TypeID=4&amp;CodID=7" TargetMode="External"/><Relationship Id="rId16" Type="http://schemas.openxmlformats.org/officeDocument/2006/relationships/hyperlink" Target="http://a-server.math.nsc.ru/IM/sotrudl.asp?CodID=278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-server.math.nsc.ru/IM/lbrt.asp?CodLB=9" TargetMode="External"/><Relationship Id="rId11" Type="http://schemas.openxmlformats.org/officeDocument/2006/relationships/hyperlink" Target="http://a-server.math.nsc.ru/IM/SpTla.asp?TypeID=4&amp;CodID=107" TargetMode="External"/><Relationship Id="rId5" Type="http://schemas.openxmlformats.org/officeDocument/2006/relationships/hyperlink" Target="http://a-server.math.nsc.ru/IM/SpTla.asp?TypeID=4&amp;CodID=9" TargetMode="External"/><Relationship Id="rId15" Type="http://schemas.openxmlformats.org/officeDocument/2006/relationships/hyperlink" Target="http://a-server.math.nsc.ru/IM/lbrt.asp?CodLB=72" TargetMode="External"/><Relationship Id="rId10" Type="http://schemas.openxmlformats.org/officeDocument/2006/relationships/hyperlink" Target="http://a-server.math.nsc.ru/IM/sotrudl.asp?CodID=216" TargetMode="External"/><Relationship Id="rId4" Type="http://schemas.openxmlformats.org/officeDocument/2006/relationships/hyperlink" Target="http://a-server.math.nsc.ru/IM/sotrudl.asp?CodID=239" TargetMode="External"/><Relationship Id="rId9" Type="http://schemas.openxmlformats.org/officeDocument/2006/relationships/hyperlink" Target="http://a-server.math.nsc.ru/IM/lbrt.asp?CodLB=18" TargetMode="External"/><Relationship Id="rId14" Type="http://schemas.openxmlformats.org/officeDocument/2006/relationships/hyperlink" Target="http://a-server.math.nsc.ru/IM/SpTla.asp?TypeID=4&amp;CodID=72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hyperlink" Target="http://math.nsc.ru/" TargetMode="External"/><Relationship Id="rId2" Type="http://schemas.openxmlformats.org/officeDocument/2006/relationships/hyperlink" Target="mailto:im@math.nsc.ru" TargetMode="Externa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908176" y="260352"/>
            <a:ext cx="6661151" cy="1216025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altLang="ru-RU" sz="2400" dirty="0" smtClean="0"/>
              <a:t>Учреждение Российской академии наук Институт математики им. С.Л. Соболева Сибирского отделения РАН</a:t>
            </a:r>
          </a:p>
        </p:txBody>
      </p:sp>
      <p:pic>
        <p:nvPicPr>
          <p:cNvPr id="3075" name="Объект 1"/>
          <p:cNvPicPr>
            <a:picLocks noGrp="1" noChangeAspect="1"/>
          </p:cNvPicPr>
          <p:nvPr>
            <p:ph sz="quarter" idx="1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11188" y="404813"/>
            <a:ext cx="990600" cy="962025"/>
          </a:xfrm>
        </p:spPr>
      </p:pic>
      <p:pic>
        <p:nvPicPr>
          <p:cNvPr id="3076" name="Picture 7" descr="DSCN375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875" y="1916114"/>
            <a:ext cx="4103688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Rectangle 2"/>
          <p:cNvSpPr txBox="1">
            <a:spLocks noChangeArrowheads="1"/>
          </p:cNvSpPr>
          <p:nvPr/>
        </p:nvSpPr>
        <p:spPr bwMode="auto">
          <a:xfrm>
            <a:off x="0" y="5085184"/>
            <a:ext cx="9144000" cy="1829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/>
            <a:r>
              <a:rPr lang="ru-RU" altLang="ru-RU" sz="2400" b="1" dirty="0" smtClean="0"/>
              <a:t>Отчет о работе ИМ  </a:t>
            </a:r>
            <a:r>
              <a:rPr lang="ru-RU" altLang="ru-RU" sz="2400" b="1" dirty="0"/>
              <a:t>СО РАН </a:t>
            </a:r>
            <a:r>
              <a:rPr lang="ru-RU" altLang="ru-RU" sz="2400" b="1" dirty="0" smtClean="0"/>
              <a:t>за  201</a:t>
            </a:r>
            <a:r>
              <a:rPr lang="en-US" altLang="ru-RU" sz="2400" b="1" dirty="0" smtClean="0"/>
              <a:t>7</a:t>
            </a:r>
            <a:r>
              <a:rPr lang="ru-RU" altLang="ru-RU" sz="2400" b="1" dirty="0" smtClean="0"/>
              <a:t> г.</a:t>
            </a:r>
            <a:endParaRPr lang="en-US" altLang="ru-RU" sz="2400" b="1" dirty="0" smtClean="0"/>
          </a:p>
          <a:p>
            <a:pPr algn="ctr"/>
            <a:endParaRPr lang="ru-RU" altLang="ru-RU" sz="2400" dirty="0" smtClean="0">
              <a:solidFill>
                <a:schemeClr val="tx2"/>
              </a:solidFill>
            </a:endParaRPr>
          </a:p>
          <a:p>
            <a:pPr algn="ctr"/>
            <a:r>
              <a:rPr lang="ru-RU" altLang="ru-RU" sz="2400" dirty="0" smtClean="0">
                <a:solidFill>
                  <a:schemeClr val="tx2"/>
                </a:solidFill>
              </a:rPr>
              <a:t>Директор ИМ СО РАН</a:t>
            </a:r>
            <a:r>
              <a:rPr lang="en-US" altLang="ru-RU" sz="2400" dirty="0" smtClean="0">
                <a:solidFill>
                  <a:schemeClr val="tx2"/>
                </a:solidFill>
              </a:rPr>
              <a:t> </a:t>
            </a:r>
            <a:endParaRPr lang="ru-RU" altLang="ru-RU" sz="2400" dirty="0" smtClean="0">
              <a:solidFill>
                <a:schemeClr val="tx2"/>
              </a:solidFill>
            </a:endParaRPr>
          </a:p>
          <a:p>
            <a:pPr algn="ctr"/>
            <a:r>
              <a:rPr lang="ru-RU" altLang="ru-RU" sz="2400" dirty="0" smtClean="0">
                <a:solidFill>
                  <a:schemeClr val="tx2"/>
                </a:solidFill>
              </a:rPr>
              <a:t>академик С.С.</a:t>
            </a:r>
            <a:r>
              <a:rPr lang="en-US" altLang="ru-RU" sz="2400" dirty="0" smtClean="0">
                <a:solidFill>
                  <a:schemeClr val="tx2"/>
                </a:solidFill>
              </a:rPr>
              <a:t> </a:t>
            </a:r>
            <a:r>
              <a:rPr lang="ru-RU" altLang="ru-RU" sz="2400" dirty="0" smtClean="0">
                <a:solidFill>
                  <a:schemeClr val="tx2"/>
                </a:solidFill>
              </a:rPr>
              <a:t>Гончаров</a:t>
            </a:r>
            <a:endParaRPr lang="ru-RU" altLang="ru-RU" sz="2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688" y="277812"/>
            <a:ext cx="6408712" cy="12160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>
                <a:latin typeface="Calibri" panose="020F0502020204030204" pitchFamily="34" charset="0"/>
              </a:rPr>
              <a:t>14 </a:t>
            </a:r>
            <a:r>
              <a:rPr lang="en-US" sz="1800" b="1" dirty="0">
                <a:latin typeface="Calibri" panose="020F0502020204030204" pitchFamily="34" charset="0"/>
              </a:rPr>
              <a:t>–</a:t>
            </a:r>
            <a:r>
              <a:rPr lang="ru-RU" sz="1800" b="1" dirty="0">
                <a:latin typeface="Calibri" panose="020F0502020204030204" pitchFamily="34" charset="0"/>
              </a:rPr>
              <a:t> 19 августа 2017 г. – Международная конференция «Математика в современном мире», посвящённая </a:t>
            </a:r>
            <a:br>
              <a:rPr lang="ru-RU" sz="1800" b="1" dirty="0">
                <a:latin typeface="Calibri" panose="020F0502020204030204" pitchFamily="34" charset="0"/>
              </a:rPr>
            </a:br>
            <a:r>
              <a:rPr lang="ru-RU" sz="1800" b="1" dirty="0">
                <a:latin typeface="Calibri" panose="020F0502020204030204" pitchFamily="34" charset="0"/>
              </a:rPr>
              <a:t>60-летию Института математики им. С. Л. Соболева СО РАН</a:t>
            </a:r>
            <a:endParaRPr lang="ru-RU" altLang="ru-RU" sz="1800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algn="just" eaLnBrk="1" hangingPunct="1">
              <a:spcBef>
                <a:spcPts val="180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en-US" altLang="ru-RU" sz="1900" dirty="0" smtClean="0"/>
              <a:t>	</a:t>
            </a:r>
            <a:endParaRPr lang="ru-RU" sz="1600" dirty="0" smtClean="0"/>
          </a:p>
        </p:txBody>
      </p:sp>
      <p:pic>
        <p:nvPicPr>
          <p:cNvPr id="4100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" y="404813"/>
            <a:ext cx="9906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88" y="1628800"/>
            <a:ext cx="7596844" cy="5064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70072066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688" y="277812"/>
            <a:ext cx="6480720" cy="12160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>
                <a:latin typeface="Calibri" panose="020F0502020204030204" pitchFamily="34" charset="0"/>
              </a:rPr>
              <a:t>14 </a:t>
            </a:r>
            <a:r>
              <a:rPr lang="en-US" sz="1800" b="1" dirty="0">
                <a:latin typeface="Calibri" panose="020F0502020204030204" pitchFamily="34" charset="0"/>
              </a:rPr>
              <a:t>–</a:t>
            </a:r>
            <a:r>
              <a:rPr lang="ru-RU" sz="1800" b="1" dirty="0">
                <a:latin typeface="Calibri" panose="020F0502020204030204" pitchFamily="34" charset="0"/>
              </a:rPr>
              <a:t> 19 августа 2017 г. – Международная конференция «Математика в современном мире», посвящённая </a:t>
            </a:r>
            <a:br>
              <a:rPr lang="ru-RU" sz="1800" b="1" dirty="0">
                <a:latin typeface="Calibri" panose="020F0502020204030204" pitchFamily="34" charset="0"/>
              </a:rPr>
            </a:br>
            <a:r>
              <a:rPr lang="ru-RU" sz="1800" b="1" dirty="0">
                <a:latin typeface="Calibri" panose="020F0502020204030204" pitchFamily="34" charset="0"/>
              </a:rPr>
              <a:t>60-летию Института математики им. С. Л. Соболева СО РАН</a:t>
            </a:r>
            <a:endParaRPr lang="ru-RU" altLang="ru-RU" sz="1800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algn="just" eaLnBrk="1" hangingPunct="1">
              <a:spcBef>
                <a:spcPts val="180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en-US" altLang="ru-RU" sz="1900" dirty="0" smtClean="0"/>
              <a:t>	</a:t>
            </a:r>
            <a:endParaRPr lang="ru-RU" sz="1600" dirty="0" smtClean="0"/>
          </a:p>
        </p:txBody>
      </p:sp>
      <p:pic>
        <p:nvPicPr>
          <p:cNvPr id="4100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" y="404813"/>
            <a:ext cx="9906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556792"/>
            <a:ext cx="7668344" cy="51739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00426879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688" y="277812"/>
            <a:ext cx="6336704" cy="12160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>
                <a:latin typeface="Calibri" panose="020F0502020204030204" pitchFamily="34" charset="0"/>
              </a:rPr>
              <a:t>14 </a:t>
            </a:r>
            <a:r>
              <a:rPr lang="en-US" sz="1800" b="1" dirty="0">
                <a:latin typeface="Calibri" panose="020F0502020204030204" pitchFamily="34" charset="0"/>
              </a:rPr>
              <a:t>–</a:t>
            </a:r>
            <a:r>
              <a:rPr lang="ru-RU" sz="1800" b="1" dirty="0">
                <a:latin typeface="Calibri" panose="020F0502020204030204" pitchFamily="34" charset="0"/>
              </a:rPr>
              <a:t> 19 августа 2017 г. – Международная конференция «Математика в современном мире», посвящённая </a:t>
            </a:r>
            <a:br>
              <a:rPr lang="ru-RU" sz="1800" b="1" dirty="0">
                <a:latin typeface="Calibri" panose="020F0502020204030204" pitchFamily="34" charset="0"/>
              </a:rPr>
            </a:br>
            <a:r>
              <a:rPr lang="ru-RU" sz="1800" b="1" dirty="0">
                <a:latin typeface="Calibri" panose="020F0502020204030204" pitchFamily="34" charset="0"/>
              </a:rPr>
              <a:t>60-летию Института математики им. С. Л. Соболева СО РАН</a:t>
            </a:r>
            <a:endParaRPr lang="ru-RU" altLang="ru-RU" sz="1800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algn="just" eaLnBrk="1" hangingPunct="1">
              <a:spcBef>
                <a:spcPts val="180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en-US" altLang="ru-RU" sz="1900" dirty="0" smtClean="0"/>
              <a:t>	</a:t>
            </a:r>
            <a:endParaRPr lang="ru-RU" sz="1600" dirty="0" smtClean="0"/>
          </a:p>
        </p:txBody>
      </p:sp>
      <p:pic>
        <p:nvPicPr>
          <p:cNvPr id="4100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" y="404813"/>
            <a:ext cx="9906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522904"/>
            <a:ext cx="6976440" cy="5232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01168388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688" y="277812"/>
            <a:ext cx="6480720" cy="12160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>
                <a:latin typeface="Calibri" panose="020F0502020204030204" pitchFamily="34" charset="0"/>
              </a:rPr>
              <a:t>14 </a:t>
            </a:r>
            <a:r>
              <a:rPr lang="en-US" sz="1800" b="1" dirty="0">
                <a:latin typeface="Calibri" panose="020F0502020204030204" pitchFamily="34" charset="0"/>
              </a:rPr>
              <a:t>–</a:t>
            </a:r>
            <a:r>
              <a:rPr lang="ru-RU" sz="1800" b="1" dirty="0">
                <a:latin typeface="Calibri" panose="020F0502020204030204" pitchFamily="34" charset="0"/>
              </a:rPr>
              <a:t> 19 августа 2017 г. – Международная конференция «Математика в современном мире», посвящённая </a:t>
            </a:r>
            <a:br>
              <a:rPr lang="ru-RU" sz="1800" b="1" dirty="0">
                <a:latin typeface="Calibri" panose="020F0502020204030204" pitchFamily="34" charset="0"/>
              </a:rPr>
            </a:br>
            <a:r>
              <a:rPr lang="ru-RU" sz="1800" b="1" dirty="0">
                <a:latin typeface="Calibri" panose="020F0502020204030204" pitchFamily="34" charset="0"/>
              </a:rPr>
              <a:t>60-летию Института математики им. С. Л. Соболева СО РАН</a:t>
            </a:r>
            <a:endParaRPr lang="ru-RU" altLang="ru-RU" sz="1800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algn="just" eaLnBrk="1" hangingPunct="1">
              <a:spcBef>
                <a:spcPts val="180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en-US" altLang="ru-RU" sz="1900" dirty="0" smtClean="0"/>
              <a:t>	</a:t>
            </a:r>
            <a:endParaRPr lang="ru-RU" sz="1600" dirty="0" smtClean="0"/>
          </a:p>
        </p:txBody>
      </p:sp>
      <p:pic>
        <p:nvPicPr>
          <p:cNvPr id="4100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" y="404813"/>
            <a:ext cx="9906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662" y="1556792"/>
            <a:ext cx="7795269" cy="51968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26867578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688" y="277812"/>
            <a:ext cx="6480720" cy="12160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>
                <a:latin typeface="Calibri" panose="020F0502020204030204" pitchFamily="34" charset="0"/>
              </a:rPr>
              <a:t>14 </a:t>
            </a:r>
            <a:r>
              <a:rPr lang="en-US" sz="1800" b="1" dirty="0">
                <a:latin typeface="Calibri" panose="020F0502020204030204" pitchFamily="34" charset="0"/>
              </a:rPr>
              <a:t>–</a:t>
            </a:r>
            <a:r>
              <a:rPr lang="ru-RU" sz="1800" b="1" dirty="0">
                <a:latin typeface="Calibri" panose="020F0502020204030204" pitchFamily="34" charset="0"/>
              </a:rPr>
              <a:t> 19 августа 2017 г. – Международная конференция «Математика в современном мире», посвящённая </a:t>
            </a:r>
            <a:br>
              <a:rPr lang="ru-RU" sz="1800" b="1" dirty="0">
                <a:latin typeface="Calibri" panose="020F0502020204030204" pitchFamily="34" charset="0"/>
              </a:rPr>
            </a:br>
            <a:r>
              <a:rPr lang="ru-RU" sz="1800" b="1" dirty="0">
                <a:latin typeface="Calibri" panose="020F0502020204030204" pitchFamily="34" charset="0"/>
              </a:rPr>
              <a:t>60-летию Института математики им. С. Л. Соболева СО РАН</a:t>
            </a:r>
            <a:endParaRPr lang="ru-RU" altLang="ru-RU" sz="1800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algn="just" eaLnBrk="1" hangingPunct="1">
              <a:spcBef>
                <a:spcPts val="180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en-US" altLang="ru-RU" sz="1900" dirty="0" smtClean="0"/>
              <a:t>	</a:t>
            </a:r>
            <a:endParaRPr lang="ru-RU" sz="1600" dirty="0" smtClean="0"/>
          </a:p>
        </p:txBody>
      </p:sp>
      <p:pic>
        <p:nvPicPr>
          <p:cNvPr id="4100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" y="404813"/>
            <a:ext cx="9906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556792"/>
            <a:ext cx="7668344" cy="51122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58774445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688" y="277812"/>
            <a:ext cx="6408712" cy="12160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>
                <a:latin typeface="Calibri" panose="020F0502020204030204" pitchFamily="34" charset="0"/>
              </a:rPr>
              <a:t>14 </a:t>
            </a:r>
            <a:r>
              <a:rPr lang="en-US" sz="1800" b="1" dirty="0">
                <a:latin typeface="Calibri" panose="020F0502020204030204" pitchFamily="34" charset="0"/>
              </a:rPr>
              <a:t>–</a:t>
            </a:r>
            <a:r>
              <a:rPr lang="ru-RU" sz="1800" b="1" dirty="0">
                <a:latin typeface="Calibri" panose="020F0502020204030204" pitchFamily="34" charset="0"/>
              </a:rPr>
              <a:t> 19 августа 2017 г. – Международная конференция «Математика в современном мире», посвящённая </a:t>
            </a:r>
            <a:br>
              <a:rPr lang="ru-RU" sz="1800" b="1" dirty="0">
                <a:latin typeface="Calibri" panose="020F0502020204030204" pitchFamily="34" charset="0"/>
              </a:rPr>
            </a:br>
            <a:r>
              <a:rPr lang="ru-RU" sz="1800" b="1" dirty="0">
                <a:latin typeface="Calibri" panose="020F0502020204030204" pitchFamily="34" charset="0"/>
              </a:rPr>
              <a:t>60-летию Института математики им. С. Л. Соболева СО РАН</a:t>
            </a:r>
            <a:endParaRPr lang="ru-RU" altLang="ru-RU" sz="1800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algn="just" eaLnBrk="1" hangingPunct="1">
              <a:spcBef>
                <a:spcPts val="180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en-US" altLang="ru-RU" sz="1900" dirty="0" smtClean="0"/>
              <a:t>	</a:t>
            </a:r>
            <a:endParaRPr lang="ru-RU" sz="1600" dirty="0" smtClean="0"/>
          </a:p>
        </p:txBody>
      </p:sp>
      <p:pic>
        <p:nvPicPr>
          <p:cNvPr id="4100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" y="404813"/>
            <a:ext cx="9906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88" y="1550782"/>
            <a:ext cx="7770304" cy="51802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24041597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688" y="277812"/>
            <a:ext cx="6480720" cy="12160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>
                <a:latin typeface="Calibri" panose="020F0502020204030204" pitchFamily="34" charset="0"/>
              </a:rPr>
              <a:t>14 </a:t>
            </a:r>
            <a:r>
              <a:rPr lang="en-US" sz="1800" b="1" dirty="0">
                <a:latin typeface="Calibri" panose="020F0502020204030204" pitchFamily="34" charset="0"/>
              </a:rPr>
              <a:t>–</a:t>
            </a:r>
            <a:r>
              <a:rPr lang="ru-RU" sz="1800" b="1" dirty="0">
                <a:latin typeface="Calibri" panose="020F0502020204030204" pitchFamily="34" charset="0"/>
              </a:rPr>
              <a:t> 19 августа 2017 г. – Международная конференция «Математика в современном мире», посвящённая </a:t>
            </a:r>
            <a:br>
              <a:rPr lang="ru-RU" sz="1800" b="1" dirty="0">
                <a:latin typeface="Calibri" panose="020F0502020204030204" pitchFamily="34" charset="0"/>
              </a:rPr>
            </a:br>
            <a:r>
              <a:rPr lang="ru-RU" sz="1800" b="1" dirty="0">
                <a:latin typeface="Calibri" panose="020F0502020204030204" pitchFamily="34" charset="0"/>
              </a:rPr>
              <a:t>60-летию Института математики им. С. Л. Соболева СО РАН</a:t>
            </a:r>
            <a:endParaRPr lang="ru-RU" altLang="ru-RU" sz="1800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algn="just" eaLnBrk="1" hangingPunct="1">
              <a:spcBef>
                <a:spcPts val="180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en-US" altLang="ru-RU" sz="1900" dirty="0" smtClean="0"/>
              <a:t>	</a:t>
            </a:r>
            <a:endParaRPr lang="ru-RU" sz="1600" dirty="0" smtClean="0"/>
          </a:p>
        </p:txBody>
      </p:sp>
      <p:pic>
        <p:nvPicPr>
          <p:cNvPr id="4100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" y="404813"/>
            <a:ext cx="9906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611713"/>
            <a:ext cx="8244210" cy="49856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17630103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688" y="277812"/>
            <a:ext cx="6552728" cy="12160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>
                <a:latin typeface="Calibri" panose="020F0502020204030204" pitchFamily="34" charset="0"/>
              </a:rPr>
              <a:t>14 </a:t>
            </a:r>
            <a:r>
              <a:rPr lang="en-US" sz="1800" b="1" dirty="0">
                <a:latin typeface="Calibri" panose="020F0502020204030204" pitchFamily="34" charset="0"/>
              </a:rPr>
              <a:t>–</a:t>
            </a:r>
            <a:r>
              <a:rPr lang="ru-RU" sz="1800" b="1" dirty="0">
                <a:latin typeface="Calibri" panose="020F0502020204030204" pitchFamily="34" charset="0"/>
              </a:rPr>
              <a:t> 19 августа 2017 г. – Международная конференция «Математика в современном мире», посвящённая </a:t>
            </a:r>
            <a:br>
              <a:rPr lang="ru-RU" sz="1800" b="1" dirty="0">
                <a:latin typeface="Calibri" panose="020F0502020204030204" pitchFamily="34" charset="0"/>
              </a:rPr>
            </a:br>
            <a:r>
              <a:rPr lang="ru-RU" sz="1800" b="1" dirty="0">
                <a:latin typeface="Calibri" panose="020F0502020204030204" pitchFamily="34" charset="0"/>
              </a:rPr>
              <a:t>60-летию Института математики им. С. Л. Соболева СО РАН</a:t>
            </a:r>
            <a:endParaRPr lang="ru-RU" altLang="ru-RU" sz="1800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algn="just" eaLnBrk="1" hangingPunct="1">
              <a:spcBef>
                <a:spcPts val="180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en-US" altLang="ru-RU" sz="1900" dirty="0" smtClean="0"/>
              <a:t>	</a:t>
            </a:r>
            <a:endParaRPr lang="ru-RU" sz="1600" dirty="0" smtClean="0"/>
          </a:p>
        </p:txBody>
      </p:sp>
      <p:pic>
        <p:nvPicPr>
          <p:cNvPr id="4100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" y="404813"/>
            <a:ext cx="9906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611" y="1556792"/>
            <a:ext cx="7812360" cy="51104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86133876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688" y="277812"/>
            <a:ext cx="6480720" cy="12160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>
                <a:latin typeface="Calibri" panose="020F0502020204030204" pitchFamily="34" charset="0"/>
              </a:rPr>
              <a:t>14 </a:t>
            </a:r>
            <a:r>
              <a:rPr lang="en-US" sz="1800" b="1" dirty="0">
                <a:latin typeface="Calibri" panose="020F0502020204030204" pitchFamily="34" charset="0"/>
              </a:rPr>
              <a:t>–</a:t>
            </a:r>
            <a:r>
              <a:rPr lang="ru-RU" sz="1800" b="1" dirty="0">
                <a:latin typeface="Calibri" panose="020F0502020204030204" pitchFamily="34" charset="0"/>
              </a:rPr>
              <a:t> 19 августа 2017 г. – Международная конференция «Математика в современном мире», посвящённая </a:t>
            </a:r>
            <a:br>
              <a:rPr lang="ru-RU" sz="1800" b="1" dirty="0">
                <a:latin typeface="Calibri" panose="020F0502020204030204" pitchFamily="34" charset="0"/>
              </a:rPr>
            </a:br>
            <a:r>
              <a:rPr lang="ru-RU" sz="1800" b="1" dirty="0">
                <a:latin typeface="Calibri" panose="020F0502020204030204" pitchFamily="34" charset="0"/>
              </a:rPr>
              <a:t>60-летию Института математики им. С. Л. Соболева СО РАН</a:t>
            </a:r>
            <a:endParaRPr lang="ru-RU" altLang="ru-RU" sz="1800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algn="just" eaLnBrk="1" hangingPunct="1">
              <a:spcBef>
                <a:spcPts val="180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en-US" altLang="ru-RU" sz="1900" dirty="0" smtClean="0"/>
              <a:t>	</a:t>
            </a:r>
            <a:endParaRPr lang="ru-RU" sz="1600" dirty="0" smtClean="0"/>
          </a:p>
        </p:txBody>
      </p:sp>
      <p:pic>
        <p:nvPicPr>
          <p:cNvPr id="4100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" y="404813"/>
            <a:ext cx="9906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93" y="1556453"/>
            <a:ext cx="7776864" cy="51845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85271470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688" y="277812"/>
            <a:ext cx="6408712" cy="12160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>
                <a:latin typeface="Calibri" panose="020F0502020204030204" pitchFamily="34" charset="0"/>
              </a:rPr>
              <a:t>14 </a:t>
            </a:r>
            <a:r>
              <a:rPr lang="en-US" sz="1800" b="1" dirty="0">
                <a:latin typeface="Calibri" panose="020F0502020204030204" pitchFamily="34" charset="0"/>
              </a:rPr>
              <a:t>–</a:t>
            </a:r>
            <a:r>
              <a:rPr lang="ru-RU" sz="1800" b="1" dirty="0">
                <a:latin typeface="Calibri" panose="020F0502020204030204" pitchFamily="34" charset="0"/>
              </a:rPr>
              <a:t> 19 августа 2017 г. – Международная конференция «Математика в современном мире», посвящённая </a:t>
            </a:r>
            <a:br>
              <a:rPr lang="ru-RU" sz="1800" b="1" dirty="0">
                <a:latin typeface="Calibri" panose="020F0502020204030204" pitchFamily="34" charset="0"/>
              </a:rPr>
            </a:br>
            <a:r>
              <a:rPr lang="ru-RU" sz="1800" b="1" dirty="0">
                <a:latin typeface="Calibri" panose="020F0502020204030204" pitchFamily="34" charset="0"/>
              </a:rPr>
              <a:t>60-летию Института математики им. С. Л. Соболева СО РАН</a:t>
            </a:r>
            <a:endParaRPr lang="ru-RU" altLang="ru-RU" sz="1800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algn="just" eaLnBrk="1" hangingPunct="1">
              <a:spcBef>
                <a:spcPts val="180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en-US" altLang="ru-RU" sz="1900" dirty="0" smtClean="0"/>
              <a:t>	</a:t>
            </a:r>
            <a:endParaRPr lang="ru-RU" sz="1600" dirty="0" smtClean="0"/>
          </a:p>
        </p:txBody>
      </p:sp>
      <p:pic>
        <p:nvPicPr>
          <p:cNvPr id="4100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" y="404813"/>
            <a:ext cx="9906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4611" y="1388914"/>
            <a:ext cx="3549501" cy="53242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48782985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38328"/>
            <a:ext cx="8229600" cy="1028510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altLang="ru-RU" dirty="0" smtClean="0"/>
              <a:t>60-летие ИМ СО РАН</a:t>
            </a:r>
            <a:r>
              <a:rPr lang="en-US" altLang="ru-RU" sz="1800" dirty="0" smtClean="0"/>
              <a:t/>
            </a:r>
            <a:br>
              <a:rPr lang="en-US" altLang="ru-RU" sz="1800" dirty="0" smtClean="0"/>
            </a:br>
            <a:r>
              <a:rPr lang="ru-RU" altLang="ru-RU" sz="1800" dirty="0"/>
              <a:t>Институт математики им. С.Л. Соболева СО РАН. 7 июня 2017 г.</a:t>
            </a:r>
            <a:endParaRPr lang="ru-RU" altLang="ru-RU" sz="1800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algn="just" eaLnBrk="1" hangingPunct="1">
              <a:spcBef>
                <a:spcPts val="180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en-US" altLang="ru-RU" sz="1900" dirty="0" smtClean="0"/>
              <a:t>	</a:t>
            </a:r>
            <a:endParaRPr lang="ru-RU" sz="1600" dirty="0" smtClean="0"/>
          </a:p>
        </p:txBody>
      </p:sp>
      <p:pic>
        <p:nvPicPr>
          <p:cNvPr id="4100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" y="404813"/>
            <a:ext cx="9906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951" y="1484784"/>
            <a:ext cx="6984776" cy="52385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251" y="116632"/>
            <a:ext cx="7524749" cy="1404195"/>
          </a:xfrm>
        </p:spPr>
        <p:txBody>
          <a:bodyPr>
            <a:normAutofit fontScale="90000"/>
          </a:bodyPr>
          <a:lstStyle/>
          <a:p>
            <a:pPr marL="0" indent="0" eaLnBrk="1" hangingPunct="1">
              <a:buNone/>
            </a:pPr>
            <a:r>
              <a:rPr lang="ru-RU" altLang="ru-RU" dirty="0" smtClean="0"/>
              <a:t>Основные научные направления ИМ СО РАН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0" y="1988840"/>
            <a:ext cx="9144000" cy="4869160"/>
          </a:xfrm>
        </p:spPr>
        <p:txBody>
          <a:bodyPr>
            <a:normAutofit/>
          </a:bodyPr>
          <a:lstStyle/>
          <a:p>
            <a:pPr algn="just" eaLnBrk="1" hangingPunct="1">
              <a:spcBef>
                <a:spcPts val="180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en-US" altLang="ru-RU" sz="1900" dirty="0" smtClean="0"/>
              <a:t>	</a:t>
            </a:r>
            <a:r>
              <a:rPr lang="ru-RU" altLang="ru-RU" sz="1800" dirty="0" smtClean="0"/>
              <a:t>Согласно Уставу Института главной целью Института является выполнение фундаментальных теоретических и прикладных научных исследований в области математики, математической физики и информатики. Основными (приоритетными) направлениями являются: </a:t>
            </a:r>
          </a:p>
          <a:p>
            <a:pPr lvl="0"/>
            <a:r>
              <a:rPr lang="ru-RU" sz="1800" dirty="0" smtClean="0"/>
              <a:t>алгебра, теория чисел и математическая логика; </a:t>
            </a:r>
          </a:p>
          <a:p>
            <a:pPr lvl="0"/>
            <a:r>
              <a:rPr lang="ru-RU" sz="1800" dirty="0" smtClean="0"/>
              <a:t>геометрия и топология; </a:t>
            </a:r>
          </a:p>
          <a:p>
            <a:pPr lvl="0"/>
            <a:r>
              <a:rPr lang="ru-RU" sz="1800" dirty="0" smtClean="0"/>
              <a:t>математический анализ, дифференциальные уравнения и математическая физика; </a:t>
            </a:r>
          </a:p>
          <a:p>
            <a:pPr lvl="0"/>
            <a:r>
              <a:rPr lang="ru-RU" sz="1800" dirty="0" smtClean="0"/>
              <a:t>теория вероятностей и математическая статистика; </a:t>
            </a:r>
          </a:p>
          <a:p>
            <a:pPr lvl="0"/>
            <a:r>
              <a:rPr lang="ru-RU" sz="1800" dirty="0" smtClean="0"/>
              <a:t>вычислительная математика; </a:t>
            </a:r>
          </a:p>
          <a:p>
            <a:pPr lvl="0"/>
            <a:r>
              <a:rPr lang="ru-RU" sz="1800" dirty="0" smtClean="0"/>
              <a:t>дискретная математика, информатика и математическая кибернетика; </a:t>
            </a:r>
          </a:p>
          <a:p>
            <a:pPr lvl="0"/>
            <a:r>
              <a:rPr lang="ru-RU" sz="1800" dirty="0" smtClean="0"/>
              <a:t>математическое моделирование и методы прикладной математики.</a:t>
            </a:r>
          </a:p>
        </p:txBody>
      </p:sp>
      <p:pic>
        <p:nvPicPr>
          <p:cNvPr id="4100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" y="404813"/>
            <a:ext cx="9906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7857873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688" y="260648"/>
            <a:ext cx="7356093" cy="1255266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altLang="ru-RU" dirty="0" smtClean="0"/>
              <a:t>Структура Института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0" y="1772816"/>
            <a:ext cx="9144000" cy="4968552"/>
          </a:xfrm>
        </p:spPr>
        <p:txBody>
          <a:bodyPr>
            <a:normAutofit/>
          </a:bodyPr>
          <a:lstStyle/>
          <a:p>
            <a:pPr algn="just" eaLnBrk="1" hangingPunct="1">
              <a:spcBef>
                <a:spcPts val="180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en-US" altLang="ru-RU" sz="1900" dirty="0" smtClean="0"/>
              <a:t>	</a:t>
            </a:r>
            <a:endParaRPr lang="ru-RU" altLang="ru-RU" sz="1600" dirty="0" smtClean="0"/>
          </a:p>
          <a:p>
            <a:pPr lvl="0">
              <a:buFont typeface="Wingdings" pitchFamily="2" charset="2"/>
              <a:buChar char="q"/>
            </a:pPr>
            <a:r>
              <a:rPr lang="ru-RU" sz="2000" dirty="0" smtClean="0"/>
              <a:t>Дирекция</a:t>
            </a:r>
          </a:p>
          <a:p>
            <a:pPr lvl="0">
              <a:buFont typeface="Wingdings" pitchFamily="2" charset="2"/>
              <a:buChar char="q"/>
            </a:pPr>
            <a:r>
              <a:rPr lang="ru-RU" sz="2000" dirty="0" smtClean="0"/>
              <a:t>Подразделения административного персонала</a:t>
            </a:r>
          </a:p>
          <a:p>
            <a:pPr lvl="0">
              <a:buFont typeface="Wingdings" pitchFamily="2" charset="2"/>
              <a:buChar char="q"/>
            </a:pPr>
            <a:r>
              <a:rPr lang="ru-RU" sz="2000" dirty="0" smtClean="0"/>
              <a:t>Научные подразделения (</a:t>
            </a:r>
            <a:r>
              <a:rPr lang="en-US" sz="2000" dirty="0" smtClean="0"/>
              <a:t>32</a:t>
            </a:r>
            <a:r>
              <a:rPr lang="ru-RU" sz="2000" dirty="0" smtClean="0"/>
              <a:t> лаборатории и </a:t>
            </a:r>
            <a:r>
              <a:rPr lang="en-US" sz="2000" dirty="0" smtClean="0"/>
              <a:t>9</a:t>
            </a:r>
            <a:r>
              <a:rPr lang="ru-RU" sz="2000" dirty="0" smtClean="0"/>
              <a:t> ВТК)</a:t>
            </a:r>
          </a:p>
          <a:p>
            <a:pPr lvl="0">
              <a:buFont typeface="Wingdings" pitchFamily="2" charset="2"/>
              <a:buChar char="q"/>
            </a:pPr>
            <a:r>
              <a:rPr lang="ru-RU" sz="2000" dirty="0" smtClean="0"/>
              <a:t>Научно-вспомогательные подразделения</a:t>
            </a:r>
          </a:p>
          <a:p>
            <a:pPr eaLnBrk="1" hangingPunct="1">
              <a:buFont typeface="Wingdings" pitchFamily="2" charset="2"/>
              <a:buChar char="q"/>
            </a:pPr>
            <a:r>
              <a:rPr lang="ru-RU" altLang="ru-RU" sz="2000" dirty="0" smtClean="0"/>
              <a:t>Советы по защитам (специальности: 01.01.01,  01.01.02,  1.01.04, 01.01.05,  01.01.06,  01.01.07,  01.01.09,  05.13.1</a:t>
            </a:r>
            <a:r>
              <a:rPr lang="en-US" altLang="ru-RU" sz="2000" dirty="0" smtClean="0"/>
              <a:t>1, 05.13.17, 05.13.18</a:t>
            </a:r>
            <a:r>
              <a:rPr lang="ru-RU" altLang="ru-RU" sz="2000" dirty="0" smtClean="0"/>
              <a:t>)</a:t>
            </a:r>
          </a:p>
          <a:p>
            <a:pPr eaLnBrk="1" hangingPunct="1">
              <a:buFont typeface="Wingdings" pitchFamily="2" charset="2"/>
              <a:buChar char="q"/>
            </a:pPr>
            <a:r>
              <a:rPr lang="ru-RU" altLang="ru-RU" sz="2000" dirty="0" smtClean="0"/>
              <a:t>Филиал в г. Омске</a:t>
            </a:r>
          </a:p>
        </p:txBody>
      </p:sp>
      <p:pic>
        <p:nvPicPr>
          <p:cNvPr id="7172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" y="404813"/>
            <a:ext cx="9906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2339975" y="304802"/>
            <a:ext cx="6235700" cy="1216025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altLang="ru-RU" dirty="0" smtClean="0"/>
              <a:t>Состав Института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566739" y="1752600"/>
            <a:ext cx="8037711" cy="4267200"/>
          </a:xfrm>
        </p:spPr>
        <p:txBody>
          <a:bodyPr/>
          <a:lstStyle/>
          <a:p>
            <a:pPr marL="182563" indent="0" algn="just" eaLnBrk="1" hangingPunct="1">
              <a:lnSpc>
                <a:spcPct val="150000"/>
              </a:lnSpc>
              <a:spcBef>
                <a:spcPts val="1800"/>
              </a:spcBef>
              <a:buFont typeface="Wingdings" pitchFamily="2" charset="2"/>
              <a:buNone/>
              <a:defRPr/>
            </a:pPr>
            <a:r>
              <a:rPr lang="ru-RU" sz="2400" dirty="0" smtClean="0"/>
              <a:t>На </a:t>
            </a:r>
            <a:r>
              <a:rPr lang="en-US" sz="2400" dirty="0" smtClean="0"/>
              <a:t>3</a:t>
            </a:r>
            <a:r>
              <a:rPr lang="ru-RU" sz="2400" dirty="0" smtClean="0"/>
              <a:t>1 декабря 20</a:t>
            </a:r>
            <a:r>
              <a:rPr lang="en-US" sz="2400" dirty="0" smtClean="0"/>
              <a:t>17</a:t>
            </a:r>
            <a:r>
              <a:rPr lang="ru-RU" sz="2400" dirty="0" smtClean="0"/>
              <a:t> г. в Институте математики им. С.Л. Соболева работали 374 </a:t>
            </a:r>
            <a:r>
              <a:rPr lang="en-US" sz="2400" dirty="0" smtClean="0"/>
              <a:t>(</a:t>
            </a:r>
            <a:r>
              <a:rPr lang="ru-RU" sz="2400" dirty="0" smtClean="0"/>
              <a:t>в том числе ОФ – 59) человек, </a:t>
            </a:r>
          </a:p>
          <a:p>
            <a:pPr marL="182563" indent="0" algn="just" eaLnBrk="1" hangingPunct="1">
              <a:lnSpc>
                <a:spcPct val="150000"/>
              </a:lnSpc>
              <a:spcBef>
                <a:spcPts val="1800"/>
              </a:spcBef>
              <a:buFont typeface="Wingdings" pitchFamily="2" charset="2"/>
              <a:buNone/>
              <a:defRPr/>
            </a:pPr>
            <a:r>
              <a:rPr lang="ru-RU" sz="2400" dirty="0" smtClean="0"/>
              <a:t>а среди 30</a:t>
            </a:r>
            <a:r>
              <a:rPr lang="en-US" sz="2400" dirty="0" smtClean="0"/>
              <a:t>5</a:t>
            </a:r>
            <a:r>
              <a:rPr lang="ru-RU" sz="2400" dirty="0" smtClean="0"/>
              <a:t> </a:t>
            </a:r>
            <a:r>
              <a:rPr lang="en-US" sz="2400" dirty="0" smtClean="0"/>
              <a:t>(</a:t>
            </a:r>
            <a:r>
              <a:rPr lang="ru-RU" sz="2400" dirty="0" smtClean="0"/>
              <a:t>в том числе ОФ - </a:t>
            </a:r>
            <a:r>
              <a:rPr lang="en-US" sz="2400" dirty="0" smtClean="0"/>
              <a:t>4</a:t>
            </a:r>
            <a:r>
              <a:rPr lang="ru-RU" sz="2400" dirty="0" smtClean="0"/>
              <a:t>8</a:t>
            </a:r>
            <a:r>
              <a:rPr lang="en-US" sz="2400" dirty="0" smtClean="0"/>
              <a:t>)</a:t>
            </a:r>
            <a:r>
              <a:rPr lang="ru-RU" sz="2400" dirty="0" smtClean="0"/>
              <a:t> научных работников – 6 академиков, 4 члена-корреспондента РАН, 11</a:t>
            </a:r>
            <a:r>
              <a:rPr lang="en-US" sz="2400" dirty="0" smtClean="0"/>
              <a:t>7</a:t>
            </a:r>
            <a:r>
              <a:rPr lang="ru-RU" sz="2400" dirty="0" smtClean="0"/>
              <a:t> (ОФ - 14) докторов наук  и  14</a:t>
            </a:r>
            <a:r>
              <a:rPr lang="en-US" sz="2400" dirty="0" smtClean="0"/>
              <a:t>3</a:t>
            </a:r>
            <a:r>
              <a:rPr lang="ru-RU" sz="2400" dirty="0" smtClean="0"/>
              <a:t> (ОФ - 23) кандидатов наук. </a:t>
            </a:r>
          </a:p>
        </p:txBody>
      </p:sp>
      <p:pic>
        <p:nvPicPr>
          <p:cNvPr id="9220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404813"/>
            <a:ext cx="9906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332656"/>
            <a:ext cx="7201495" cy="1188171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altLang="ru-RU" dirty="0" smtClean="0"/>
              <a:t>Управление Институтом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566739" y="1752602"/>
            <a:ext cx="8001000" cy="4340225"/>
          </a:xfrm>
        </p:spPr>
        <p:txBody>
          <a:bodyPr>
            <a:normAutofit fontScale="92500" lnSpcReduction="20000"/>
          </a:bodyPr>
          <a:lstStyle/>
          <a:p>
            <a:pPr marL="469900" lvl="1" indent="0" eaLnBrk="1" hangingPunct="1">
              <a:lnSpc>
                <a:spcPct val="90000"/>
              </a:lnSpc>
              <a:spcAft>
                <a:spcPts val="600"/>
              </a:spcAft>
              <a:buFont typeface="Wingdings" pitchFamily="2" charset="2"/>
              <a:buNone/>
            </a:pPr>
            <a:r>
              <a:rPr lang="ru-RU" altLang="ru-RU" sz="2000" dirty="0" smtClean="0"/>
              <a:t>Руководители института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ru-RU" altLang="ru-RU" sz="1600" dirty="0" smtClean="0"/>
              <a:t>1957-1983 гг. – академик С.Л.</a:t>
            </a:r>
            <a:r>
              <a:rPr lang="en-US" altLang="ru-RU" sz="1600" dirty="0" smtClean="0"/>
              <a:t> </a:t>
            </a:r>
            <a:r>
              <a:rPr lang="ru-RU" altLang="ru-RU" sz="1600" dirty="0" smtClean="0"/>
              <a:t>Соболев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ru-RU" altLang="ru-RU" sz="1600" dirty="0" smtClean="0"/>
              <a:t>1984-1986 гг. – академик С.К.</a:t>
            </a:r>
            <a:r>
              <a:rPr lang="en-US" altLang="ru-RU" sz="1600" dirty="0" smtClean="0"/>
              <a:t> </a:t>
            </a:r>
            <a:r>
              <a:rPr lang="ru-RU" altLang="ru-RU" sz="1600" dirty="0" smtClean="0"/>
              <a:t>Годунов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ru-RU" altLang="ru-RU" sz="1600" dirty="0" smtClean="0"/>
              <a:t>1987-2002 гг. – академик М.М.</a:t>
            </a:r>
            <a:r>
              <a:rPr lang="en-US" altLang="ru-RU" sz="1600" dirty="0" smtClean="0"/>
              <a:t> </a:t>
            </a:r>
            <a:r>
              <a:rPr lang="ru-RU" altLang="ru-RU" sz="1600" dirty="0" smtClean="0"/>
              <a:t>Лаврентьев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ru-RU" altLang="ru-RU" sz="1600" dirty="0" smtClean="0"/>
              <a:t>2002-2011 гг. – академик Ю.Л.</a:t>
            </a:r>
            <a:r>
              <a:rPr lang="en-US" altLang="ru-RU" sz="1600" dirty="0" smtClean="0"/>
              <a:t> </a:t>
            </a:r>
            <a:r>
              <a:rPr lang="ru-RU" altLang="ru-RU" sz="1600" dirty="0" smtClean="0"/>
              <a:t>Ершов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en-US" altLang="ru-RU" sz="1600" dirty="0" smtClean="0"/>
              <a:t>201</a:t>
            </a:r>
            <a:r>
              <a:rPr lang="ru-RU" altLang="ru-RU" sz="1600" dirty="0" smtClean="0"/>
              <a:t>1</a:t>
            </a:r>
            <a:r>
              <a:rPr lang="en-US" altLang="ru-RU" sz="1600" dirty="0" smtClean="0"/>
              <a:t>-</a:t>
            </a:r>
            <a:r>
              <a:rPr lang="ru-RU" altLang="ru-RU" sz="1600" dirty="0" smtClean="0"/>
              <a:t>н.</a:t>
            </a:r>
            <a:r>
              <a:rPr lang="en-US" altLang="ru-RU" sz="1600" dirty="0" smtClean="0"/>
              <a:t> </a:t>
            </a:r>
            <a:r>
              <a:rPr lang="ru-RU" altLang="ru-RU" sz="1600" dirty="0" err="1" smtClean="0"/>
              <a:t>вр</a:t>
            </a:r>
            <a:r>
              <a:rPr lang="ru-RU" altLang="ru-RU" sz="1600" dirty="0" smtClean="0"/>
              <a:t>.    - академик С.С.</a:t>
            </a:r>
            <a:r>
              <a:rPr lang="en-US" altLang="ru-RU" sz="1600" dirty="0" smtClean="0"/>
              <a:t> </a:t>
            </a:r>
            <a:r>
              <a:rPr lang="ru-RU" altLang="ru-RU" sz="1600" dirty="0" smtClean="0"/>
              <a:t>Гончаров</a:t>
            </a:r>
          </a:p>
          <a:p>
            <a:pPr marL="469900" lvl="1" indent="0" eaLnBrk="1" hangingPunct="1">
              <a:lnSpc>
                <a:spcPct val="90000"/>
              </a:lnSpc>
              <a:spcAft>
                <a:spcPts val="600"/>
              </a:spcAft>
              <a:buFont typeface="Wingdings" pitchFamily="2" charset="2"/>
              <a:buNone/>
            </a:pPr>
            <a:r>
              <a:rPr lang="ru-RU" altLang="ru-RU" sz="2000" dirty="0" smtClean="0"/>
              <a:t>Заместители директора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ru-RU" altLang="ru-RU" sz="1600" dirty="0" err="1" smtClean="0"/>
              <a:t>д.ф.-м.н</a:t>
            </a:r>
            <a:r>
              <a:rPr lang="ru-RU" altLang="ru-RU" sz="1600" dirty="0" smtClean="0"/>
              <a:t>. Ю.С. Волков,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ru-RU" altLang="ru-RU" sz="1600" dirty="0" err="1" smtClean="0"/>
              <a:t>д.ф.-м.н</a:t>
            </a:r>
            <a:r>
              <a:rPr lang="ru-RU" altLang="ru-RU" sz="1600" dirty="0" smtClean="0"/>
              <a:t>. Е.П.</a:t>
            </a:r>
            <a:r>
              <a:rPr lang="en-US" altLang="ru-RU" sz="1600" dirty="0" smtClean="0"/>
              <a:t> </a:t>
            </a:r>
            <a:r>
              <a:rPr lang="ru-RU" altLang="ru-RU" sz="1600" dirty="0" smtClean="0"/>
              <a:t>Вдовин,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ru-RU" altLang="ru-RU" sz="1600" dirty="0" smtClean="0"/>
              <a:t>д.ф.-м.н. Г.В.</a:t>
            </a:r>
            <a:r>
              <a:rPr lang="en-US" altLang="ru-RU" sz="1600" dirty="0" smtClean="0"/>
              <a:t> </a:t>
            </a:r>
            <a:r>
              <a:rPr lang="ru-RU" altLang="ru-RU" sz="1600" dirty="0" smtClean="0"/>
              <a:t>Демиденко</a:t>
            </a:r>
          </a:p>
          <a:p>
            <a:pPr marL="45720" indent="0" eaLnBrk="1" hangingPunct="1">
              <a:lnSpc>
                <a:spcPct val="90000"/>
              </a:lnSpc>
              <a:buNone/>
            </a:pPr>
            <a:endParaRPr lang="ru-RU" altLang="ru-RU" sz="1600" dirty="0" smtClean="0"/>
          </a:p>
          <a:p>
            <a:pPr marL="45720" indent="0">
              <a:lnSpc>
                <a:spcPct val="90000"/>
              </a:lnSpc>
              <a:buNone/>
            </a:pPr>
            <a:r>
              <a:rPr lang="ru-RU" altLang="ru-RU" sz="1900" smtClean="0"/>
              <a:t>      </a:t>
            </a:r>
            <a:r>
              <a:rPr lang="ru-RU" altLang="ru-RU" sz="1900" dirty="0" smtClean="0"/>
              <a:t>Директор </a:t>
            </a:r>
            <a:r>
              <a:rPr lang="ru-RU" altLang="ru-RU" sz="1900" dirty="0"/>
              <a:t>ОФ ИМ</a:t>
            </a:r>
            <a:endParaRPr lang="ru-RU" altLang="ru-RU" sz="19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ru-RU" altLang="ru-RU" sz="1600" dirty="0" err="1" smtClean="0"/>
              <a:t>д.ф.-м.н</a:t>
            </a:r>
            <a:r>
              <a:rPr lang="ru-RU" altLang="ru-RU" sz="1600" dirty="0" smtClean="0"/>
              <a:t>. В.А.</a:t>
            </a:r>
            <a:r>
              <a:rPr lang="en-US" altLang="ru-RU" sz="1600" dirty="0" smtClean="0"/>
              <a:t> </a:t>
            </a:r>
            <a:r>
              <a:rPr lang="ru-RU" altLang="ru-RU" sz="1600" dirty="0" err="1" smtClean="0"/>
              <a:t>Топчий</a:t>
            </a:r>
            <a:r>
              <a:rPr lang="ru-RU" altLang="ru-RU" sz="1600" dirty="0" smtClean="0"/>
              <a:t> ()</a:t>
            </a:r>
          </a:p>
          <a:p>
            <a:pPr marL="469900" lvl="1" indent="0" eaLnBrk="1" hangingPunct="1"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ru-RU" altLang="ru-RU" sz="2000" dirty="0" smtClean="0"/>
              <a:t>Учёный секретарь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ru-RU" altLang="ru-RU" sz="1600" dirty="0" smtClean="0"/>
              <a:t>к.ф.-м.н. И.Е.</a:t>
            </a:r>
            <a:r>
              <a:rPr lang="en-US" altLang="ru-RU" sz="1600" dirty="0" smtClean="0"/>
              <a:t> </a:t>
            </a:r>
            <a:r>
              <a:rPr lang="ru-RU" altLang="ru-RU" sz="1600" dirty="0" smtClean="0"/>
              <a:t>Светов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endParaRPr lang="en-US" altLang="ru-RU" sz="16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endParaRPr lang="en-US" altLang="ru-RU" sz="16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endParaRPr lang="ru-RU" altLang="ru-RU" sz="1600" dirty="0" smtClean="0"/>
          </a:p>
        </p:txBody>
      </p:sp>
      <p:pic>
        <p:nvPicPr>
          <p:cNvPr id="40964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404813"/>
            <a:ext cx="9906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09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altLang="ru-RU" dirty="0" smtClean="0"/>
              <a:t>Динамика численности   сотрудников ИМ СО РАН</a:t>
            </a:r>
          </a:p>
        </p:txBody>
      </p:sp>
      <p:pic>
        <p:nvPicPr>
          <p:cNvPr id="10295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404813"/>
            <a:ext cx="9906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3034918"/>
              </p:ext>
            </p:extLst>
          </p:nvPr>
        </p:nvGraphicFramePr>
        <p:xfrm>
          <a:off x="1259632" y="1772816"/>
          <a:ext cx="6777880" cy="4340619"/>
        </p:xfrm>
        <a:graphic>
          <a:graphicData uri="http://schemas.openxmlformats.org/drawingml/2006/table">
            <a:tbl>
              <a:tblPr/>
              <a:tblGrid>
                <a:gridCol w="176439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4391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0811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0811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08112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945232"/>
              </a:tblGrid>
              <a:tr h="472053"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1403" marR="91403" marT="45702" marB="4570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3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г.</a:t>
                      </a:r>
                      <a:endParaRPr lang="ru-RU" sz="11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201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4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г.</a:t>
                      </a:r>
                      <a:endParaRPr lang="ru-RU" sz="11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1403" marR="91403" marT="45702" marB="4570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2015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г.</a:t>
                      </a:r>
                      <a:endParaRPr lang="ru-RU" sz="11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2016 г.</a:t>
                      </a: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400" b="1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7205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Всего 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1403" marR="91403" marT="45702" marB="4570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419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404 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1403" marR="91403" marT="45702" marB="4570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381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374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7205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научных работников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1403" marR="91403" marT="45702" marB="4570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329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1403" marR="91403" marT="45702" marB="4570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339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300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305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7205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академиков  РАН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1403" marR="91403" marT="45702" marB="4570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 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1403" marR="91403" marT="45702" marB="4570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 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7205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чл.-корр. РАН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1403" marR="91403" marT="45702" marB="4570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 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1403" marR="91403" marT="45702" marB="4570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 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20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7205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докторов наук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1403" marR="91403" marT="45702" marB="4570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128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124 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1403" marR="91403" marT="45702" marB="4570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137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112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117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7205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кандидатов наук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1403" marR="91403" marT="45702" marB="4570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148 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1403" marR="91403" marT="45702" marB="4570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164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149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43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7205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молодых сотрудников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1403" marR="91403" marT="45702" marB="4570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73</a:t>
                      </a:r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1403" marR="91403" marT="45702" marB="4570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99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77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85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7205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аспирантов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1403" marR="91403" marT="45702" marB="4570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43 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1403" marR="91403" marT="45702" marB="4570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39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0+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22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2" y="-323163"/>
            <a:ext cx="1847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09"/>
          <p:cNvSpPr>
            <a:spLocks noGrp="1" noChangeArrowheads="1"/>
          </p:cNvSpPr>
          <p:nvPr>
            <p:ph type="title"/>
          </p:nvPr>
        </p:nvSpPr>
        <p:spPr>
          <a:xfrm>
            <a:off x="2339975" y="304802"/>
            <a:ext cx="6235700" cy="1216025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altLang="ru-RU" dirty="0" smtClean="0"/>
              <a:t>Кадровый состав</a:t>
            </a:r>
            <a:br>
              <a:rPr lang="ru-RU" altLang="ru-RU" dirty="0" smtClean="0"/>
            </a:br>
            <a:r>
              <a:rPr lang="ru-RU" altLang="ru-RU" sz="2400" dirty="0" smtClean="0"/>
              <a:t>(возраст на 3</a:t>
            </a:r>
            <a:r>
              <a:rPr lang="en-US" altLang="ru-RU" sz="2400" dirty="0" smtClean="0"/>
              <a:t>1</a:t>
            </a:r>
            <a:r>
              <a:rPr lang="ru-RU" altLang="ru-RU" sz="2400" dirty="0" smtClean="0"/>
              <a:t>.</a:t>
            </a:r>
            <a:r>
              <a:rPr lang="en-US" altLang="ru-RU" sz="2400" dirty="0" smtClean="0"/>
              <a:t>1</a:t>
            </a:r>
            <a:r>
              <a:rPr lang="ru-RU" altLang="ru-RU" sz="2400" dirty="0" smtClean="0"/>
              <a:t>2.201</a:t>
            </a:r>
            <a:r>
              <a:rPr lang="en-US" altLang="ru-RU" sz="2400" dirty="0" smtClean="0"/>
              <a:t>7</a:t>
            </a:r>
            <a:r>
              <a:rPr lang="ru-RU" altLang="ru-RU" sz="2400" dirty="0" smtClean="0"/>
              <a:t>)</a:t>
            </a:r>
          </a:p>
        </p:txBody>
      </p:sp>
      <p:graphicFrame>
        <p:nvGraphicFramePr>
          <p:cNvPr id="356610" name="Group 258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263341298"/>
              </p:ext>
            </p:extLst>
          </p:nvPr>
        </p:nvGraphicFramePr>
        <p:xfrm>
          <a:off x="251520" y="1772816"/>
          <a:ext cx="8640960" cy="4428488"/>
        </p:xfrm>
        <a:graphic>
          <a:graphicData uri="http://schemas.openxmlformats.org/drawingml/2006/table">
            <a:tbl>
              <a:tblPr/>
              <a:tblGrid>
                <a:gridCol w="27363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2413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6409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2008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79208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92088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792088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720081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5591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Должность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численность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до 35 </a:t>
                      </a:r>
                      <a:r>
                        <a:rPr lang="ru-RU" sz="11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лет</a:t>
                      </a:r>
                      <a:endParaRPr lang="ru-RU" sz="11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от 36 до </a:t>
                      </a:r>
                      <a:r>
                        <a:rPr lang="ru-RU" sz="11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39</a:t>
                      </a:r>
                      <a:r>
                        <a:rPr lang="en-US" sz="11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1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лет</a:t>
                      </a:r>
                      <a:endParaRPr lang="ru-RU" sz="11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от 40 до </a:t>
                      </a:r>
                      <a:r>
                        <a:rPr lang="ru-RU" sz="11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49 лет</a:t>
                      </a:r>
                      <a:endParaRPr lang="ru-RU" sz="11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от 50 до </a:t>
                      </a:r>
                      <a:r>
                        <a:rPr lang="ru-RU" sz="11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59 лет</a:t>
                      </a:r>
                      <a:endParaRPr lang="ru-RU" sz="11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от 60 до </a:t>
                      </a:r>
                      <a:r>
                        <a:rPr lang="ru-RU" sz="11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69 лет</a:t>
                      </a:r>
                      <a:endParaRPr lang="ru-RU" sz="11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старше </a:t>
                      </a:r>
                      <a:r>
                        <a:rPr lang="ru-RU" sz="11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70 лет</a:t>
                      </a:r>
                      <a:endParaRPr lang="ru-RU" sz="11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49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Директор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Заместитель директора по науке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32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Ученый секретарь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Советник РАН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+mn-lt"/>
                          <a:ea typeface="Times New Roman"/>
                          <a:cs typeface="Times New Roman"/>
                        </a:rPr>
                        <a:t>Главный научный сотрудник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42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-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22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+mn-lt"/>
                          <a:ea typeface="Times New Roman"/>
                          <a:cs typeface="Times New Roman"/>
                        </a:rPr>
                        <a:t>Ведущий научный сотрудник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5</a:t>
                      </a: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8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8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+mn-lt"/>
                          <a:ea typeface="Times New Roman"/>
                          <a:cs typeface="Times New Roman"/>
                        </a:rPr>
                        <a:t>Старший научный сотрудник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+mn-lt"/>
                          <a:ea typeface="Times New Roman"/>
                          <a:cs typeface="Times New Roman"/>
                        </a:rPr>
                        <a:t>Научный сотрудник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52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32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-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241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+mn-lt"/>
                          <a:ea typeface="Times New Roman"/>
                          <a:cs typeface="Times New Roman"/>
                        </a:rPr>
                        <a:t>Младший научный сотрудник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-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-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+mn-lt"/>
                          <a:ea typeface="Times New Roman"/>
                          <a:cs typeface="Times New Roman"/>
                        </a:rPr>
                        <a:t>Прочие научные работники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35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-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-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-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Всего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</a:rPr>
                        <a:t>305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</a:rPr>
                        <a:t>70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</a:rPr>
                        <a:t>59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</a:rPr>
                        <a:t>66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11369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404813"/>
            <a:ext cx="9906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09"/>
          <p:cNvSpPr>
            <a:spLocks noGrp="1" noChangeArrowheads="1"/>
          </p:cNvSpPr>
          <p:nvPr>
            <p:ph type="title"/>
          </p:nvPr>
        </p:nvSpPr>
        <p:spPr>
          <a:xfrm>
            <a:off x="1763689" y="304802"/>
            <a:ext cx="6811987" cy="1216025"/>
          </a:xfrm>
        </p:spPr>
        <p:txBody>
          <a:bodyPr/>
          <a:lstStyle/>
          <a:p>
            <a:pPr marL="0" indent="0">
              <a:buNone/>
            </a:pPr>
            <a:r>
              <a:rPr lang="ru-RU" altLang="ru-RU" dirty="0" smtClean="0"/>
              <a:t>Программы и гранты</a:t>
            </a:r>
          </a:p>
        </p:txBody>
      </p:sp>
      <p:pic>
        <p:nvPicPr>
          <p:cNvPr id="12333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404813"/>
            <a:ext cx="9906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1698048"/>
              </p:ext>
            </p:extLst>
          </p:nvPr>
        </p:nvGraphicFramePr>
        <p:xfrm>
          <a:off x="1187624" y="2060848"/>
          <a:ext cx="6840760" cy="3096464"/>
        </p:xfrm>
        <a:graphic>
          <a:graphicData uri="http://schemas.openxmlformats.org/drawingml/2006/table">
            <a:tbl>
              <a:tblPr/>
              <a:tblGrid>
                <a:gridCol w="24482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6409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3610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86409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86409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864096"/>
              </a:tblGrid>
              <a:tr h="36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2013 </a:t>
                      </a:r>
                      <a:r>
                        <a:rPr lang="ru-RU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г.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2014 </a:t>
                      </a:r>
                      <a:r>
                        <a:rPr lang="ru-RU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г.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2015 </a:t>
                      </a:r>
                      <a:r>
                        <a:rPr lang="ru-RU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г.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2016 г.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20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Научные школы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-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РФФИ,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РГНФ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87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7</a:t>
                      </a: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80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76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68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321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РНФ</a:t>
                      </a:r>
                      <a:endParaRPr lang="ru-RU" sz="1400" b="1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-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8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Интеграционные проекты </a:t>
                      </a: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СО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РАН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13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-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-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Программы Президиума РАН и ОМН РАН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-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587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Гранты Президента РФ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-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0717843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036495" cy="134076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Научные подразделения ИМ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464357964"/>
              </p:ext>
            </p:extLst>
          </p:nvPr>
        </p:nvGraphicFramePr>
        <p:xfrm>
          <a:off x="16274" y="548680"/>
          <a:ext cx="9127726" cy="6309319"/>
        </p:xfrm>
        <a:graphic>
          <a:graphicData uri="http://schemas.openxmlformats.org/drawingml/2006/table">
            <a:tbl>
              <a:tblPr/>
              <a:tblGrid>
                <a:gridCol w="34122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65385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13264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15180">
                <a:tc>
                  <a:txBody>
                    <a:bodyPr/>
                    <a:lstStyle/>
                    <a:p>
                      <a:pPr algn="l"/>
                      <a:endParaRPr lang="ru-RU" sz="1400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/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/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15180">
                <a:tc>
                  <a:txBody>
                    <a:bodyPr/>
                    <a:lstStyle/>
                    <a:p>
                      <a:pPr algn="l"/>
                      <a:r>
                        <a:rPr lang="ru-RU" sz="1600" dirty="0"/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/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/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21183">
                <a:tc>
                  <a:txBody>
                    <a:bodyPr/>
                    <a:lstStyle/>
                    <a:p>
                      <a:pPr algn="l"/>
                      <a:r>
                        <a:rPr lang="ru-RU" sz="1600" dirty="0">
                          <a:hlinkClick r:id="rId2"/>
                        </a:rPr>
                        <a:t>А1</a:t>
                      </a:r>
                      <a:endParaRPr lang="ru-RU" sz="1600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>
                          <a:hlinkClick r:id="rId3"/>
                        </a:rPr>
                        <a:t>Лаборатория теории колец</a:t>
                      </a:r>
                      <a:endParaRPr lang="ru-RU" sz="16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>
                          <a:hlinkClick r:id="rId4"/>
                        </a:rPr>
                        <a:t>Колесников П.С.</a:t>
                      </a:r>
                      <a:endParaRPr lang="ru-RU" sz="16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15180">
                <a:tc>
                  <a:txBody>
                    <a:bodyPr/>
                    <a:lstStyle/>
                    <a:p>
                      <a:pPr algn="l"/>
                      <a:r>
                        <a:rPr lang="ru-RU" sz="1600" dirty="0">
                          <a:hlinkClick r:id="rId5"/>
                        </a:rPr>
                        <a:t>А3</a:t>
                      </a:r>
                      <a:endParaRPr lang="ru-RU" sz="1600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>
                          <a:hlinkClick r:id="rId6"/>
                        </a:rPr>
                        <a:t>Лаборатория алгебраических систем</a:t>
                      </a:r>
                      <a:endParaRPr lang="ru-RU" sz="16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>
                          <a:hlinkClick r:id="rId7"/>
                        </a:rPr>
                        <a:t>Палютин Е.А.</a:t>
                      </a:r>
                      <a:endParaRPr lang="ru-RU" sz="16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15180">
                <a:tc>
                  <a:txBody>
                    <a:bodyPr/>
                    <a:lstStyle/>
                    <a:p>
                      <a:pPr algn="l"/>
                      <a:r>
                        <a:rPr lang="ru-RU" sz="1600" dirty="0">
                          <a:hlinkClick r:id="rId8"/>
                        </a:rPr>
                        <a:t>А4</a:t>
                      </a:r>
                      <a:endParaRPr lang="ru-RU" sz="1600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>
                          <a:hlinkClick r:id="rId9"/>
                        </a:rPr>
                        <a:t>Лаборатория теории групп</a:t>
                      </a:r>
                      <a:endParaRPr lang="ru-RU" sz="16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>
                          <a:hlinkClick r:id="rId10"/>
                        </a:rPr>
                        <a:t>Вдовин Е.П.</a:t>
                      </a:r>
                      <a:endParaRPr lang="ru-RU" sz="16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15180">
                <a:tc>
                  <a:txBody>
                    <a:bodyPr/>
                    <a:lstStyle/>
                    <a:p>
                      <a:pPr algn="l"/>
                      <a:r>
                        <a:rPr lang="ru-RU" sz="1600" dirty="0"/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/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/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15180">
                <a:tc>
                  <a:txBody>
                    <a:bodyPr/>
                    <a:lstStyle/>
                    <a:p>
                      <a:pPr algn="l"/>
                      <a:r>
                        <a:rPr lang="ru-RU" sz="1600" dirty="0"/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/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/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15180">
                <a:tc>
                  <a:txBody>
                    <a:bodyPr/>
                    <a:lstStyle/>
                    <a:p>
                      <a:pPr algn="l"/>
                      <a:r>
                        <a:rPr lang="ru-RU" sz="1600" dirty="0">
                          <a:hlinkClick r:id="rId11"/>
                        </a:rPr>
                        <a:t>Л1</a:t>
                      </a:r>
                      <a:endParaRPr lang="ru-RU" sz="1600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>
                          <a:hlinkClick r:id="rId12"/>
                        </a:rPr>
                        <a:t>Лаборатория логических систем</a:t>
                      </a:r>
                      <a:endParaRPr lang="ru-RU" sz="16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>
                          <a:hlinkClick r:id="rId13"/>
                        </a:rPr>
                        <a:t>Морозов А.С.</a:t>
                      </a:r>
                      <a:endParaRPr lang="ru-RU" sz="16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29791">
                <a:tc>
                  <a:txBody>
                    <a:bodyPr/>
                    <a:lstStyle/>
                    <a:p>
                      <a:pPr algn="l"/>
                      <a:r>
                        <a:rPr lang="ru-RU" sz="1600" dirty="0">
                          <a:hlinkClick r:id="rId14"/>
                        </a:rPr>
                        <a:t>Л2</a:t>
                      </a:r>
                      <a:endParaRPr lang="ru-RU" sz="1600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>
                          <a:hlinkClick r:id="rId15"/>
                        </a:rPr>
                        <a:t>Лаборатория теории вычислимости и прикладной логики</a:t>
                      </a:r>
                      <a:endParaRPr lang="ru-RU" sz="16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>
                          <a:hlinkClick r:id="rId16"/>
                        </a:rPr>
                        <a:t>Гончаров С.С.</a:t>
                      </a:r>
                      <a:endParaRPr lang="ru-RU" sz="16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15180">
                <a:tc>
                  <a:txBody>
                    <a:bodyPr/>
                    <a:lstStyle/>
                    <a:p>
                      <a:pPr algn="l"/>
                      <a:r>
                        <a:rPr lang="ru-RU" sz="1600" dirty="0"/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/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/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15180">
                <a:tc>
                  <a:txBody>
                    <a:bodyPr/>
                    <a:lstStyle/>
                    <a:p>
                      <a:pPr algn="l"/>
                      <a:r>
                        <a:rPr lang="ru-RU" sz="1600" dirty="0"/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/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/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429791">
                <a:tc>
                  <a:txBody>
                    <a:bodyPr/>
                    <a:lstStyle/>
                    <a:p>
                      <a:pPr algn="l"/>
                      <a:r>
                        <a:rPr lang="ru-RU" sz="1600" dirty="0">
                          <a:hlinkClick r:id="rId17"/>
                        </a:rPr>
                        <a:t>К3</a:t>
                      </a:r>
                      <a:endParaRPr lang="ru-RU" sz="1600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>
                          <a:hlinkClick r:id="rId18"/>
                        </a:rPr>
                        <a:t>Лаборатория дискретного анализа</a:t>
                      </a:r>
                      <a:endParaRPr lang="ru-RU" sz="16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>
                          <a:hlinkClick r:id="rId19"/>
                        </a:rPr>
                        <a:t>Евдокимов А.А.</a:t>
                      </a:r>
                      <a:endParaRPr lang="ru-RU" sz="16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630361">
                <a:tc>
                  <a:txBody>
                    <a:bodyPr/>
                    <a:lstStyle/>
                    <a:p>
                      <a:pPr algn="l"/>
                      <a:r>
                        <a:rPr lang="ru-RU" sz="1600" dirty="0">
                          <a:hlinkClick r:id="rId20"/>
                        </a:rPr>
                        <a:t>К4</a:t>
                      </a:r>
                      <a:endParaRPr lang="ru-RU" sz="1600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>
                          <a:hlinkClick r:id="rId21"/>
                        </a:rPr>
                        <a:t>Лаборатория дискретной оптимизации в исследовании операций</a:t>
                      </a:r>
                      <a:endParaRPr lang="ru-RU" sz="16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>
                          <a:hlinkClick r:id="rId22"/>
                        </a:rPr>
                        <a:t>Пяткин А.В.</a:t>
                      </a:r>
                      <a:endParaRPr lang="ru-RU" sz="16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429791">
                <a:tc>
                  <a:txBody>
                    <a:bodyPr/>
                    <a:lstStyle/>
                    <a:p>
                      <a:pPr algn="l"/>
                      <a:r>
                        <a:rPr lang="ru-RU" sz="1600" dirty="0">
                          <a:hlinkClick r:id="rId23"/>
                        </a:rPr>
                        <a:t>К5</a:t>
                      </a:r>
                      <a:endParaRPr lang="ru-RU" sz="1600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>
                          <a:hlinkClick r:id="rId24"/>
                        </a:rPr>
                        <a:t>Лаборатория математических моделей принятия решений</a:t>
                      </a:r>
                      <a:endParaRPr lang="ru-RU" sz="16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>
                          <a:hlinkClick r:id="rId25"/>
                        </a:rPr>
                        <a:t>Береснев В.Л.</a:t>
                      </a:r>
                      <a:endParaRPr lang="ru-RU" sz="16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315180">
                <a:tc>
                  <a:txBody>
                    <a:bodyPr/>
                    <a:lstStyle/>
                    <a:p>
                      <a:pPr algn="l"/>
                      <a:r>
                        <a:rPr lang="ru-RU" sz="1600" dirty="0">
                          <a:hlinkClick r:id="rId26"/>
                        </a:rPr>
                        <a:t>К6</a:t>
                      </a:r>
                      <a:endParaRPr lang="ru-RU" sz="1600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>
                          <a:hlinkClick r:id="rId27"/>
                        </a:rPr>
                        <a:t>Лаборатория теории графов</a:t>
                      </a:r>
                      <a:endParaRPr lang="ru-RU" sz="16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>
                          <a:hlinkClick r:id="rId28"/>
                        </a:rPr>
                        <a:t>Бородин О.В.</a:t>
                      </a:r>
                      <a:endParaRPr lang="ru-RU" sz="16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429791">
                <a:tc>
                  <a:txBody>
                    <a:bodyPr/>
                    <a:lstStyle/>
                    <a:p>
                      <a:pPr algn="l"/>
                      <a:r>
                        <a:rPr lang="ru-RU" sz="1600" dirty="0">
                          <a:hlinkClick r:id="rId29"/>
                        </a:rPr>
                        <a:t>К7</a:t>
                      </a:r>
                      <a:endParaRPr lang="ru-RU" sz="1600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>
                          <a:hlinkClick r:id="rId30"/>
                        </a:rPr>
                        <a:t>Лаборатория совершенных комбинаторных структур</a:t>
                      </a:r>
                      <a:endParaRPr lang="ru-RU" sz="16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>
                          <a:hlinkClick r:id="rId31"/>
                        </a:rPr>
                        <a:t>Августинович С.В.</a:t>
                      </a:r>
                      <a:endParaRPr lang="ru-RU" sz="16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386811">
                <a:tc>
                  <a:txBody>
                    <a:bodyPr/>
                    <a:lstStyle/>
                    <a:p>
                      <a:pPr algn="l"/>
                      <a:r>
                        <a:rPr lang="ru-RU" sz="1400" dirty="0"/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/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48491" marR="48491" marT="24245" marB="24245">
                    <a:lnL>
                      <a:noFill/>
                    </a:lnL>
                    <a:lnR w="12700" cmpd="sng">
                      <a:noFill/>
                      <a:prstDash val="solid"/>
                    </a:lnR>
                    <a:lnT>
                      <a:noFill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5051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993"/>
            <a:ext cx="9108504" cy="896727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Научные подразделения </a:t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222357494"/>
              </p:ext>
            </p:extLst>
          </p:nvPr>
        </p:nvGraphicFramePr>
        <p:xfrm>
          <a:off x="0" y="1052742"/>
          <a:ext cx="9251504" cy="5737113"/>
        </p:xfrm>
        <a:graphic>
          <a:graphicData uri="http://schemas.openxmlformats.org/drawingml/2006/table">
            <a:tbl>
              <a:tblPr/>
              <a:tblGrid>
                <a:gridCol w="3955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20044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65552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endParaRPr lang="ru-RU" sz="1400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/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/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3593">
                <a:tc>
                  <a:txBody>
                    <a:bodyPr/>
                    <a:lstStyle/>
                    <a:p>
                      <a:pPr algn="l"/>
                      <a:r>
                        <a:rPr lang="ru-RU" sz="1400" dirty="0">
                          <a:hlinkClick r:id="rId2"/>
                        </a:rPr>
                        <a:t>У1</a:t>
                      </a:r>
                      <a:endParaRPr lang="ru-RU" sz="1400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>
                          <a:hlinkClick r:id="rId3"/>
                        </a:rPr>
                        <a:t>Лаборатория условно-корректных задач</a:t>
                      </a:r>
                      <a:endParaRPr lang="ru-RU" sz="14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>
                          <a:hlinkClick r:id="rId4"/>
                        </a:rPr>
                        <a:t>Аниконов Д.С.</a:t>
                      </a:r>
                      <a:endParaRPr lang="ru-RU" sz="14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46649">
                <a:tc>
                  <a:txBody>
                    <a:bodyPr/>
                    <a:lstStyle/>
                    <a:p>
                      <a:pPr algn="l"/>
                      <a:r>
                        <a:rPr lang="ru-RU" sz="1400" dirty="0">
                          <a:hlinkClick r:id="rId5"/>
                        </a:rPr>
                        <a:t>У2</a:t>
                      </a:r>
                      <a:endParaRPr lang="ru-RU" sz="1400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>
                          <a:hlinkClick r:id="rId6"/>
                        </a:rPr>
                        <a:t>Лаборатория волновых процессов</a:t>
                      </a:r>
                      <a:endParaRPr lang="ru-RU" sz="14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>
                          <a:hlinkClick r:id="rId7"/>
                        </a:rPr>
                        <a:t>Романов В.Г</a:t>
                      </a:r>
                      <a:r>
                        <a:rPr lang="ru-RU" sz="1400" b="1" dirty="0" smtClean="0">
                          <a:hlinkClick r:id="rId7"/>
                        </a:rPr>
                        <a:t>.</a:t>
                      </a:r>
                      <a:r>
                        <a:rPr lang="ru-RU" sz="1400" b="1" dirty="0" smtClean="0"/>
                        <a:t> (</a:t>
                      </a:r>
                      <a:r>
                        <a:rPr lang="ru-RU" sz="1400" b="1" dirty="0" err="1" smtClean="0"/>
                        <a:t>Карчевский</a:t>
                      </a:r>
                      <a:r>
                        <a:rPr lang="ru-RU" sz="1400" b="1" dirty="0" smtClean="0"/>
                        <a:t> А.Л.)</a:t>
                      </a:r>
                      <a:endParaRPr lang="ru-RU" sz="14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7776">
                <a:tc>
                  <a:txBody>
                    <a:bodyPr/>
                    <a:lstStyle/>
                    <a:p>
                      <a:pPr algn="l"/>
                      <a:r>
                        <a:rPr lang="ru-RU" sz="1400" dirty="0">
                          <a:hlinkClick r:id="rId8"/>
                        </a:rPr>
                        <a:t>У3</a:t>
                      </a:r>
                      <a:endParaRPr lang="ru-RU" sz="1400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>
                          <a:hlinkClick r:id="rId9"/>
                        </a:rPr>
                        <a:t>Лаборатория обратных задач математической физики</a:t>
                      </a:r>
                      <a:endParaRPr lang="ru-RU" sz="14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>
                          <a:hlinkClick r:id="rId10"/>
                        </a:rPr>
                        <a:t>Аниконов Ю.Е</a:t>
                      </a:r>
                      <a:r>
                        <a:rPr lang="ru-RU" sz="1400" b="1" dirty="0" smtClean="0">
                          <a:hlinkClick r:id="rId10"/>
                        </a:rPr>
                        <a:t>.</a:t>
                      </a:r>
                      <a:r>
                        <a:rPr lang="ru-RU" sz="1400" b="1" dirty="0" smtClean="0"/>
                        <a:t> (</a:t>
                      </a:r>
                      <a:r>
                        <a:rPr lang="ru-RU" sz="1400" b="1" dirty="0" err="1" smtClean="0"/>
                        <a:t>Нещадим</a:t>
                      </a:r>
                      <a:r>
                        <a:rPr lang="ru-RU" sz="1400" b="1" dirty="0" smtClean="0"/>
                        <a:t> М.В.)</a:t>
                      </a:r>
                      <a:endParaRPr lang="ru-RU" sz="14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93593">
                <a:tc>
                  <a:txBody>
                    <a:bodyPr/>
                    <a:lstStyle/>
                    <a:p>
                      <a:pPr algn="l"/>
                      <a:r>
                        <a:rPr lang="ru-RU" sz="1400" dirty="0">
                          <a:hlinkClick r:id="rId11"/>
                        </a:rPr>
                        <a:t>У6</a:t>
                      </a:r>
                      <a:endParaRPr lang="ru-RU" sz="1400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>
                          <a:hlinkClick r:id="rId12"/>
                        </a:rPr>
                        <a:t>Лаборатория теории функций</a:t>
                      </a:r>
                      <a:endParaRPr lang="ru-RU" sz="14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>
                          <a:hlinkClick r:id="rId13"/>
                        </a:rPr>
                        <a:t>Медных А.Д</a:t>
                      </a:r>
                      <a:r>
                        <a:rPr lang="ru-RU" sz="1400" b="1" dirty="0" smtClean="0">
                          <a:hlinkClick r:id="rId13"/>
                        </a:rPr>
                        <a:t>.</a:t>
                      </a:r>
                      <a:endParaRPr lang="ru-RU" sz="14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93593">
                <a:tc>
                  <a:txBody>
                    <a:bodyPr/>
                    <a:lstStyle/>
                    <a:p>
                      <a:pPr algn="l"/>
                      <a:r>
                        <a:rPr lang="ru-RU" sz="1400" dirty="0"/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/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/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3593">
                <a:tc>
                  <a:txBody>
                    <a:bodyPr/>
                    <a:lstStyle/>
                    <a:p>
                      <a:pPr algn="l"/>
                      <a:endParaRPr lang="ru-RU" sz="1400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/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/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46649">
                <a:tc>
                  <a:txBody>
                    <a:bodyPr/>
                    <a:lstStyle/>
                    <a:p>
                      <a:pPr algn="l"/>
                      <a:r>
                        <a:rPr lang="ru-RU" sz="1400" dirty="0">
                          <a:hlinkClick r:id="rId14"/>
                        </a:rPr>
                        <a:t>Д3</a:t>
                      </a:r>
                      <a:endParaRPr lang="ru-RU" sz="1400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>
                          <a:hlinkClick r:id="rId15"/>
                        </a:rPr>
                        <a:t>Лаборатория вычислительных проблем задач математической физики</a:t>
                      </a:r>
                      <a:endParaRPr lang="ru-RU" sz="14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>
                          <a:hlinkClick r:id="rId16"/>
                        </a:rPr>
                        <a:t>Блохин А.М.</a:t>
                      </a:r>
                      <a:endParaRPr lang="ru-RU" sz="14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587188">
                <a:tc>
                  <a:txBody>
                    <a:bodyPr/>
                    <a:lstStyle/>
                    <a:p>
                      <a:pPr algn="l"/>
                      <a:r>
                        <a:rPr lang="ru-RU" sz="1400" dirty="0">
                          <a:hlinkClick r:id="rId17"/>
                        </a:rPr>
                        <a:t>Д4</a:t>
                      </a:r>
                      <a:endParaRPr lang="ru-RU" sz="1400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>
                          <a:hlinkClick r:id="rId18"/>
                        </a:rPr>
                        <a:t>Лаборатория дифференциальных уравнений и смежных вопросов анализа</a:t>
                      </a:r>
                      <a:endParaRPr lang="ru-RU" sz="14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>
                          <a:hlinkClick r:id="rId19"/>
                        </a:rPr>
                        <a:t>Белоносов В.С.</a:t>
                      </a:r>
                      <a:endParaRPr lang="ru-RU" sz="14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93593">
                <a:tc>
                  <a:txBody>
                    <a:bodyPr/>
                    <a:lstStyle/>
                    <a:p>
                      <a:pPr algn="l"/>
                      <a:r>
                        <a:rPr lang="ru-RU" sz="1400" dirty="0">
                          <a:hlinkClick r:id="rId20"/>
                        </a:rPr>
                        <a:t>Д5</a:t>
                      </a:r>
                      <a:endParaRPr lang="ru-RU" sz="1400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>
                          <a:hlinkClick r:id="rId21"/>
                        </a:rPr>
                        <a:t>Лаборатория дифференциальных и разностных уравнений</a:t>
                      </a:r>
                      <a:endParaRPr lang="ru-RU" sz="14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>
                          <a:hlinkClick r:id="rId22"/>
                        </a:rPr>
                        <a:t>Демиденко Г.В.</a:t>
                      </a:r>
                      <a:endParaRPr lang="ru-RU" sz="14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93593">
                <a:tc>
                  <a:txBody>
                    <a:bodyPr/>
                    <a:lstStyle/>
                    <a:p>
                      <a:pPr algn="l"/>
                      <a:r>
                        <a:rPr lang="ru-RU" sz="1400" dirty="0">
                          <a:hlinkClick r:id="rId23"/>
                        </a:rPr>
                        <a:t>Д6</a:t>
                      </a:r>
                      <a:endParaRPr lang="ru-RU" sz="1400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>
                          <a:hlinkClick r:id="rId24"/>
                        </a:rPr>
                        <a:t>Лаборатория динамических систем</a:t>
                      </a:r>
                      <a:endParaRPr lang="ru-RU" sz="14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>
                          <a:hlinkClick r:id="rId25"/>
                        </a:rPr>
                        <a:t>Тайманов И.А.</a:t>
                      </a:r>
                      <a:endParaRPr lang="ru-RU" sz="14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93593">
                <a:tc>
                  <a:txBody>
                    <a:bodyPr/>
                    <a:lstStyle/>
                    <a:p>
                      <a:pPr algn="l"/>
                      <a:r>
                        <a:rPr lang="ru-RU" sz="1400" dirty="0"/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4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4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43104">
                <a:tc>
                  <a:txBody>
                    <a:bodyPr/>
                    <a:lstStyle/>
                    <a:p>
                      <a:pPr algn="l"/>
                      <a:r>
                        <a:rPr lang="ru-RU" sz="1400" dirty="0"/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4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4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93593">
                <a:tc>
                  <a:txBody>
                    <a:bodyPr/>
                    <a:lstStyle/>
                    <a:p>
                      <a:pPr algn="l"/>
                      <a:r>
                        <a:rPr lang="ru-RU" sz="1400" dirty="0">
                          <a:hlinkClick r:id="rId26"/>
                        </a:rPr>
                        <a:t>Г1</a:t>
                      </a:r>
                      <a:endParaRPr lang="ru-RU" sz="1400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>
                          <a:hlinkClick r:id="rId27"/>
                        </a:rPr>
                        <a:t>Лаборатория геометрического анализа</a:t>
                      </a:r>
                      <a:endParaRPr lang="ru-RU" sz="14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>
                          <a:hlinkClick r:id="rId28"/>
                        </a:rPr>
                        <a:t>Водопьянов С.К.</a:t>
                      </a:r>
                      <a:endParaRPr lang="ru-RU" sz="14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93593">
                <a:tc>
                  <a:txBody>
                    <a:bodyPr/>
                    <a:lstStyle/>
                    <a:p>
                      <a:pPr algn="l"/>
                      <a:r>
                        <a:rPr lang="ru-RU" sz="1400" dirty="0">
                          <a:hlinkClick r:id="rId29"/>
                        </a:rPr>
                        <a:t>Г2</a:t>
                      </a:r>
                      <a:endParaRPr lang="ru-RU" sz="1400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>
                          <a:hlinkClick r:id="rId30"/>
                        </a:rPr>
                        <a:t>Лаборатория функционального анализа</a:t>
                      </a:r>
                      <a:endParaRPr lang="ru-RU" sz="14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>
                          <a:hlinkClick r:id="rId31"/>
                        </a:rPr>
                        <a:t>Гутман А.Е.</a:t>
                      </a:r>
                      <a:endParaRPr lang="ru-RU" sz="14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293593">
                <a:tc>
                  <a:txBody>
                    <a:bodyPr/>
                    <a:lstStyle/>
                    <a:p>
                      <a:pPr algn="l"/>
                      <a:r>
                        <a:rPr lang="ru-RU" sz="1400" dirty="0">
                          <a:hlinkClick r:id="rId32"/>
                        </a:rPr>
                        <a:t>Г3</a:t>
                      </a:r>
                      <a:endParaRPr lang="ru-RU" sz="1400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>
                          <a:hlinkClick r:id="rId33"/>
                        </a:rPr>
                        <a:t>Лаборатория римановой геометрии и топологии</a:t>
                      </a:r>
                      <a:endParaRPr lang="ru-RU" sz="14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>
                          <a:hlinkClick r:id="rId34"/>
                        </a:rPr>
                        <a:t>Базайкин Я.В.</a:t>
                      </a:r>
                      <a:endParaRPr lang="ru-RU" sz="14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293593">
                <a:tc>
                  <a:txBody>
                    <a:bodyPr/>
                    <a:lstStyle/>
                    <a:p>
                      <a:pPr algn="l"/>
                      <a:r>
                        <a:rPr lang="ru-RU" sz="1400" dirty="0">
                          <a:hlinkClick r:id="rId35"/>
                        </a:rPr>
                        <a:t>Г4</a:t>
                      </a:r>
                      <a:endParaRPr lang="ru-RU" sz="1400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>
                          <a:hlinkClick r:id="rId36"/>
                        </a:rPr>
                        <a:t>Лаборатория прикладного анализа</a:t>
                      </a:r>
                      <a:endParaRPr lang="ru-RU" sz="14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>
                          <a:hlinkClick r:id="rId37"/>
                        </a:rPr>
                        <a:t>Веснин А.Ю.</a:t>
                      </a:r>
                      <a:endParaRPr lang="ru-RU" sz="14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293593">
                <a:tc>
                  <a:txBody>
                    <a:bodyPr/>
                    <a:lstStyle/>
                    <a:p>
                      <a:pPr algn="l"/>
                      <a:r>
                        <a:rPr lang="ru-RU" sz="1200" dirty="0"/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/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/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1421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1196752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 smtClean="0"/>
              <a:t>Научные подразделения</a:t>
            </a:r>
            <a:r>
              <a:rPr lang="ru-RU" sz="3600" dirty="0"/>
              <a:t> </a:t>
            </a:r>
            <a:r>
              <a:rPr lang="ru-RU" sz="3600" dirty="0" smtClean="0"/>
              <a:t> ИМ </a:t>
            </a:r>
            <a:endParaRPr lang="ru-RU" sz="3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8144702"/>
              </p:ext>
            </p:extLst>
          </p:nvPr>
        </p:nvGraphicFramePr>
        <p:xfrm>
          <a:off x="107504" y="980730"/>
          <a:ext cx="9036496" cy="5601397"/>
        </p:xfrm>
        <a:graphic>
          <a:graphicData uri="http://schemas.openxmlformats.org/drawingml/2006/table">
            <a:tbl>
              <a:tblPr/>
              <a:tblGrid>
                <a:gridCol w="9178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61977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49891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16022">
                <a:tc>
                  <a:txBody>
                    <a:bodyPr/>
                    <a:lstStyle/>
                    <a:p>
                      <a:pPr algn="l"/>
                      <a:r>
                        <a:rPr lang="ru-RU" sz="1200" dirty="0"/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/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/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55490">
                <a:tc>
                  <a:txBody>
                    <a:bodyPr/>
                    <a:lstStyle/>
                    <a:p>
                      <a:pPr algn="l"/>
                      <a:r>
                        <a:rPr lang="ru-RU" sz="1200" dirty="0">
                          <a:hlinkClick r:id="rId2"/>
                        </a:rPr>
                        <a:t>В1</a:t>
                      </a:r>
                      <a:endParaRPr lang="ru-RU" sz="1200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>
                          <a:hlinkClick r:id="rId3"/>
                        </a:rPr>
                        <a:t>Лаборатория теории вероятностей и математической статистики</a:t>
                      </a:r>
                      <a:endParaRPr lang="ru-RU" sz="20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>
                          <a:hlinkClick r:id="rId4"/>
                        </a:rPr>
                        <a:t>Лотов В.И.</a:t>
                      </a:r>
                      <a:endParaRPr lang="ru-RU" sz="20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10980">
                <a:tc>
                  <a:txBody>
                    <a:bodyPr/>
                    <a:lstStyle/>
                    <a:p>
                      <a:pPr algn="l"/>
                      <a:r>
                        <a:rPr lang="ru-RU" sz="1200" dirty="0">
                          <a:hlinkClick r:id="rId5"/>
                        </a:rPr>
                        <a:t>В3</a:t>
                      </a:r>
                      <a:endParaRPr lang="ru-RU" sz="1200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>
                          <a:hlinkClick r:id="rId6"/>
                        </a:rPr>
                        <a:t>Лаборатория теоретической физики</a:t>
                      </a:r>
                      <a:endParaRPr lang="ru-RU" sz="20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>
                          <a:hlinkClick r:id="rId7"/>
                        </a:rPr>
                        <a:t>Ачасов Н.Н</a:t>
                      </a:r>
                      <a:r>
                        <a:rPr lang="ru-RU" sz="2000" b="1" dirty="0" smtClean="0">
                          <a:hlinkClick r:id="rId7"/>
                        </a:rPr>
                        <a:t>.</a:t>
                      </a:r>
                      <a:endParaRPr lang="ru-RU" sz="2000" b="1" dirty="0" smtClean="0"/>
                    </a:p>
                    <a:p>
                      <a:pPr algn="l"/>
                      <a:endParaRPr lang="ru-RU" sz="20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55490">
                <a:tc>
                  <a:txBody>
                    <a:bodyPr/>
                    <a:lstStyle/>
                    <a:p>
                      <a:pPr algn="l"/>
                      <a:r>
                        <a:rPr lang="ru-RU" sz="1200" dirty="0">
                          <a:hlinkClick r:id="rId8"/>
                        </a:rPr>
                        <a:t>И1</a:t>
                      </a:r>
                      <a:endParaRPr lang="ru-RU" sz="1200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>
                          <a:hlinkClick r:id="rId9"/>
                        </a:rPr>
                        <a:t>Лаборатория анализа данных</a:t>
                      </a:r>
                      <a:endParaRPr lang="ru-RU" sz="20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>
                          <a:hlinkClick r:id="rId10"/>
                        </a:rPr>
                        <a:t>Кельманов А.В</a:t>
                      </a:r>
                      <a:r>
                        <a:rPr lang="ru-RU" sz="2000" b="1" dirty="0" smtClean="0">
                          <a:hlinkClick r:id="rId10"/>
                        </a:rPr>
                        <a:t>.</a:t>
                      </a:r>
                      <a:endParaRPr lang="ru-RU" sz="20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55490">
                <a:tc>
                  <a:txBody>
                    <a:bodyPr/>
                    <a:lstStyle/>
                    <a:p>
                      <a:pPr algn="l"/>
                      <a:endParaRPr lang="ru-RU" sz="1200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20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20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110980">
                <a:tc>
                  <a:txBody>
                    <a:bodyPr/>
                    <a:lstStyle/>
                    <a:p>
                      <a:pPr algn="l"/>
                      <a:r>
                        <a:rPr lang="ru-RU" sz="1200" dirty="0">
                          <a:hlinkClick r:id="rId11"/>
                        </a:rPr>
                        <a:t>Ч1</a:t>
                      </a:r>
                      <a:endParaRPr lang="ru-RU" sz="1200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>
                          <a:hlinkClick r:id="rId12"/>
                        </a:rPr>
                        <a:t>Лаборатория численных методов математического анализа</a:t>
                      </a:r>
                      <a:endParaRPr lang="ru-RU" sz="20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>
                          <a:hlinkClick r:id="rId13"/>
                        </a:rPr>
                        <a:t>Мирошниченко В.Л</a:t>
                      </a:r>
                      <a:r>
                        <a:rPr lang="ru-RU" sz="2000" b="1" dirty="0" smtClean="0">
                          <a:hlinkClick r:id="rId13"/>
                        </a:rPr>
                        <a:t>.</a:t>
                      </a:r>
                      <a:endParaRPr lang="ru-RU" sz="2000" b="1" dirty="0" smtClean="0"/>
                    </a:p>
                    <a:p>
                      <a:pPr algn="l"/>
                      <a:endParaRPr lang="ru-RU" sz="20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55490">
                <a:tc>
                  <a:txBody>
                    <a:bodyPr/>
                    <a:lstStyle/>
                    <a:p>
                      <a:pPr algn="l"/>
                      <a:r>
                        <a:rPr lang="ru-RU" sz="1200" dirty="0">
                          <a:hlinkClick r:id="rId14"/>
                        </a:rPr>
                        <a:t>Э1</a:t>
                      </a:r>
                      <a:endParaRPr lang="ru-RU" sz="1200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>
                          <a:hlinkClick r:id="rId15"/>
                        </a:rPr>
                        <a:t>Лаборатория методов оптимизации</a:t>
                      </a:r>
                      <a:endParaRPr lang="ru-RU" sz="20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>
                          <a:hlinkClick r:id="rId16"/>
                        </a:rPr>
                        <a:t>Шмырев В.И</a:t>
                      </a:r>
                      <a:r>
                        <a:rPr lang="ru-RU" sz="2000" b="1" dirty="0" smtClean="0">
                          <a:hlinkClick r:id="rId16"/>
                        </a:rPr>
                        <a:t>.</a:t>
                      </a:r>
                      <a:r>
                        <a:rPr lang="ru-RU" sz="2000" b="1" dirty="0" smtClean="0"/>
                        <a:t> (Быкадоров И.А.)</a:t>
                      </a:r>
                      <a:endParaRPr lang="ru-RU" sz="2000" b="1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833235">
                <a:tc>
                  <a:txBody>
                    <a:bodyPr/>
                    <a:lstStyle/>
                    <a:p>
                      <a:pPr algn="l"/>
                      <a:r>
                        <a:rPr lang="ru-RU" sz="1200" dirty="0"/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/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>
                    <a:lnL>
                      <a:noFill/>
                    </a:lnL>
                    <a:lnR w="12700" cmpd="sng">
                      <a:noFill/>
                      <a:prstDash val="solid"/>
                    </a:lnR>
                    <a:lnT>
                      <a:noFill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3394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688" y="277812"/>
            <a:ext cx="6013524" cy="12160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altLang="ru-RU" sz="2400" dirty="0" smtClean="0"/>
              <a:t>Торжественное </a:t>
            </a:r>
            <a:r>
              <a:rPr lang="ru-RU" altLang="ru-RU" sz="2400" dirty="0"/>
              <a:t>заседание </a:t>
            </a:r>
            <a:r>
              <a:rPr lang="ru-RU" altLang="ru-RU" sz="2400" dirty="0" smtClean="0"/>
              <a:t>Учёного совета, посвящённое </a:t>
            </a:r>
            <a:r>
              <a:rPr lang="ru-RU" altLang="ru-RU" sz="2400" dirty="0"/>
              <a:t>60-летию Института</a:t>
            </a:r>
            <a:endParaRPr lang="ru-RU" altLang="ru-RU" sz="2400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algn="just" eaLnBrk="1" hangingPunct="1">
              <a:spcBef>
                <a:spcPts val="180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en-US" altLang="ru-RU" sz="1900" dirty="0" smtClean="0"/>
              <a:t>	</a:t>
            </a:r>
            <a:endParaRPr lang="ru-RU" sz="1600" dirty="0" smtClean="0"/>
          </a:p>
        </p:txBody>
      </p:sp>
      <p:pic>
        <p:nvPicPr>
          <p:cNvPr id="4100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" y="404813"/>
            <a:ext cx="9906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951" y="1513688"/>
            <a:ext cx="6912768" cy="51845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26296787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09"/>
          <p:cNvSpPr>
            <a:spLocks noGrp="1" noChangeArrowheads="1"/>
          </p:cNvSpPr>
          <p:nvPr>
            <p:ph type="title"/>
          </p:nvPr>
        </p:nvSpPr>
        <p:spPr>
          <a:xfrm>
            <a:off x="1601788" y="0"/>
            <a:ext cx="7218015" cy="1493837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altLang="ru-RU" dirty="0" smtClean="0"/>
              <a:t>Публикации сотрудников ИМ СО РАН</a:t>
            </a:r>
          </a:p>
        </p:txBody>
      </p:sp>
      <p:pic>
        <p:nvPicPr>
          <p:cNvPr id="13357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404813"/>
            <a:ext cx="9906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Group 25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1779138"/>
              </p:ext>
            </p:extLst>
          </p:nvPr>
        </p:nvGraphicFramePr>
        <p:xfrm>
          <a:off x="755576" y="1556791"/>
          <a:ext cx="7920880" cy="4790768"/>
        </p:xfrm>
        <a:graphic>
          <a:graphicData uri="http://schemas.openxmlformats.org/drawingml/2006/table">
            <a:tbl>
              <a:tblPr/>
              <a:tblGrid>
                <a:gridCol w="235038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0441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044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0441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04414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904414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048427"/>
              </a:tblGrid>
              <a:tr h="5577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2012 г.</a:t>
                      </a:r>
                    </a:p>
                  </a:txBody>
                  <a:tcPr marL="91433" marR="91433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 г.</a:t>
                      </a:r>
                    </a:p>
                  </a:txBody>
                  <a:tcPr marL="91575" marR="91575" marT="45689" marB="4568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 г.</a:t>
                      </a:r>
                    </a:p>
                  </a:txBody>
                  <a:tcPr marL="91433" marR="91433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2015 г.</a:t>
                      </a:r>
                    </a:p>
                  </a:txBody>
                  <a:tcPr marL="91433" marR="91433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2016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г.</a:t>
                      </a:r>
                    </a:p>
                  </a:txBody>
                  <a:tcPr marL="91433" marR="91433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2017 г.</a:t>
                      </a:r>
                    </a:p>
                  </a:txBody>
                  <a:tcPr marL="91433" marR="91433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522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91433" marR="91433"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</a:t>
                      </a:r>
                    </a:p>
                  </a:txBody>
                  <a:tcPr marL="91433" marR="91433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lang="ru-RU" sz="16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1243</a:t>
                      </a:r>
                      <a:br>
                        <a:rPr lang="ru-RU" sz="16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</a:b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75" marR="91575" marT="45689" marB="4568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1179</a:t>
                      </a:r>
                    </a:p>
                  </a:txBody>
                  <a:tcPr marL="91433" marR="91433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1113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976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1244</a:t>
                      </a:r>
                    </a:p>
                  </a:txBody>
                  <a:tcPr marL="91433" marR="91433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897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Монографии</a:t>
                      </a:r>
                    </a:p>
                  </a:txBody>
                  <a:tcPr marL="91433" marR="91433"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2+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1575" marR="91575" marT="45689" marB="4568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1433" marR="91433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1433" marR="91433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897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Статьи в журналах</a:t>
                      </a:r>
                    </a:p>
                  </a:txBody>
                  <a:tcPr marL="91433" marR="91433"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45+41</a:t>
                      </a:r>
                    </a:p>
                  </a:txBody>
                  <a:tcPr marL="91433" marR="91433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438</a:t>
                      </a:r>
                    </a:p>
                  </a:txBody>
                  <a:tcPr marL="91575" marR="91575" marT="45689" marB="4568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1433" marR="91433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407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384+112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433+128</a:t>
                      </a:r>
                    </a:p>
                  </a:txBody>
                  <a:tcPr marL="91433" marR="91433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688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Статьи и доклады в трудах </a:t>
                      </a: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междунар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конф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91433" marR="91433"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63+6</a:t>
                      </a:r>
                    </a:p>
                  </a:txBody>
                  <a:tcPr marL="91433" marR="91433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</a:p>
                  </a:txBody>
                  <a:tcPr marL="91575" marR="91575" marT="45689" marB="4568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</a:t>
                      </a:r>
                    </a:p>
                  </a:txBody>
                  <a:tcPr marL="91433" marR="91433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114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137</a:t>
                      </a:r>
                    </a:p>
                  </a:txBody>
                  <a:tcPr marL="91433" marR="91433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827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Публикации в  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Web of Science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172</a:t>
                      </a:r>
                    </a:p>
                  </a:txBody>
                  <a:tcPr marL="91433" marR="91433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</a:t>
                      </a:r>
                    </a:p>
                  </a:txBody>
                  <a:tcPr marL="91575" marR="91575" marT="45689" marB="4568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</a:p>
                  </a:txBody>
                  <a:tcPr marL="91433" marR="91433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256</a:t>
                      </a:r>
                    </a:p>
                  </a:txBody>
                  <a:tcPr marL="91433" marR="91433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273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344</a:t>
                      </a:r>
                    </a:p>
                  </a:txBody>
                  <a:tcPr marL="91433" marR="91433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966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Публикации в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Scopus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256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310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75" marR="91575" marT="45689" marB="4568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294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351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379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416</a:t>
                      </a:r>
                    </a:p>
                  </a:txBody>
                  <a:tcPr marL="91433" marR="91433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99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Публикации в РИНЦ</a:t>
                      </a:r>
                    </a:p>
                  </a:txBody>
                  <a:tcPr marL="91433" marR="91433"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539</a:t>
                      </a:r>
                    </a:p>
                  </a:txBody>
                  <a:tcPr marL="91433" marR="91433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575" marR="91575" marT="45689" marB="4568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596</a:t>
                      </a:r>
                    </a:p>
                  </a:txBody>
                  <a:tcPr marL="91433" marR="91433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548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470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520</a:t>
                      </a:r>
                    </a:p>
                  </a:txBody>
                  <a:tcPr marL="91433" marR="91433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5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штатных научных сотрудников</a:t>
                      </a:r>
                    </a:p>
                  </a:txBody>
                  <a:tcPr marL="91433" marR="91433"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82+40</a:t>
                      </a:r>
                    </a:p>
                  </a:txBody>
                  <a:tcPr marL="91433" marR="91433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322</a:t>
                      </a:r>
                    </a:p>
                  </a:txBody>
                  <a:tcPr marL="91575" marR="91575" marT="45689" marB="4568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323</a:t>
                      </a:r>
                    </a:p>
                  </a:txBody>
                  <a:tcPr marL="91433" marR="91433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336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304</a:t>
                      </a:r>
                    </a:p>
                  </a:txBody>
                  <a:tcPr marL="91433" marR="91433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7921355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5215844"/>
              </p:ext>
            </p:extLst>
          </p:nvPr>
        </p:nvGraphicFramePr>
        <p:xfrm>
          <a:off x="251520" y="1275159"/>
          <a:ext cx="8657297" cy="5457422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431320"/>
                <a:gridCol w="1280284"/>
                <a:gridCol w="664660"/>
                <a:gridCol w="432048"/>
                <a:gridCol w="360040"/>
                <a:gridCol w="719828"/>
                <a:gridCol w="800178"/>
                <a:gridCol w="768171"/>
                <a:gridCol w="768171"/>
                <a:gridCol w="512171"/>
                <a:gridCol w="960213"/>
                <a:gridCol w="960213"/>
              </a:tblGrid>
              <a:tr h="504000">
                <a:tc rowSpan="2" gridSpan="2">
                  <a:txBody>
                    <a:bodyPr/>
                    <a:lstStyle/>
                    <a:p>
                      <a:pPr marL="85725" indent="0" algn="l">
                        <a:lnSpc>
                          <a:spcPct val="100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r>
                        <a:rPr lang="ru-RU" sz="1300" b="0" kern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Лаборатория</a:t>
                      </a:r>
                      <a:endParaRPr lang="ru-RU" sz="1300" b="0" kern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71755" indent="0" algn="l" defTabSz="182563">
                        <a:lnSpc>
                          <a:spcPct val="100000"/>
                        </a:lnSpc>
                        <a:spcAft>
                          <a:spcPts val="0"/>
                        </a:spcAft>
                        <a:tabLst/>
                      </a:pPr>
                      <a:r>
                        <a:rPr lang="ru-RU" sz="1300" b="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Кол-во</a:t>
                      </a:r>
                      <a:r>
                        <a:rPr lang="ru-RU" sz="1300" b="0" baseline="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 ставок научных сотрудников</a:t>
                      </a:r>
                      <a:endParaRPr lang="ru-RU" sz="1300" b="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36000" marB="3600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defTabSz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0" dirty="0" smtClean="0">
                          <a:effectLst/>
                          <a:latin typeface="Calibri" panose="020F0502020204030204" pitchFamily="34" charset="0"/>
                        </a:rPr>
                        <a:t>Количество грантов РФФИ+РНФ</a:t>
                      </a:r>
                      <a:endParaRPr lang="ru-RU" sz="1300" b="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36000" marB="3600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3175" indent="0" algn="l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000"/>
                        </a:spcAft>
                      </a:pPr>
                      <a:r>
                        <a:rPr lang="ru-RU" sz="1300" b="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Монографии</a:t>
                      </a:r>
                      <a:endParaRPr lang="ru-RU" sz="1300" b="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36000" marB="3600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Отечественные публикации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Иностранные</a:t>
                      </a:r>
                      <a:r>
                        <a:rPr lang="ru-RU" sz="1300" baseline="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 публикации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36195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</a:pPr>
                      <a:r>
                        <a:rPr lang="ru-RU" sz="1300" b="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Учебники и учеб. пособия</a:t>
                      </a:r>
                      <a:endParaRPr lang="ru-RU" sz="1300" b="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Монографии +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Статьи в журналах</a:t>
                      </a:r>
                      <a:endParaRPr lang="ru-RU" sz="1300" b="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Количество</a:t>
                      </a:r>
                      <a:r>
                        <a:rPr lang="en-US" sz="1300" b="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300" b="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публикаций</a:t>
                      </a:r>
                      <a:r>
                        <a:rPr lang="ru-RU" sz="1300" b="0" baseline="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 в </a:t>
                      </a:r>
                      <a:r>
                        <a:rPr lang="en-US" sz="1300" b="0" baseline="0" dirty="0" err="1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WoS</a:t>
                      </a:r>
                      <a:endParaRPr lang="ru-RU" sz="1300" b="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0176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dirty="0" err="1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Центральн</a:t>
                      </a:r>
                      <a:r>
                        <a:rPr lang="ru-RU" sz="1300" b="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 журналы</a:t>
                      </a:r>
                      <a:endParaRPr lang="ru-RU" sz="1300" b="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Труды межд. конференций</a:t>
                      </a:r>
                      <a:endParaRPr lang="ru-RU" sz="1300" b="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/>
                        <a:t>Журналы</a:t>
                      </a:r>
                      <a:endParaRPr lang="ru-RU" sz="1300" b="0" dirty="0"/>
                    </a:p>
                  </a:txBody>
                  <a:tcPr marL="3226" marR="3226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Труды межд. конференций</a:t>
                      </a:r>
                    </a:p>
                  </a:txBody>
                  <a:tcPr marL="3226" marR="3226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54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А1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 err="1">
                          <a:effectLst/>
                          <a:latin typeface="Calibri" panose="020F0502020204030204" pitchFamily="34" charset="0"/>
                        </a:rPr>
                        <a:t>П.С.Колесников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6000" marR="36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</a:rPr>
                        <a:t>5.</a:t>
                      </a: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375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1" dirty="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0+10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30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9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4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А3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 err="1">
                          <a:effectLst/>
                          <a:latin typeface="Calibri" panose="020F0502020204030204" pitchFamily="34" charset="0"/>
                        </a:rPr>
                        <a:t>Е.А.Палютин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6000" marR="36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4.9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1" dirty="0"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15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16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1+16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30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4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А4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Е.П. Вдовин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6000" marR="36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12.375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1" dirty="0">
                          <a:effectLst/>
                          <a:latin typeface="Calibri" panose="020F0502020204030204" pitchFamily="34" charset="0"/>
                        </a:rPr>
                        <a:t>2+1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17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0+20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30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4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Г1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 err="1">
                          <a:effectLst/>
                          <a:latin typeface="Calibri" panose="020F0502020204030204" pitchFamily="34" charset="0"/>
                        </a:rPr>
                        <a:t>С.К.Водопьянов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6000" marR="36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</a:rPr>
                        <a:t>13.375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1" dirty="0"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0+28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30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4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Г2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 err="1">
                          <a:effectLst/>
                          <a:latin typeface="Calibri" panose="020F0502020204030204" pitchFamily="34" charset="0"/>
                        </a:rPr>
                        <a:t>А.Е.Гутман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6000" marR="36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6.125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1" dirty="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0+12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30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7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4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Г3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 err="1">
                          <a:effectLst/>
                          <a:latin typeface="Calibri" panose="020F0502020204030204" pitchFamily="34" charset="0"/>
                        </a:rPr>
                        <a:t>Я.В.Базайкин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6000" marR="36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1" dirty="0"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0+5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30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3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4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Г4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 err="1">
                          <a:effectLst/>
                          <a:latin typeface="Calibri" panose="020F0502020204030204" pitchFamily="34" charset="0"/>
                        </a:rPr>
                        <a:t>А.Ю.Веснин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6000" marR="36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5.125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1" dirty="0">
                          <a:effectLst/>
                          <a:latin typeface="Calibri" panose="020F0502020204030204" pitchFamily="34" charset="0"/>
                        </a:rPr>
                        <a:t>1+1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1+11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30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9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4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Д3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 err="1">
                          <a:effectLst/>
                          <a:latin typeface="Calibri" panose="020F0502020204030204" pitchFamily="34" charset="0"/>
                        </a:rPr>
                        <a:t>А.М.Блохин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6000" marR="36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1" dirty="0"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0+9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30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7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4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Д4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 err="1">
                          <a:effectLst/>
                          <a:latin typeface="Calibri" panose="020F0502020204030204" pitchFamily="34" charset="0"/>
                        </a:rPr>
                        <a:t>В.С.Белоносов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6000" marR="36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8.625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1" dirty="0"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0+9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30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8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4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Д5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 err="1">
                          <a:effectLst/>
                          <a:latin typeface="Calibri" panose="020F0502020204030204" pitchFamily="34" charset="0"/>
                        </a:rPr>
                        <a:t>Г.В.Демиденко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6000" marR="36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13.125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1" dirty="0"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0+21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30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4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Д6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И.А.Тайманов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6000" marR="36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5.625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1" dirty="0">
                          <a:effectLst/>
                          <a:latin typeface="Calibri" panose="020F0502020204030204" pitchFamily="34" charset="0"/>
                        </a:rPr>
                        <a:t>2+1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0+11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30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4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К3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 err="1">
                          <a:effectLst/>
                          <a:latin typeface="Calibri" panose="020F0502020204030204" pitchFamily="34" charset="0"/>
                        </a:rPr>
                        <a:t>А.А.Евдокимов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6000" marR="36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10.5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1" dirty="0"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0+18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30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7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4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К4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 err="1">
                          <a:effectLst/>
                          <a:latin typeface="Calibri" panose="020F0502020204030204" pitchFamily="34" charset="0"/>
                        </a:rPr>
                        <a:t>А.В.Пяткин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6000" marR="36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8.5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1" dirty="0"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1+10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30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7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4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К5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 err="1">
                          <a:effectLst/>
                          <a:latin typeface="Calibri" panose="020F0502020204030204" pitchFamily="34" charset="0"/>
                        </a:rPr>
                        <a:t>В.Л.Береснев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6000" marR="36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10.125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1" dirty="0">
                          <a:effectLst/>
                          <a:latin typeface="Calibri" panose="020F0502020204030204" pitchFamily="34" charset="0"/>
                        </a:rPr>
                        <a:t>7+2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0+7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30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3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4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К6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 err="1">
                          <a:effectLst/>
                          <a:latin typeface="Calibri" panose="020F0502020204030204" pitchFamily="34" charset="0"/>
                        </a:rPr>
                        <a:t>О.В.Бородин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6000" marR="36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4.125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1" dirty="0">
                          <a:effectLst/>
                          <a:latin typeface="Calibri" panose="020F0502020204030204" pitchFamily="34" charset="0"/>
                        </a:rPr>
                        <a:t>2+1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0+24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30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25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2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К7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 err="1">
                          <a:effectLst/>
                          <a:latin typeface="Calibri" panose="020F0502020204030204" pitchFamily="34" charset="0"/>
                        </a:rPr>
                        <a:t>С.В.Августинович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6000" marR="36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9.625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1" dirty="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0+14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30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4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Л1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 err="1">
                          <a:effectLst/>
                          <a:latin typeface="Calibri" panose="020F0502020204030204" pitchFamily="34" charset="0"/>
                        </a:rPr>
                        <a:t>А.С.Морозов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6000" marR="36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1" dirty="0"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0+12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30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Rectangle 209"/>
          <p:cNvSpPr>
            <a:spLocks noGrp="1" noChangeArrowheads="1"/>
          </p:cNvSpPr>
          <p:nvPr>
            <p:ph type="title"/>
          </p:nvPr>
        </p:nvSpPr>
        <p:spPr>
          <a:xfrm>
            <a:off x="1236401" y="188640"/>
            <a:ext cx="6696075" cy="1216025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altLang="ru-RU" sz="4000" dirty="0" smtClean="0"/>
              <a:t>Публикации в 2017 г.</a:t>
            </a:r>
            <a:endParaRPr lang="ru-RU" altLang="ru-RU" dirty="0" smtClean="0"/>
          </a:p>
        </p:txBody>
      </p:sp>
      <p:pic>
        <p:nvPicPr>
          <p:cNvPr id="5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626" y="406211"/>
            <a:ext cx="864468" cy="839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78132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8012168"/>
              </p:ext>
            </p:extLst>
          </p:nvPr>
        </p:nvGraphicFramePr>
        <p:xfrm>
          <a:off x="251521" y="1274400"/>
          <a:ext cx="8657344" cy="5457246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431320"/>
                <a:gridCol w="1440887"/>
                <a:gridCol w="576064"/>
                <a:gridCol w="432048"/>
                <a:gridCol w="504056"/>
                <a:gridCol w="648072"/>
                <a:gridCol w="792088"/>
                <a:gridCol w="632039"/>
                <a:gridCol w="768171"/>
                <a:gridCol w="512171"/>
                <a:gridCol w="960214"/>
                <a:gridCol w="960214"/>
              </a:tblGrid>
              <a:tr h="504000">
                <a:tc rowSpan="2" gridSpan="2">
                  <a:txBody>
                    <a:bodyPr/>
                    <a:lstStyle/>
                    <a:p>
                      <a:pPr marL="85725" indent="0" algn="l">
                        <a:lnSpc>
                          <a:spcPct val="100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</a:pPr>
                      <a:r>
                        <a:rPr lang="ru-RU" sz="1300" b="0" kern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Лаборатория</a:t>
                      </a:r>
                      <a:endParaRPr lang="ru-RU" sz="1300" b="0" kern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71755" indent="0" algn="l" defTabSz="182563">
                        <a:lnSpc>
                          <a:spcPct val="100000"/>
                        </a:lnSpc>
                        <a:spcAft>
                          <a:spcPts val="0"/>
                        </a:spcAft>
                        <a:tabLst/>
                      </a:pPr>
                      <a:r>
                        <a:rPr lang="ru-RU" sz="1300" b="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Кол-во</a:t>
                      </a:r>
                      <a:r>
                        <a:rPr lang="ru-RU" sz="1300" b="0" baseline="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 ставок научных сотрудников</a:t>
                      </a:r>
                      <a:endParaRPr lang="ru-RU" sz="1300" b="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36000" marB="3600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defTabSz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0" dirty="0" smtClean="0">
                          <a:effectLst/>
                          <a:latin typeface="Calibri" panose="020F0502020204030204" pitchFamily="34" charset="0"/>
                        </a:rPr>
                        <a:t>Количество грантов РФФИ+РНФ</a:t>
                      </a:r>
                      <a:endParaRPr lang="ru-RU" sz="1300" b="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36000" marB="3600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Монографии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0" marR="0" marT="36000" marB="3600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Отечественные публикации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Иностранные</a:t>
                      </a:r>
                      <a:r>
                        <a:rPr lang="ru-RU" sz="1300" baseline="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 публикации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36195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</a:pPr>
                      <a:r>
                        <a:rPr lang="ru-RU" sz="1300" b="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Учебники и учеб. пособия</a:t>
                      </a:r>
                      <a:endParaRPr lang="ru-RU" sz="1300" b="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Монографии +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Статьи в журналах</a:t>
                      </a:r>
                      <a:endParaRPr lang="ru-RU" sz="1300" b="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Количество публикаций в </a:t>
                      </a:r>
                      <a:r>
                        <a:rPr lang="en-US" sz="1300" b="0" baseline="0" dirty="0" err="1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WoS</a:t>
                      </a:r>
                      <a:endParaRPr lang="ru-RU" sz="1300" b="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0000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dirty="0" err="1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Центральн</a:t>
                      </a:r>
                      <a:r>
                        <a:rPr lang="ru-RU" sz="1300" b="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 журналы</a:t>
                      </a:r>
                      <a:endParaRPr lang="ru-RU" sz="1300" b="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Труды межд. конференций</a:t>
                      </a:r>
                      <a:endParaRPr lang="ru-RU" sz="1300" b="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/>
                        <a:t>Журналы</a:t>
                      </a:r>
                      <a:endParaRPr lang="ru-RU" sz="1300" b="0" dirty="0"/>
                    </a:p>
                  </a:txBody>
                  <a:tcPr marL="3226" marR="3226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Труды межд. конференций</a:t>
                      </a:r>
                    </a:p>
                  </a:txBody>
                  <a:tcPr marL="3226" marR="3226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54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Л2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С.С. Гончаров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6000" marR="36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10.75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1" dirty="0">
                          <a:effectLst/>
                          <a:latin typeface="Calibri" panose="020F0502020204030204" pitchFamily="34" charset="0"/>
                        </a:rPr>
                        <a:t>4+1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17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1+18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30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4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У1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 err="1">
                          <a:effectLst/>
                          <a:latin typeface="Calibri" panose="020F0502020204030204" pitchFamily="34" charset="0"/>
                        </a:rPr>
                        <a:t>Д.С.Аниконов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6000" marR="36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9.9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1" dirty="0"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1+11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30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4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4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У2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А.Л. </a:t>
                      </a:r>
                      <a:r>
                        <a:rPr lang="ru-RU" sz="1300" dirty="0" err="1">
                          <a:effectLst/>
                          <a:latin typeface="Calibri" panose="020F0502020204030204" pitchFamily="34" charset="0"/>
                        </a:rPr>
                        <a:t>Карчевский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6000" marR="36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r>
                        <a:rPr lang="en-US" sz="1300" dirty="0">
                          <a:effectLst/>
                          <a:latin typeface="Calibri" panose="020F0502020204030204" pitchFamily="34" charset="0"/>
                        </a:rPr>
                        <a:t>.125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1" dirty="0"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1+8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30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3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4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У3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М.В. </a:t>
                      </a:r>
                      <a:r>
                        <a:rPr lang="ru-RU" sz="1300" dirty="0" err="1">
                          <a:effectLst/>
                          <a:latin typeface="Calibri" panose="020F0502020204030204" pitchFamily="34" charset="0"/>
                        </a:rPr>
                        <a:t>Нещадим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600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5.5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1" dirty="0"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0+13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30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9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4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У6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 err="1">
                          <a:effectLst/>
                          <a:latin typeface="Calibri" panose="020F0502020204030204" pitchFamily="34" charset="0"/>
                        </a:rPr>
                        <a:t>А.Д.Медных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600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</a:rPr>
                        <a:t>4.5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1" dirty="0"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0+11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30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9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4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В1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В.И. Лотов  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6000" marR="36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</a:rPr>
                        <a:t>9.125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1" dirty="0"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0+17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30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8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4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В3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 err="1">
                          <a:effectLst/>
                          <a:latin typeface="Calibri" panose="020F0502020204030204" pitchFamily="34" charset="0"/>
                        </a:rPr>
                        <a:t>Н.Н.Ачасов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6000" marR="36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</a:rPr>
                        <a:t>6.2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1" dirty="0"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0+13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30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4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И1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 err="1">
                          <a:effectLst/>
                          <a:latin typeface="Calibri" panose="020F0502020204030204" pitchFamily="34" charset="0"/>
                        </a:rPr>
                        <a:t>А.В.Кельманов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6000" marR="36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1" dirty="0">
                          <a:effectLst/>
                          <a:latin typeface="Calibri" panose="020F0502020204030204" pitchFamily="34" charset="0"/>
                        </a:rPr>
                        <a:t>4+1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0+12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30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7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2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Ч1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 err="1">
                          <a:effectLst/>
                          <a:latin typeface="Calibri" panose="020F0502020204030204" pitchFamily="34" charset="0"/>
                        </a:rPr>
                        <a:t>В.Л.Мирошниченко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6000" marR="36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6.5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1" dirty="0"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1+7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30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3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2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Э1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И.А. Быкадоров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6000" marR="36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5.5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1" dirty="0"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0+10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"/>
                        </a:spcAft>
                      </a:pPr>
                      <a:r>
                        <a:rPr lang="en-US" sz="130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2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746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Итого (ИМ)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6000" marR="36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213.625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53+8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237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120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7+357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en-US" sz="130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254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8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Омск (ОФИМ</a:t>
                      </a:r>
                      <a:r>
                        <a:rPr lang="ru-RU" sz="1300" dirty="0" smtClean="0">
                          <a:effectLst/>
                          <a:latin typeface="Calibri" panose="020F0502020204030204" pitchFamily="34" charset="0"/>
                        </a:rPr>
                        <a:t>)</a:t>
                      </a:r>
                      <a:r>
                        <a:rPr lang="en-US" sz="1300" dirty="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6000" marR="36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39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33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1+39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30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240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b="1" dirty="0">
                          <a:effectLst/>
                          <a:latin typeface="Calibri" panose="020F0502020204030204" pitchFamily="34" charset="0"/>
                        </a:rPr>
                        <a:t>Итого (ИМ+ОФИМ)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6000" marR="36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 b="1">
                          <a:effectLst/>
                          <a:latin typeface="Calibri" panose="020F0502020204030204" pitchFamily="34" charset="0"/>
                        </a:rPr>
                        <a:t>252.625</a:t>
                      </a:r>
                      <a:endParaRPr lang="ru-RU" sz="1300" b="1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1">
                          <a:effectLst/>
                          <a:latin typeface="Calibri" panose="020F0502020204030204" pitchFamily="34" charset="0"/>
                        </a:rPr>
                        <a:t>59+8</a:t>
                      </a:r>
                      <a:endParaRPr lang="ru-RU" sz="1300" b="1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1"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300" b="1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1">
                          <a:effectLst/>
                          <a:latin typeface="Calibri" panose="020F0502020204030204" pitchFamily="34" charset="0"/>
                        </a:rPr>
                        <a:t>270</a:t>
                      </a:r>
                      <a:endParaRPr lang="ru-RU" sz="1300" b="1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1"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300" b="1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1">
                          <a:effectLst/>
                          <a:latin typeface="Calibri" panose="020F0502020204030204" pitchFamily="34" charset="0"/>
                        </a:rPr>
                        <a:t>126</a:t>
                      </a:r>
                      <a:endParaRPr lang="ru-RU" sz="1300" b="1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1">
                          <a:effectLst/>
                          <a:latin typeface="Calibri" panose="020F0502020204030204" pitchFamily="34" charset="0"/>
                        </a:rPr>
                        <a:t>29</a:t>
                      </a:r>
                      <a:endParaRPr lang="ru-RU" sz="1300" b="1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b="1"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300" b="1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300" b="1" dirty="0">
                          <a:effectLst/>
                          <a:latin typeface="Calibri" panose="020F0502020204030204" pitchFamily="34" charset="0"/>
                        </a:rPr>
                        <a:t>8+396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en-US" sz="1300" b="1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268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1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</a:rPr>
                        <a:t>2016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6000" marR="36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298,13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16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r>
                        <a:rPr lang="en-US" sz="1300" dirty="0">
                          <a:effectLst/>
                          <a:latin typeface="Calibri" panose="020F0502020204030204" pitchFamily="34" charset="0"/>
                        </a:rPr>
                        <a:t>+3</a:t>
                      </a: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r>
                        <a:rPr lang="en-US" sz="1300" dirty="0"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1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</a:rPr>
                        <a:t>2015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6000" marR="36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294.07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234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68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130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40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r>
                        <a:rPr lang="en-US" sz="1300" dirty="0">
                          <a:effectLst/>
                          <a:latin typeface="Calibri" panose="020F0502020204030204" pitchFamily="34" charset="0"/>
                        </a:rPr>
                        <a:t>+</a:t>
                      </a: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364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1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</a:rPr>
                        <a:t>2014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6000" marR="36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03</a:t>
                      </a: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,</a:t>
                      </a: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925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239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37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125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29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35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r>
                        <a:rPr lang="en-US" sz="1300" dirty="0">
                          <a:effectLst/>
                          <a:latin typeface="Calibri" panose="020F0502020204030204" pitchFamily="34" charset="0"/>
                        </a:rPr>
                        <a:t>+</a:t>
                      </a: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en-US" sz="1300" dirty="0"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1000"/>
                        </a:spcAft>
                      </a:pP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1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300" dirty="0" smtClean="0">
                          <a:effectLst/>
                          <a:latin typeface="Calibri" panose="020F0502020204030204" pitchFamily="34" charset="0"/>
                        </a:rPr>
                        <a:t>2013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6000" marR="36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295,875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2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2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14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2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298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2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56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2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126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2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37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2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50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 smtClean="0">
                          <a:effectLst/>
                          <a:latin typeface="Calibri" panose="020F0502020204030204" pitchFamily="34" charset="0"/>
                        </a:rPr>
                        <a:t>14+425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300" dirty="0">
                        <a:effectLst/>
                        <a:latin typeface="Calibri" panose="020F050202020403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3226" marR="322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Rectangle 209"/>
          <p:cNvSpPr>
            <a:spLocks noGrp="1" noChangeArrowheads="1"/>
          </p:cNvSpPr>
          <p:nvPr>
            <p:ph type="title"/>
          </p:nvPr>
        </p:nvSpPr>
        <p:spPr>
          <a:xfrm>
            <a:off x="1236401" y="188640"/>
            <a:ext cx="6696075" cy="1216025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altLang="ru-RU" sz="4000" dirty="0" smtClean="0"/>
              <a:t>Публикации в 2017 г.</a:t>
            </a:r>
            <a:endParaRPr lang="ru-RU" altLang="ru-RU" dirty="0" smtClean="0"/>
          </a:p>
        </p:txBody>
      </p:sp>
      <p:pic>
        <p:nvPicPr>
          <p:cNvPr id="5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626" y="406211"/>
            <a:ext cx="864468" cy="839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4175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sz="3100" b="1" dirty="0" smtClean="0"/>
              <a:t/>
            </a:r>
            <a:br>
              <a:rPr lang="en-US" sz="3100" b="1" dirty="0" smtClean="0"/>
            </a:br>
            <a:r>
              <a:rPr lang="ru-RU" sz="3100" b="1" dirty="0" smtClean="0"/>
              <a:t>Важнейшие </a:t>
            </a:r>
            <a:r>
              <a:rPr lang="ru-RU" sz="3100" b="1" dirty="0"/>
              <a:t>научные результаты ИМ СО РАН</a:t>
            </a:r>
            <a:r>
              <a:rPr lang="ru-RU" sz="3100" dirty="0"/>
              <a:t/>
            </a:r>
            <a:br>
              <a:rPr lang="ru-RU" sz="3100" dirty="0"/>
            </a:br>
            <a:r>
              <a:rPr lang="ru-RU" sz="3100" b="1" dirty="0"/>
              <a:t>за 2017 год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0" y="1340768"/>
            <a:ext cx="9144000" cy="5517232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endParaRPr lang="en-US" sz="3400" b="1" dirty="0" smtClean="0"/>
          </a:p>
          <a:p>
            <a:pPr marL="0" indent="0">
              <a:buNone/>
            </a:pPr>
            <a:r>
              <a:rPr lang="ru-RU" sz="3400" b="1" dirty="0" smtClean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1.1.1</a:t>
            </a:r>
            <a:r>
              <a:rPr lang="ru-RU" sz="34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Алгебра, теория чисел, математическая логика – </a:t>
            </a:r>
            <a:r>
              <a:rPr lang="ru-RU" sz="3400" b="1" dirty="0" smtClean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8</a:t>
            </a:r>
            <a:endParaRPr lang="ru-RU" sz="3400" dirty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r>
              <a:rPr lang="ru-RU" sz="3400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ru-RU" sz="3400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34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1.1.2. Геометрия и топология – </a:t>
            </a:r>
            <a:r>
              <a:rPr lang="ru-RU" sz="3400" b="1" dirty="0" smtClean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  <a:endParaRPr lang="ru-RU" sz="3400" dirty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r>
              <a:rPr lang="ru-RU" sz="34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 </a:t>
            </a:r>
            <a:endParaRPr lang="ru-RU" sz="3400" dirty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r>
              <a:rPr lang="ru-RU" sz="34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1.1.3. Математический анализ – </a:t>
            </a:r>
            <a:r>
              <a:rPr lang="ru-RU" sz="3400" b="1" dirty="0" smtClean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  <a:endParaRPr lang="ru-RU" sz="3400" dirty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r>
              <a:rPr lang="ru-RU" sz="34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 </a:t>
            </a:r>
            <a:endParaRPr lang="ru-RU" sz="3400" dirty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r>
              <a:rPr lang="ru-RU" sz="34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1.1.4. Дифференциальные уравнения и математическая физика - 3</a:t>
            </a:r>
            <a:endParaRPr lang="ru-RU" sz="3400" dirty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r>
              <a:rPr lang="ru-RU" sz="34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 </a:t>
            </a:r>
            <a:endParaRPr lang="ru-RU" sz="3400" dirty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r>
              <a:rPr lang="ru-RU" sz="34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1.1.5. Теория вероятностей и математическая статистика - 2</a:t>
            </a:r>
            <a:endParaRPr lang="ru-RU" sz="3400" dirty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r>
              <a:rPr lang="ru-RU" sz="34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 </a:t>
            </a:r>
            <a:endParaRPr lang="ru-RU" sz="3400" dirty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r>
              <a:rPr lang="ru-RU" sz="34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1.1.6. Вычислительная математика - 0</a:t>
            </a:r>
            <a:endParaRPr lang="ru-RU" sz="3400" dirty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r>
              <a:rPr lang="ru-RU" sz="34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 </a:t>
            </a:r>
            <a:endParaRPr lang="ru-RU" sz="3400" dirty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r>
              <a:rPr lang="ru-RU" sz="34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1.1.7. Математическое моделирование - 4</a:t>
            </a:r>
            <a:endParaRPr lang="ru-RU" sz="3400" dirty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r>
              <a:rPr lang="ru-RU" sz="34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 </a:t>
            </a:r>
            <a:endParaRPr lang="ru-RU" sz="3400" dirty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r>
              <a:rPr lang="ru-RU" sz="34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1.1.10. Дискретная математика, информатика и математическая кибернетика - 7</a:t>
            </a:r>
            <a:endParaRPr lang="ru-RU" sz="3400" dirty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r>
              <a:rPr lang="ru-RU" sz="34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 </a:t>
            </a:r>
            <a:endParaRPr lang="ru-RU" sz="3400" dirty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r>
              <a:rPr lang="ru-RU" sz="34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1.7.1. Физика элементарных частиц и фундаментальных взаимодействий – 1</a:t>
            </a:r>
            <a:endParaRPr lang="ru-RU" sz="3400" dirty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r>
              <a:rPr lang="ru-RU" sz="34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 </a:t>
            </a:r>
            <a:endParaRPr lang="ru-RU" sz="3400" dirty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r>
              <a:rPr lang="ru-RU" sz="34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Всего – 28.</a:t>
            </a:r>
            <a:endParaRPr lang="ru-RU" sz="3400" dirty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4605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687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Важнейшие научные результаты ИМ, </a:t>
            </a:r>
            <a:br>
              <a:rPr lang="ru-RU" sz="2400" dirty="0" smtClean="0"/>
            </a:br>
            <a:r>
              <a:rPr lang="ru-RU" sz="2400" dirty="0" smtClean="0"/>
              <a:t>направленные в ОМН РАН</a:t>
            </a:r>
            <a:endParaRPr lang="ru-RU" sz="2400" dirty="0"/>
          </a:p>
        </p:txBody>
      </p:sp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0" y="1124744"/>
            <a:ext cx="9144000" cy="5733256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sz="3200" b="1" dirty="0"/>
              <a:t>1</a:t>
            </a:r>
            <a:r>
              <a:rPr lang="ru-RU" sz="3200" b="1" dirty="0" smtClean="0"/>
              <a:t>. Эффективный </a:t>
            </a:r>
            <a:r>
              <a:rPr lang="ru-RU" sz="3200" b="1" dirty="0"/>
              <a:t>метод решения задач тензорной томографии </a:t>
            </a:r>
            <a:endParaRPr lang="ru-RU" sz="3200" b="1" dirty="0" smtClean="0"/>
          </a:p>
          <a:p>
            <a:pPr marL="0" indent="0">
              <a:buNone/>
            </a:pPr>
            <a:endParaRPr lang="ru-RU" sz="3200" dirty="0"/>
          </a:p>
          <a:p>
            <a:pPr marL="0" indent="0">
              <a:buNone/>
            </a:pPr>
            <a:r>
              <a:rPr lang="ru-RU" sz="3200" dirty="0"/>
              <a:t>Авторы: </a:t>
            </a:r>
            <a:r>
              <a:rPr lang="ru-RU" sz="3200" dirty="0" err="1"/>
              <a:t>Деревцов</a:t>
            </a:r>
            <a:r>
              <a:rPr lang="ru-RU" sz="3200" dirty="0"/>
              <a:t> Е.Ю. (д.ф.-м.н., </a:t>
            </a:r>
            <a:r>
              <a:rPr lang="ru-RU" sz="3200" dirty="0" err="1"/>
              <a:t>в.н.с</a:t>
            </a:r>
            <a:r>
              <a:rPr lang="ru-RU" sz="3200" dirty="0"/>
              <a:t>.), Мальцева С.В. (к.ф.-м.н., </a:t>
            </a:r>
            <a:r>
              <a:rPr lang="ru-RU" sz="3200" dirty="0" err="1"/>
              <a:t>н.с</a:t>
            </a:r>
            <a:r>
              <a:rPr lang="ru-RU" sz="3200" dirty="0"/>
              <a:t>.), Полякова А.П. (к.ф.-м.н., </a:t>
            </a:r>
            <a:r>
              <a:rPr lang="ru-RU" sz="3200" dirty="0" err="1"/>
              <a:t>н.с</a:t>
            </a:r>
            <a:r>
              <a:rPr lang="ru-RU" sz="3200" dirty="0"/>
              <a:t>.), Светов И.Е. (к.ф.-м.н., </a:t>
            </a:r>
            <a:r>
              <a:rPr lang="ru-RU" sz="3200" dirty="0" err="1"/>
              <a:t>с.н.с</a:t>
            </a:r>
            <a:r>
              <a:rPr lang="ru-RU" sz="3200" dirty="0"/>
              <a:t>.), совместно с профессором А.К. Луисом (Университет </a:t>
            </a:r>
            <a:r>
              <a:rPr lang="ru-RU" sz="3200" dirty="0" err="1"/>
              <a:t>Саарланда</a:t>
            </a:r>
            <a:r>
              <a:rPr lang="ru-RU" sz="3200" dirty="0"/>
              <a:t>, Германия).</a:t>
            </a:r>
          </a:p>
          <a:p>
            <a:pPr marL="0" indent="0">
              <a:buNone/>
            </a:pPr>
            <a:r>
              <a:rPr lang="ru-RU" sz="3200" dirty="0"/>
              <a:t>Для восстановления векторного или тензорного поля по известным лучевым преобразованиям был обоснован и применен метод приближенного обращения. Метод дает значение искомого поля в точке плоскости путем вычисления скалярного произведения лучевого преобразования искомого поля и специальным образом построенной вспомогательной функции. Основная математическая трудность состояла в построении указанной вспомогательной функции. Значимость полученного результата для векторной и тензорной томографии заключается в возможности однократного вычисления вспомогательной функции и, в дальнейшем, с использованием лишь скалярных произведений, восстановлении искомого поля.</a:t>
            </a:r>
          </a:p>
          <a:p>
            <a:pPr marL="0" indent="0">
              <a:buNone/>
            </a:pPr>
            <a:r>
              <a:rPr lang="en-US" sz="3200" dirty="0"/>
              <a:t> </a:t>
            </a:r>
            <a:endParaRPr lang="ru-RU" sz="3200" dirty="0"/>
          </a:p>
          <a:p>
            <a:pPr marL="0" indent="0">
              <a:buNone/>
            </a:pPr>
            <a:r>
              <a:rPr lang="en-US" sz="3200" dirty="0"/>
              <a:t>[1] </a:t>
            </a:r>
            <a:r>
              <a:rPr lang="en-US" sz="3200" i="1" dirty="0" err="1"/>
              <a:t>Derevtsov</a:t>
            </a:r>
            <a:r>
              <a:rPr lang="en-US" sz="3200" i="1" dirty="0"/>
              <a:t> </a:t>
            </a:r>
            <a:r>
              <a:rPr lang="en-US" sz="3200" i="1" dirty="0" err="1"/>
              <a:t>E.Yu</a:t>
            </a:r>
            <a:r>
              <a:rPr lang="en-US" sz="3200" i="1" dirty="0"/>
              <a:t>., Louis A.K., </a:t>
            </a:r>
            <a:r>
              <a:rPr lang="en-US" sz="3200" i="1" dirty="0" err="1"/>
              <a:t>Maltseva</a:t>
            </a:r>
            <a:r>
              <a:rPr lang="en-US" sz="3200" i="1" dirty="0"/>
              <a:t> S.V., </a:t>
            </a:r>
            <a:r>
              <a:rPr lang="en-US" sz="3200" i="1" dirty="0" err="1"/>
              <a:t>Polyakova</a:t>
            </a:r>
            <a:r>
              <a:rPr lang="en-US" sz="3200" i="1" dirty="0"/>
              <a:t> A.P., </a:t>
            </a:r>
            <a:r>
              <a:rPr lang="en-US" sz="3200" i="1" dirty="0" err="1"/>
              <a:t>Svetov</a:t>
            </a:r>
            <a:r>
              <a:rPr lang="en-US" sz="3200" i="1" dirty="0"/>
              <a:t> I.E. </a:t>
            </a:r>
            <a:r>
              <a:rPr lang="en-US" sz="3200" dirty="0"/>
              <a:t>Numerical solvers based on the method of approximate inverse for 2D vector and 2-tensor tomography problems // Inverse problems, 2017, vol.33, No 12, art. no. 124001. Special issue on</a:t>
            </a:r>
            <a:r>
              <a:rPr lang="ru-RU" sz="3200" dirty="0"/>
              <a:t> 100 </a:t>
            </a:r>
            <a:r>
              <a:rPr lang="en-US" sz="3200" dirty="0"/>
              <a:t>years of the Radon transform</a:t>
            </a:r>
            <a:r>
              <a:rPr lang="ru-RU" sz="3200" dirty="0"/>
              <a:t>.</a:t>
            </a:r>
            <a:r>
              <a:rPr lang="en-US" sz="2900" dirty="0" smtClean="0"/>
              <a:t> </a:t>
            </a:r>
            <a:endParaRPr lang="ru-RU" sz="2900" dirty="0"/>
          </a:p>
          <a:p>
            <a:endParaRPr lang="ru-RU" dirty="0" smtClean="0"/>
          </a:p>
          <a:p>
            <a:pPr marL="0" indent="0">
              <a:buNone/>
            </a:pPr>
            <a:r>
              <a:rPr lang="ru-RU" sz="3200" b="1" dirty="0" err="1" smtClean="0"/>
              <a:t>Включен</a:t>
            </a:r>
            <a:r>
              <a:rPr lang="ru-RU" sz="3200" b="1" dirty="0" smtClean="0"/>
              <a:t> в число </a:t>
            </a:r>
            <a:r>
              <a:rPr lang="ru-RU" sz="4200" b="1" dirty="0" smtClean="0"/>
              <a:t>10</a:t>
            </a:r>
            <a:r>
              <a:rPr lang="ru-RU" sz="3200" b="1" dirty="0" smtClean="0"/>
              <a:t> </a:t>
            </a:r>
            <a:r>
              <a:rPr lang="ru-RU" sz="3200" b="1" dirty="0"/>
              <a:t>важнейших результатов ОМН РАН для доклада РАН Президенту РФ</a:t>
            </a:r>
          </a:p>
        </p:txBody>
      </p:sp>
    </p:spTree>
    <p:extLst>
      <p:ext uri="{BB962C8B-B14F-4D97-AF65-F5344CB8AC3E}">
        <p14:creationId xmlns:p14="http://schemas.microsoft.com/office/powerpoint/2010/main" val="376926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252519" cy="11967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Важнейшие научные результаты ИМ, </a:t>
            </a:r>
            <a:br>
              <a:rPr lang="ru-RU" sz="2400" dirty="0" smtClean="0"/>
            </a:br>
            <a:r>
              <a:rPr lang="ru-RU" sz="2400" dirty="0" smtClean="0"/>
              <a:t>направленные в ОМН РАН</a:t>
            </a:r>
            <a:endParaRPr lang="ru-RU" sz="2400" dirty="0"/>
          </a:p>
        </p:txBody>
      </p:sp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0" y="1052736"/>
            <a:ext cx="9144000" cy="5805264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sz="2900" b="1" dirty="0"/>
              <a:t>2</a:t>
            </a:r>
            <a:r>
              <a:rPr lang="ru-RU" sz="2900" b="1" dirty="0" smtClean="0"/>
              <a:t>. Построен </a:t>
            </a:r>
            <a:r>
              <a:rPr lang="ru-RU" sz="2900" b="1" dirty="0"/>
              <a:t>новый генетический алгоритм для задачи календарного планирования с ограниченными ресурсами, показавший рекордные результаты на примерах из библиотеки PSPLIB </a:t>
            </a:r>
            <a:endParaRPr lang="en-US" sz="2900" b="1" dirty="0" smtClean="0"/>
          </a:p>
          <a:p>
            <a:pPr marL="0" indent="0">
              <a:buNone/>
            </a:pPr>
            <a:endParaRPr lang="ru-RU" sz="2900" dirty="0"/>
          </a:p>
          <a:p>
            <a:pPr marL="0" indent="0">
              <a:buNone/>
            </a:pPr>
            <a:r>
              <a:rPr lang="ru-RU" sz="2900" dirty="0"/>
              <a:t>Автор: Е.Н. Гончаров (к.ф.-м.н., </a:t>
            </a:r>
            <a:r>
              <a:rPr lang="ru-RU" sz="2900" dirty="0" err="1"/>
              <a:t>с.н.с</a:t>
            </a:r>
            <a:r>
              <a:rPr lang="ru-RU" sz="2900" dirty="0" smtClean="0"/>
              <a:t>.).</a:t>
            </a:r>
            <a:endParaRPr lang="en-US" sz="2900" dirty="0" smtClean="0"/>
          </a:p>
          <a:p>
            <a:pPr marL="0" indent="0">
              <a:buNone/>
            </a:pPr>
            <a:endParaRPr lang="ru-RU" sz="2900" dirty="0"/>
          </a:p>
          <a:p>
            <a:pPr marL="0" indent="0">
              <a:buNone/>
            </a:pPr>
            <a:r>
              <a:rPr lang="ru-RU" sz="2900" dirty="0"/>
              <a:t>Рассмотрена задача календарного планирования с ограниченными ресурсами по критерию минимизации длины расписания (RCPSP). Она является классической задачей в области исследования операций, и имеет обширные приложения в экономике, строительстве, управлении и во многих других областях. В задаче учитываются технологические ограничения предшествования работ, а также ресурсные ограничения. Все ресурсы являются </a:t>
            </a:r>
            <a:r>
              <a:rPr lang="ru-RU" sz="2900" dirty="0" err="1"/>
              <a:t>возобновимыми</a:t>
            </a:r>
            <a:r>
              <a:rPr lang="ru-RU" sz="2900" dirty="0"/>
              <a:t>. Эта задача принадлежит к классу </a:t>
            </a:r>
            <a:r>
              <a:rPr lang="en-US" sz="2900" dirty="0"/>
              <a:t>NP</a:t>
            </a:r>
            <a:r>
              <a:rPr lang="ru-RU" sz="2900" dirty="0"/>
              <a:t>-трудных задач. Предложен генетический алгоритм с двумя новыми операторами скрещивания и использующие решение </a:t>
            </a:r>
            <a:r>
              <a:rPr lang="ru-RU" sz="2900" dirty="0" err="1"/>
              <a:t>релаксированной</a:t>
            </a:r>
            <a:r>
              <a:rPr lang="ru-RU" sz="2900" dirty="0"/>
              <a:t> задачи с ограничением на ресурсы складируемого типа. Был проведен численный эксперимент на примерах из библиотеки тестовых примеров P</a:t>
            </a:r>
            <a:r>
              <a:rPr lang="en-US" sz="2900" dirty="0"/>
              <a:t>S</a:t>
            </a:r>
            <a:r>
              <a:rPr lang="ru-RU" sz="2900" dirty="0"/>
              <a:t>PLIB. Полученные результаты являются в настоящий момент рекордными. Для девяти примеров были найдены лучшие (неизвестные ранее) решения, и для серий примеров с 60 и 120 работ получены лучшие средние отклонения решений от величины критического пути</a:t>
            </a:r>
            <a:r>
              <a:rPr lang="ru-RU" sz="2900" dirty="0" smtClean="0"/>
              <a:t>.</a:t>
            </a:r>
            <a:endParaRPr lang="en-US" sz="2900" dirty="0" smtClean="0"/>
          </a:p>
          <a:p>
            <a:pPr marL="0" indent="0">
              <a:buNone/>
            </a:pPr>
            <a:endParaRPr lang="ru-RU" sz="2900" dirty="0"/>
          </a:p>
          <a:p>
            <a:pPr marL="0" indent="0">
              <a:buNone/>
            </a:pPr>
            <a:r>
              <a:rPr lang="ru-RU" sz="2900" dirty="0"/>
              <a:t>[1] </a:t>
            </a:r>
            <a:r>
              <a:rPr lang="ru-RU" sz="2900" i="1" dirty="0"/>
              <a:t>Гончаров Е.Н., Леонов В.В.</a:t>
            </a:r>
            <a:r>
              <a:rPr lang="ru-RU" sz="2900" dirty="0"/>
              <a:t>  Генетический алгоритм для задачи календарного планирования с ограниченными ресурсами  // Автоматика и телемеханика, 2017, № 6, c.173-189. </a:t>
            </a:r>
            <a:r>
              <a:rPr lang="en-US" sz="2900" dirty="0"/>
              <a:t>(</a:t>
            </a:r>
            <a:r>
              <a:rPr lang="ru-RU" sz="2900" dirty="0"/>
              <a:t>Перевод</a:t>
            </a:r>
            <a:r>
              <a:rPr lang="en-US" sz="2900" dirty="0"/>
              <a:t>: </a:t>
            </a:r>
            <a:r>
              <a:rPr lang="en-US" sz="2900" dirty="0" err="1"/>
              <a:t>Goncharov</a:t>
            </a:r>
            <a:r>
              <a:rPr lang="en-US" sz="2900" dirty="0"/>
              <a:t> E.N., </a:t>
            </a:r>
            <a:r>
              <a:rPr lang="en-US" sz="2900" dirty="0" err="1"/>
              <a:t>Leonov</a:t>
            </a:r>
            <a:r>
              <a:rPr lang="en-US" sz="2900" dirty="0"/>
              <a:t> V.V.  Genetic Algorithm for the Resource-Constrained Project Scheduling Problem // Automation and Remote Control, 2017, Vol. 78, № 6, pp. 1101–1114). </a:t>
            </a:r>
            <a:endParaRPr lang="ru-RU" sz="29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0365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600" dirty="0" smtClean="0">
                <a:solidFill>
                  <a:srgbClr val="000000"/>
                </a:solidFill>
                <a:latin typeface="+mj-lt"/>
                <a:ea typeface="Courier New"/>
                <a:cs typeface="Times New Roman"/>
              </a:rPr>
              <a:t>Количество научных публикаций в рецензируемых отечественных и рейтинговых зарубежных журналах по проектам в 201</a:t>
            </a:r>
            <a:r>
              <a:rPr lang="en-US" sz="1600" dirty="0" smtClean="0">
                <a:solidFill>
                  <a:srgbClr val="000000"/>
                </a:solidFill>
                <a:latin typeface="+mj-lt"/>
                <a:ea typeface="Courier New"/>
                <a:cs typeface="Times New Roman"/>
              </a:rPr>
              <a:t>7</a:t>
            </a:r>
            <a:r>
              <a:rPr lang="ru-RU" sz="1600" dirty="0" smtClean="0">
                <a:solidFill>
                  <a:srgbClr val="000000"/>
                </a:solidFill>
                <a:latin typeface="+mj-lt"/>
                <a:ea typeface="Courier New"/>
                <a:cs typeface="Times New Roman"/>
              </a:rPr>
              <a:t> году</a:t>
            </a:r>
            <a:endParaRPr lang="ru-RU" sz="1600" dirty="0">
              <a:solidFill>
                <a:srgbClr val="000000"/>
              </a:solidFill>
              <a:latin typeface="+mj-lt"/>
              <a:ea typeface="Courier New"/>
              <a:cs typeface="Times New Roman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2160920"/>
              </p:ext>
            </p:extLst>
          </p:nvPr>
        </p:nvGraphicFramePr>
        <p:xfrm>
          <a:off x="251520" y="980728"/>
          <a:ext cx="8674523" cy="5468112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296144"/>
                <a:gridCol w="4032000"/>
                <a:gridCol w="1224000"/>
                <a:gridCol w="643145"/>
                <a:gridCol w="578831"/>
                <a:gridCol w="900403"/>
              </a:tblGrid>
              <a:tr h="1273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  <a:latin typeface="Calibri" panose="020F0502020204030204" pitchFamily="34" charset="0"/>
                        </a:rPr>
                        <a:t>Номер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  <a:latin typeface="Calibri" panose="020F0502020204030204" pitchFamily="34" charset="0"/>
                        </a:rPr>
                        <a:t>Название проекта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effectLst/>
                          <a:latin typeface="Calibri" panose="020F0502020204030204" pitchFamily="34" charset="0"/>
                        </a:rPr>
                        <a:t>Руководитель</a:t>
                      </a:r>
                      <a:endParaRPr lang="ru-RU" sz="1300" b="1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effectLst/>
                          <a:latin typeface="Calibri" panose="020F0502020204030204" pitchFamily="34" charset="0"/>
                        </a:rPr>
                        <a:t>План 2017</a:t>
                      </a:r>
                      <a:endParaRPr lang="ru-RU" sz="1300" b="1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effectLst/>
                          <a:latin typeface="Calibri" panose="020F0502020204030204" pitchFamily="34" charset="0"/>
                        </a:rPr>
                        <a:t>Факт 2017</a:t>
                      </a:r>
                      <a:endParaRPr lang="ru-RU" sz="1300" b="1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  <a:latin typeface="Calibri" panose="020F0502020204030204" pitchFamily="34" charset="0"/>
                        </a:rPr>
                        <a:t>План 2018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3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0314-2016-0001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Фундаментальные проблемы математической логики и приложения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Вдовин Е.П.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</a:rPr>
                        <a:t>30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</a:rPr>
                        <a:t>34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+</a:t>
                      </a:r>
                      <a:r>
                        <a:rPr lang="en-US" sz="1300" dirty="0">
                          <a:effectLst/>
                          <a:latin typeface="Calibri" panose="020F0502020204030204" pitchFamily="34" charset="0"/>
                        </a:rPr>
                        <a:t>2 (Q3-Q4)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3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0314-2016-0002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Математическая логика: неклассические логики, теория моделей и теория вычислимости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Гончаров С.С.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16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</a:rPr>
                        <a:t>16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+</a:t>
                      </a:r>
                      <a:r>
                        <a:rPr lang="en-US" sz="1300" dirty="0">
                          <a:effectLst/>
                          <a:latin typeface="Calibri" panose="020F0502020204030204" pitchFamily="34" charset="0"/>
                        </a:rPr>
                        <a:t>1 (Q3-Q4)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3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0314-2016-0003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Неклассическая теория вычислимости и неклассические логические системы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Морозов А.С.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30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+</a:t>
                      </a: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1 (Q3-Q4)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3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0314-2016-0004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Алгебраическая геометрия и инварианты для алгебраических систем: геометрические, алгебраические и алгоритмические аспекты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Ремесленников В.Н.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30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+</a:t>
                      </a: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1 (Q3-Q4)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0314-2016-0005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Геометрия, динамические системы и их приложения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Тайманов И.А.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3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0314-2016-0006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Проблемы геометрического анализа на метрических структурах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Решетняк Ю.Г., Водопьянов С.К.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14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14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14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3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0314-2016-0007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Геометрические методы теории многообразий и качественной теории дифференциальных уравнений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Веснин А.Ю.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3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0314-2016-0008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Асимптотические свойства случайных процессов и их применения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Боровков А.А.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17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30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+</a:t>
                      </a: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1 (Q3-Q4)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0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0314-2016-0009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Развитие стохастических, аналитических и численных методов исследования математических моделей динамики популяций, биомедицинских процессов и механики вязких жидкостей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Топчий В.А.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+</a:t>
                      </a:r>
                      <a:r>
                        <a:rPr lang="en-US" sz="1300" dirty="0">
                          <a:effectLst/>
                          <a:latin typeface="Calibri" panose="020F0502020204030204" pitchFamily="34" charset="0"/>
                        </a:rPr>
                        <a:t>1 (Q1-Q2)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3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0314-2016-0010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Теоретические и численные методы решения дифференциальных и разностных уравнений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Демиденко Г.В.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16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27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</a:rPr>
                        <a:t>16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+</a:t>
                      </a:r>
                      <a:r>
                        <a:rPr lang="en-US" sz="1300" dirty="0">
                          <a:effectLst/>
                          <a:latin typeface="Calibri" panose="020F0502020204030204" pitchFamily="34" charset="0"/>
                        </a:rPr>
                        <a:t>1 (Q3-Q4)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3250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1081812"/>
              </p:ext>
            </p:extLst>
          </p:nvPr>
        </p:nvGraphicFramePr>
        <p:xfrm>
          <a:off x="251520" y="980728"/>
          <a:ext cx="8674523" cy="5240274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296144"/>
                <a:gridCol w="4032000"/>
                <a:gridCol w="1224000"/>
                <a:gridCol w="643145"/>
                <a:gridCol w="578831"/>
                <a:gridCol w="900403"/>
              </a:tblGrid>
              <a:tr h="1273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  <a:latin typeface="Calibri" panose="020F0502020204030204" pitchFamily="34" charset="0"/>
                        </a:rPr>
                        <a:t>Номер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  <a:latin typeface="Calibri" panose="020F0502020204030204" pitchFamily="34" charset="0"/>
                        </a:rPr>
                        <a:t>Название проекта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effectLst/>
                          <a:latin typeface="Calibri" panose="020F0502020204030204" pitchFamily="34" charset="0"/>
                        </a:rPr>
                        <a:t>Руководитель</a:t>
                      </a:r>
                      <a:endParaRPr lang="ru-RU" sz="1300" b="1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effectLst/>
                          <a:latin typeface="Calibri" panose="020F0502020204030204" pitchFamily="34" charset="0"/>
                        </a:rPr>
                        <a:t>План 2017</a:t>
                      </a:r>
                      <a:endParaRPr lang="ru-RU" sz="1300" b="1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effectLst/>
                          <a:latin typeface="Calibri" panose="020F0502020204030204" pitchFamily="34" charset="0"/>
                        </a:rPr>
                        <a:t>Факт 2017</a:t>
                      </a:r>
                      <a:endParaRPr lang="ru-RU" sz="1300" b="1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  <a:latin typeface="Calibri" panose="020F0502020204030204" pitchFamily="34" charset="0"/>
                        </a:rPr>
                        <a:t>План 2018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3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0314-2016-0011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Исследование обратных и условно-корректных задач естествознания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Романов В.Г.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29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+</a:t>
                      </a:r>
                      <a:r>
                        <a:rPr lang="en-US" sz="1300" dirty="0">
                          <a:effectLst/>
                          <a:latin typeface="Calibri" panose="020F0502020204030204" pitchFamily="34" charset="0"/>
                        </a:rPr>
                        <a:t>1 (Q3-Q4)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3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0314-2016-0012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Математические проблемы динамики сплошных сред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Белоносов В.С.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+</a:t>
                      </a:r>
                      <a:r>
                        <a:rPr lang="en-US" sz="1300" dirty="0">
                          <a:effectLst/>
                          <a:latin typeface="Calibri" panose="020F0502020204030204" pitchFamily="34" charset="0"/>
                        </a:rPr>
                        <a:t>1 (Q1-Q2)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3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0314-2016-0013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Методы сплайн-функций и математическое моделирование в механике сплошной среды, микро-электромеханике и биологии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Блохин А.М.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14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Calibri" panose="020F0502020204030204" pitchFamily="34" charset="0"/>
                        </a:rPr>
                        <a:t>14</a:t>
                      </a:r>
                      <a:r>
                        <a:rPr lang="en-US" sz="1300" dirty="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3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0314-2016-0014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Построение и анализ алгоритмов решения дискретных экстремальных задач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err="1">
                          <a:effectLst/>
                          <a:latin typeface="Calibri" panose="020F0502020204030204" pitchFamily="34" charset="0"/>
                        </a:rPr>
                        <a:t>Береснев</a:t>
                      </a: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 В.Л.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+</a:t>
                      </a:r>
                      <a:r>
                        <a:rPr lang="en-US" sz="1300" dirty="0">
                          <a:effectLst/>
                          <a:latin typeface="Calibri" panose="020F0502020204030204" pitchFamily="34" charset="0"/>
                        </a:rPr>
                        <a:t>1 (Q1-Q2)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3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0314-2016-0015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Модели и дискретные экстремальные задачи классификации, распознавания и прогнозирования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err="1">
                          <a:effectLst/>
                          <a:latin typeface="Calibri" panose="020F0502020204030204" pitchFamily="34" charset="0"/>
                        </a:rPr>
                        <a:t>Кельманов</a:t>
                      </a: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 А.В.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</a:rPr>
                        <a:t>27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3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0314-2016-0016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Проблемы теории конечных графов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Бородин О.В.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+</a:t>
                      </a:r>
                      <a:r>
                        <a:rPr lang="en-US" sz="1300" dirty="0">
                          <a:effectLst/>
                          <a:latin typeface="Calibri" panose="020F0502020204030204" pitchFamily="34" charset="0"/>
                        </a:rPr>
                        <a:t>1 (Q1-Q2)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3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0314-2016-0017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Дискретный анализ и алгебраическая комбинаторика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Евдокимов А.А.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</a:rPr>
                        <a:t>16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</a:rPr>
                        <a:t>16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+</a:t>
                      </a:r>
                      <a:r>
                        <a:rPr lang="en-US" sz="1300" dirty="0">
                          <a:effectLst/>
                          <a:latin typeface="Calibri" panose="020F0502020204030204" pitchFamily="34" charset="0"/>
                        </a:rPr>
                        <a:t>1 (Q1-Q2)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3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0314-2016-0018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Модели математической экономики: социально-экономические процессы, экономические равновесия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err="1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Шмырев</a:t>
                      </a:r>
                      <a:r>
                        <a:rPr lang="ru-RU" sz="13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 В.И.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 (Q1-Q2)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3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0314-2016-0019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Анализ и решение задач проектирования с использованием дискретной оптимизации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Еремеев А.В. (Колоколов А.А.)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 (Q1-Q2)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3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0314-2016-0020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Теоретические проблемы информационного обеспечения принятия решений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Зыкин С.В.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 (Q3-Q4)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79512" y="188640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600" dirty="0" smtClean="0">
                <a:solidFill>
                  <a:srgbClr val="000000"/>
                </a:solidFill>
                <a:latin typeface="+mj-lt"/>
                <a:ea typeface="Courier New"/>
                <a:cs typeface="Times New Roman"/>
              </a:rPr>
              <a:t>Количество научных публикаций в рецензируемых отечественных и рейтинговых зарубежных журналах по проектам в 201</a:t>
            </a:r>
            <a:r>
              <a:rPr lang="en-US" sz="1600" dirty="0" smtClean="0">
                <a:solidFill>
                  <a:srgbClr val="000000"/>
                </a:solidFill>
                <a:latin typeface="+mj-lt"/>
                <a:ea typeface="Courier New"/>
                <a:cs typeface="Times New Roman"/>
              </a:rPr>
              <a:t>7</a:t>
            </a:r>
            <a:r>
              <a:rPr lang="ru-RU" sz="1600" dirty="0" smtClean="0">
                <a:solidFill>
                  <a:srgbClr val="000000"/>
                </a:solidFill>
                <a:latin typeface="+mj-lt"/>
                <a:ea typeface="Courier New"/>
                <a:cs typeface="Times New Roman"/>
              </a:rPr>
              <a:t> году</a:t>
            </a:r>
            <a:endParaRPr lang="ru-RU" sz="1600" dirty="0">
              <a:solidFill>
                <a:srgbClr val="000000"/>
              </a:solidFill>
              <a:latin typeface="+mj-lt"/>
              <a:ea typeface="Courier New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4906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0821593"/>
              </p:ext>
            </p:extLst>
          </p:nvPr>
        </p:nvGraphicFramePr>
        <p:xfrm>
          <a:off x="251520" y="980728"/>
          <a:ext cx="8674379" cy="5240274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296000"/>
                <a:gridCol w="4032000"/>
                <a:gridCol w="1224000"/>
                <a:gridCol w="643145"/>
                <a:gridCol w="578831"/>
                <a:gridCol w="900403"/>
              </a:tblGrid>
              <a:tr h="1273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Номер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Название проекта</a:t>
                      </a:r>
                      <a:endParaRPr lang="ru-RU" sz="1300" b="1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Руководитель</a:t>
                      </a:r>
                      <a:endParaRPr lang="ru-RU" sz="1300" b="1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План 2017</a:t>
                      </a:r>
                      <a:endParaRPr lang="ru-RU" sz="1300" b="1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Факт 2017</a:t>
                      </a:r>
                      <a:endParaRPr lang="ru-RU" sz="1300" b="1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План 2018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3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0314-2016-0021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Квантовая теория поля и исследование физических процессов в рамках Стандартной модели и за её пределами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Ачасов Н.Н.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+</a:t>
                      </a: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 (Q1-Q2)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6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0314-2014-0008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Интеллектуальные информационные технологии и системы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Береснев В.Л.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3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0314-2014-0009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Современные методы аппроксимируемости моделей, алгоритмов и теорий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Топчий В.А., Ремесленников В.Н.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3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0314-2014-0010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Вычислительная томография неоднородных и анизотропных многомерных сред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Аниконов Ю.Е.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3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0314-2014-0011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Современные проблемы теоретической математики в ИМ СО РАН в 2016-2018 гг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Ершов Ю.Л.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6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0314-2014-0012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Новые проблемы динамики нелинейных процессов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Белоносов В.С.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73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0314-2014-0013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Алгебро-геометрические методы в интегрируемых системах геометрического происхождения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Тайманов И.А.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7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0314-201</a:t>
                      </a:r>
                      <a:r>
                        <a:rPr lang="en-US" sz="13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8-0001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Математическое моделирование влияния факторов физической тренировки на физическую работоспособность человека в длительных космических полетах как основа для построения персонифицированного подхода для биомедицинских технологий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Еремеев А.В.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79512" y="188640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600" dirty="0" smtClean="0">
                <a:solidFill>
                  <a:srgbClr val="000000"/>
                </a:solidFill>
                <a:latin typeface="+mj-lt"/>
                <a:ea typeface="Courier New"/>
                <a:cs typeface="Times New Roman"/>
              </a:rPr>
              <a:t>Количество научных публикаций в рецензируемых отечественных и рейтинговых зарубежных журналах по проектам в 201</a:t>
            </a:r>
            <a:r>
              <a:rPr lang="en-US" sz="1600" dirty="0" smtClean="0">
                <a:solidFill>
                  <a:srgbClr val="000000"/>
                </a:solidFill>
                <a:latin typeface="+mj-lt"/>
                <a:ea typeface="Courier New"/>
                <a:cs typeface="Times New Roman"/>
              </a:rPr>
              <a:t>7</a:t>
            </a:r>
            <a:r>
              <a:rPr lang="ru-RU" sz="1600" dirty="0" smtClean="0">
                <a:solidFill>
                  <a:srgbClr val="000000"/>
                </a:solidFill>
                <a:latin typeface="+mj-lt"/>
                <a:ea typeface="Courier New"/>
                <a:cs typeface="Times New Roman"/>
              </a:rPr>
              <a:t> году</a:t>
            </a:r>
            <a:endParaRPr lang="ru-RU" sz="1600" dirty="0">
              <a:solidFill>
                <a:srgbClr val="000000"/>
              </a:solidFill>
              <a:latin typeface="+mj-lt"/>
              <a:ea typeface="Courier New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32590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1784559"/>
              </p:ext>
            </p:extLst>
          </p:nvPr>
        </p:nvGraphicFramePr>
        <p:xfrm>
          <a:off x="252000" y="980728"/>
          <a:ext cx="8674379" cy="5012436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296000"/>
                <a:gridCol w="4032000"/>
                <a:gridCol w="1224000"/>
                <a:gridCol w="643145"/>
                <a:gridCol w="578831"/>
                <a:gridCol w="900403"/>
              </a:tblGrid>
              <a:tr h="2547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  <a:latin typeface="Calibri" panose="020F0502020204030204" pitchFamily="34" charset="0"/>
                        </a:rPr>
                        <a:t>Номер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  <a:latin typeface="Calibri" panose="020F0502020204030204" pitchFamily="34" charset="0"/>
                        </a:rPr>
                        <a:t>Название проекта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  <a:latin typeface="Calibri" panose="020F0502020204030204" pitchFamily="34" charset="0"/>
                        </a:rPr>
                        <a:t>Руководитель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  <a:latin typeface="Calibri" panose="020F0502020204030204" pitchFamily="34" charset="0"/>
                        </a:rPr>
                        <a:t>План 2017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  <a:latin typeface="Calibri" panose="020F0502020204030204" pitchFamily="34" charset="0"/>
                        </a:rPr>
                        <a:t>Факт 2017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  <a:latin typeface="Calibri" panose="020F0502020204030204" pitchFamily="34" charset="0"/>
                        </a:rPr>
                        <a:t>План 2018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7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0314-201</a:t>
                      </a:r>
                      <a:r>
                        <a:rPr lang="en-US" sz="13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8-0008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«Разработка </a:t>
                      </a:r>
                      <a:r>
                        <a:rPr lang="ru-RU" sz="13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модельного инструментария оценки и формирования программ освоения ресурсного потенциала территории, эффективного в условиях сибирских регионов с экстремальными природно-климатическими </a:t>
                      </a:r>
                      <a:r>
                        <a:rPr lang="ru-RU" sz="1300" dirty="0" smtClean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условиями». </a:t>
                      </a:r>
                      <a:r>
                        <a:rPr lang="ru-RU" sz="13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Блок проекта </a:t>
                      </a:r>
                      <a:r>
                        <a:rPr lang="ru-RU" sz="1300" dirty="0" smtClean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«Подходы </a:t>
                      </a:r>
                      <a:r>
                        <a:rPr lang="ru-RU" sz="13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к разработке стратегий и программ социально-экономического развития сибирских регионов ресурсного типа с экстремальными природно-климатическими </a:t>
                      </a:r>
                      <a:r>
                        <a:rPr lang="ru-RU" sz="1300" dirty="0" smtClean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условиями» </a:t>
                      </a:r>
                      <a:r>
                        <a:rPr lang="ru-RU" sz="13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Комплексной программы фундаментальных научных исследований СО РАН II.1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Береснев В.Г.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7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0314-201</a:t>
                      </a: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8-0009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«Математический </a:t>
                      </a:r>
                      <a:r>
                        <a:rPr lang="ru-RU" sz="13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анализ вопросов продолжения </a:t>
                      </a:r>
                      <a:r>
                        <a:rPr lang="ru-RU" sz="1300" dirty="0" smtClean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решений». </a:t>
                      </a:r>
                      <a:r>
                        <a:rPr lang="ru-RU" sz="13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Блок проекта </a:t>
                      </a:r>
                      <a:r>
                        <a:rPr lang="ru-RU" sz="1300" dirty="0" smtClean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«Обратные </a:t>
                      </a:r>
                      <a:r>
                        <a:rPr lang="ru-RU" sz="13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задачи математической физики и их </a:t>
                      </a:r>
                      <a:r>
                        <a:rPr lang="ru-RU" sz="1300" dirty="0" smtClean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приложения» </a:t>
                      </a:r>
                      <a:r>
                        <a:rPr lang="ru-RU" sz="13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Комплексной программы фундаментальных научных исследований СО РАН II.1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Романов В.Г.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7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0314-201</a:t>
                      </a:r>
                      <a:r>
                        <a:rPr lang="en-US" sz="1300" dirty="0">
                          <a:effectLst/>
                          <a:latin typeface="Calibri" panose="020F0502020204030204" pitchFamily="34" charset="0"/>
                        </a:rPr>
                        <a:t>8-0010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Calibri" panose="020F0502020204030204" pitchFamily="34" charset="0"/>
                        </a:rPr>
                        <a:t>«Исследование </a:t>
                      </a: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обратных задач </a:t>
                      </a:r>
                      <a:r>
                        <a:rPr lang="ru-RU" sz="1300" dirty="0" smtClean="0">
                          <a:effectLst/>
                          <a:latin typeface="Calibri" panose="020F0502020204030204" pitchFamily="34" charset="0"/>
                        </a:rPr>
                        <a:t>электродинамики». </a:t>
                      </a: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Блок проекта: </a:t>
                      </a:r>
                      <a:r>
                        <a:rPr lang="ru-RU" sz="1300" dirty="0" smtClean="0">
                          <a:effectLst/>
                          <a:latin typeface="Calibri" panose="020F0502020204030204" pitchFamily="34" charset="0"/>
                        </a:rPr>
                        <a:t>«Идентификация </a:t>
                      </a: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математических моделей акустики, электродинамики и теории </a:t>
                      </a:r>
                      <a:r>
                        <a:rPr lang="ru-RU" sz="1300" dirty="0" smtClean="0">
                          <a:effectLst/>
                          <a:latin typeface="Calibri" panose="020F0502020204030204" pitchFamily="34" charset="0"/>
                        </a:rPr>
                        <a:t>упругости» </a:t>
                      </a: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Комплексной программы фундаментальных научных исследований СО РАН II.1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Романов В.Г.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79512" y="188640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600" dirty="0" smtClean="0">
                <a:solidFill>
                  <a:srgbClr val="000000"/>
                </a:solidFill>
                <a:latin typeface="+mj-lt"/>
                <a:ea typeface="Courier New"/>
                <a:cs typeface="Times New Roman"/>
              </a:rPr>
              <a:t>Количество научных публикаций в рецензируемых отечественных и рейтинговых зарубежных журналах по проектам в 201</a:t>
            </a:r>
            <a:r>
              <a:rPr lang="en-US" sz="1600" dirty="0" smtClean="0">
                <a:solidFill>
                  <a:srgbClr val="000000"/>
                </a:solidFill>
                <a:latin typeface="+mj-lt"/>
                <a:ea typeface="Courier New"/>
                <a:cs typeface="Times New Roman"/>
              </a:rPr>
              <a:t>7</a:t>
            </a:r>
            <a:r>
              <a:rPr lang="ru-RU" sz="1600" dirty="0" smtClean="0">
                <a:solidFill>
                  <a:srgbClr val="000000"/>
                </a:solidFill>
                <a:latin typeface="+mj-lt"/>
                <a:ea typeface="Courier New"/>
                <a:cs typeface="Times New Roman"/>
              </a:rPr>
              <a:t> году</a:t>
            </a:r>
            <a:endParaRPr lang="ru-RU" sz="1600" dirty="0">
              <a:solidFill>
                <a:srgbClr val="000000"/>
              </a:solidFill>
              <a:latin typeface="+mj-lt"/>
              <a:ea typeface="Courier New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31988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688" y="277812"/>
            <a:ext cx="6013524" cy="12160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altLang="ru-RU" sz="2400" dirty="0"/>
              <a:t>Торжественное заседание </a:t>
            </a:r>
            <a:r>
              <a:rPr lang="ru-RU" altLang="ru-RU" sz="2400" dirty="0" smtClean="0"/>
              <a:t>Учёного </a:t>
            </a:r>
            <a:r>
              <a:rPr lang="ru-RU" altLang="ru-RU" sz="2400" dirty="0"/>
              <a:t>совета, </a:t>
            </a:r>
            <a:r>
              <a:rPr lang="ru-RU" altLang="ru-RU" sz="2400" dirty="0" smtClean="0"/>
              <a:t>посвящённое </a:t>
            </a:r>
            <a:r>
              <a:rPr lang="ru-RU" altLang="ru-RU" sz="2400" dirty="0"/>
              <a:t>60-летию Института</a:t>
            </a:r>
            <a:endParaRPr lang="ru-RU" altLang="ru-RU" sz="2400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algn="just" eaLnBrk="1" hangingPunct="1">
              <a:spcBef>
                <a:spcPts val="180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en-US" altLang="ru-RU" sz="1900" dirty="0" smtClean="0"/>
              <a:t>	</a:t>
            </a:r>
            <a:endParaRPr lang="ru-RU" sz="1600" dirty="0" smtClean="0"/>
          </a:p>
        </p:txBody>
      </p:sp>
      <p:pic>
        <p:nvPicPr>
          <p:cNvPr id="4100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" y="404813"/>
            <a:ext cx="9906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020" y="1528216"/>
            <a:ext cx="6950868" cy="52131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72760053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8389983"/>
              </p:ext>
            </p:extLst>
          </p:nvPr>
        </p:nvGraphicFramePr>
        <p:xfrm>
          <a:off x="251520" y="980728"/>
          <a:ext cx="8674379" cy="5468112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296000"/>
                <a:gridCol w="4032000"/>
                <a:gridCol w="1224000"/>
                <a:gridCol w="643145"/>
                <a:gridCol w="578831"/>
                <a:gridCol w="900403"/>
              </a:tblGrid>
              <a:tr h="3184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  <a:latin typeface="Calibri" panose="020F0502020204030204" pitchFamily="34" charset="0"/>
                        </a:rPr>
                        <a:t>Номер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  <a:latin typeface="Calibri" panose="020F0502020204030204" pitchFamily="34" charset="0"/>
                        </a:rPr>
                        <a:t>Название проекта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  <a:latin typeface="Calibri" panose="020F0502020204030204" pitchFamily="34" charset="0"/>
                        </a:rPr>
                        <a:t>Руководитель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  <a:latin typeface="Calibri" panose="020F0502020204030204" pitchFamily="34" charset="0"/>
                        </a:rPr>
                        <a:t>План 2017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  <a:latin typeface="Calibri" panose="020F0502020204030204" pitchFamily="34" charset="0"/>
                        </a:rPr>
                        <a:t>Факт 2017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effectLst/>
                          <a:latin typeface="Calibri" panose="020F0502020204030204" pitchFamily="34" charset="0"/>
                        </a:rPr>
                        <a:t>План 2018</a:t>
                      </a:r>
                      <a:endParaRPr lang="ru-RU" sz="1300" b="1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4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0314-201</a:t>
                      </a:r>
                      <a:r>
                        <a:rPr lang="en-US" sz="1300" dirty="0">
                          <a:effectLst/>
                          <a:latin typeface="Calibri" panose="020F0502020204030204" pitchFamily="34" charset="0"/>
                        </a:rPr>
                        <a:t>8-0011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"Интеллектуальные методы анализа и моделирование генных сетей, исследования по Направлениям 1,3,4.". Блок проекта: "Реконструкция, компьютерный анализ и моделирование структурно-функциональной организации биомедицински значимых генных сетей" Комплексной программы фундаментальных научных исследований СО РАН II.1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Гончаров С.С.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1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0314-201</a:t>
                      </a: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8-0012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"Применение методов математического моделирования в связи с проблемами  разработки  генератора тактовой частоты, устойчивого к сверхвысоким инерциальным перегрузкам". Блок проекта "Разработка физико-технических принципов создания генератора тактовой частоты, устойчивого к сверхвысоким инерциальным перегрузкам" Комплексной программы фундаментальных научных исследований СО РАН II.1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Calibri" panose="020F0502020204030204" pitchFamily="34" charset="0"/>
                        </a:rPr>
                        <a:t>Фадеев С.И.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4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0314-201</a:t>
                      </a:r>
                      <a:r>
                        <a:rPr lang="en-US" sz="1300" dirty="0">
                          <a:effectLst/>
                          <a:latin typeface="Calibri" panose="020F0502020204030204" pitchFamily="34" charset="0"/>
                        </a:rPr>
                        <a:t>8-0013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"Математические методы представления смысла в системе </a:t>
                      </a:r>
                      <a:r>
                        <a:rPr lang="ru-RU" sz="1300" dirty="0" err="1">
                          <a:effectLst/>
                          <a:latin typeface="Calibri" panose="020F0502020204030204" pitchFamily="34" charset="0"/>
                        </a:rPr>
                        <a:t>интенсиональных</a:t>
                      </a: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 онтологий". Блок проекта "Инженерия </a:t>
                      </a:r>
                      <a:r>
                        <a:rPr lang="ru-RU" sz="1300" dirty="0" err="1">
                          <a:effectLst/>
                          <a:latin typeface="Calibri" panose="020F0502020204030204" pitchFamily="34" charset="0"/>
                        </a:rPr>
                        <a:t>интенсиональных</a:t>
                      </a: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 онтологий в дедуктивных и информационных системах" Комплексной программы фундаментальных научных исследований СО РАН II.1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Ершов Ю.Л.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3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14931" marR="1493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79512" y="188640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600" dirty="0" smtClean="0">
                <a:solidFill>
                  <a:srgbClr val="000000"/>
                </a:solidFill>
                <a:latin typeface="+mj-lt"/>
                <a:ea typeface="Courier New"/>
                <a:cs typeface="Times New Roman"/>
              </a:rPr>
              <a:t>Количество научных публикаций в рецензируемых отечественных и рейтинговых зарубежных журналах по проектам в 2016 году</a:t>
            </a:r>
            <a:endParaRPr lang="ru-RU" sz="1600" dirty="0">
              <a:solidFill>
                <a:srgbClr val="000000"/>
              </a:solidFill>
              <a:latin typeface="+mj-lt"/>
              <a:ea typeface="Courier New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10004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19672" y="332658"/>
            <a:ext cx="73448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Целевые показатели (индикаторы</a:t>
            </a:r>
            <a:r>
              <a:rPr lang="ru-RU" sz="2800" smtClean="0"/>
              <a:t>) ИМ </a:t>
            </a:r>
            <a:r>
              <a:rPr lang="ru-RU" sz="2800" dirty="0" smtClean="0"/>
              <a:t>СО РАН</a:t>
            </a:r>
            <a:endParaRPr lang="ru-RU" sz="2800" dirty="0"/>
          </a:p>
        </p:txBody>
      </p:sp>
      <p:pic>
        <p:nvPicPr>
          <p:cNvPr id="5" name="Рисунок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404813"/>
            <a:ext cx="9906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6376216"/>
              </p:ext>
            </p:extLst>
          </p:nvPr>
        </p:nvGraphicFramePr>
        <p:xfrm>
          <a:off x="576558" y="1366838"/>
          <a:ext cx="8064892" cy="524067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097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6828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4665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55097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59287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59287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562452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492981"/>
                <a:gridCol w="488782"/>
                <a:gridCol w="488782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488782"/>
                <a:gridCol w="488782"/>
                <a:gridCol w="651709"/>
              </a:tblGrid>
              <a:tr h="15773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№ </a:t>
                      </a:r>
                      <a:br>
                        <a:rPr lang="ru-RU" sz="500" dirty="0">
                          <a:effectLst/>
                        </a:rPr>
                      </a:br>
                      <a:r>
                        <a:rPr lang="ru-RU" sz="500" dirty="0">
                          <a:effectLst/>
                        </a:rPr>
                        <a:t>п/п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Наименование показателя (индикатора) 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Ед. изм.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2015 год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2016 </a:t>
                      </a:r>
                      <a:r>
                        <a:rPr lang="ru-RU" sz="900" dirty="0">
                          <a:effectLst/>
                        </a:rPr>
                        <a:t>год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</a:rPr>
                        <a:t>201</a:t>
                      </a:r>
                      <a:r>
                        <a:rPr lang="ru-RU" sz="900" dirty="0" smtClean="0">
                          <a:effectLst/>
                        </a:rPr>
                        <a:t>7</a:t>
                      </a:r>
                      <a:r>
                        <a:rPr lang="en-US" sz="900" dirty="0" smtClean="0">
                          <a:effectLst/>
                        </a:rPr>
                        <a:t> </a:t>
                      </a:r>
                      <a:r>
                        <a:rPr lang="ru-RU" sz="900" dirty="0">
                          <a:effectLst/>
                        </a:rPr>
                        <a:t>год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2018 год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66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План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Факт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План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Факт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План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Факт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3 мес.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6 мес.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9 мес.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12 мес.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266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1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2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3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4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5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6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7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</a:rPr>
                        <a:t>8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</a:rPr>
                        <a:t>9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</a:rPr>
                        <a:t>10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</a:rPr>
                        <a:t>11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</a:rPr>
                        <a:t>12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</a:rPr>
                        <a:t>13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53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1.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Среднесписочная численность работников всего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чел.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412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412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412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</a:rPr>
                        <a:t>396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412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348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412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078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2.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Численность работников, выполняющих научные исследования и разработки всего, из них: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чел.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409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401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401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</a:rPr>
                        <a:t>401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401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374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401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53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2.1.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Численность исследователей, всего, из них: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чел.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332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339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339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3</a:t>
                      </a:r>
                      <a:r>
                        <a:rPr lang="en-US" sz="900" dirty="0" smtClean="0">
                          <a:effectLst/>
                        </a:rPr>
                        <a:t>2</a:t>
                      </a:r>
                      <a:r>
                        <a:rPr lang="ru-RU" sz="900" dirty="0" smtClean="0">
                          <a:effectLst/>
                        </a:rPr>
                        <a:t>8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339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268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339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532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3.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Средняя заработная плата научных сотрудников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тыс. руб.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39,3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43,5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40,9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53,3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51,5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58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60,7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60,7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60,7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60,7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907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4.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Отношение средней заработной платы научных сотрудников к средней заработной плате в соответствующем регионе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%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144,50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154,00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145,87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183,00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180,00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198,58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200,00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200,00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200,00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200,00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907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5.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Удельный вес исследователей в возрасте до 39 лет в общей численности исследователей учреждения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%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29,20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29,20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29,22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</a:rPr>
                        <a:t>29,57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29,25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34,7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</a:t>
                      </a:r>
                      <a:r>
                        <a:rPr lang="en-US" sz="900">
                          <a:effectLst/>
                        </a:rPr>
                        <a:t>9</a:t>
                      </a:r>
                      <a:r>
                        <a:rPr lang="ru-RU" sz="900">
                          <a:effectLst/>
                        </a:rPr>
                        <a:t>,</a:t>
                      </a:r>
                      <a:r>
                        <a:rPr lang="en-US" sz="900">
                          <a:effectLst/>
                        </a:rPr>
                        <a:t>3</a:t>
                      </a:r>
                      <a:r>
                        <a:rPr lang="ru-RU" sz="900">
                          <a:effectLst/>
                        </a:rPr>
                        <a:t>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5113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6.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Доля исследователей, осуществляющих преподавательскую деятельность в общей численности исследователей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%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62,30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62,30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62,30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</a:rPr>
                        <a:t>67,99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62,30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74,63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62,30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5113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7.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Объем внутренних затрат учреждения на научные исследования и разработки в общем </a:t>
                      </a:r>
                      <a:r>
                        <a:rPr lang="ru-RU" sz="700" dirty="0" err="1">
                          <a:effectLst/>
                        </a:rPr>
                        <a:t>объеме</a:t>
                      </a:r>
                      <a:r>
                        <a:rPr lang="ru-RU" sz="700" dirty="0">
                          <a:effectLst/>
                        </a:rPr>
                        <a:t> расходов учреждения всего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тыс. руб.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372 </a:t>
                      </a:r>
                      <a:r>
                        <a:rPr lang="ru-RU" sz="900" dirty="0" smtClean="0">
                          <a:effectLst/>
                        </a:rPr>
                        <a:t>952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371 </a:t>
                      </a:r>
                      <a:r>
                        <a:rPr lang="ru-RU" sz="900" dirty="0" smtClean="0">
                          <a:effectLst/>
                        </a:rPr>
                        <a:t>064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332 </a:t>
                      </a:r>
                      <a:r>
                        <a:rPr lang="ru-RU" sz="900" dirty="0" smtClean="0">
                          <a:effectLst/>
                        </a:rPr>
                        <a:t>000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324 </a:t>
                      </a:r>
                      <a:r>
                        <a:rPr lang="ru-RU" sz="900" dirty="0" smtClean="0">
                          <a:effectLst/>
                        </a:rPr>
                        <a:t>429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342 000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337 623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345 </a:t>
                      </a:r>
                      <a:r>
                        <a:rPr lang="ru-RU" sz="900" dirty="0" smtClean="0">
                          <a:effectLst/>
                        </a:rPr>
                        <a:t>000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680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8.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Удельный вес средств, полученных учреждением из внебюджетных источников 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%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</a:t>
                      </a:r>
                      <a:r>
                        <a:rPr lang="ru-RU" sz="900">
                          <a:effectLst/>
                        </a:rPr>
                        <a:t>3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</a:t>
                      </a:r>
                      <a:r>
                        <a:rPr lang="ru-RU" sz="900">
                          <a:effectLst/>
                        </a:rPr>
                        <a:t>3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23,20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26,58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25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28,88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27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3154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9.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Стоимость машин и оборудования в возрасте до 5 лет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тыс. руб.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21 281,0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20 022,5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14 000,0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14 741,2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12 </a:t>
                      </a:r>
                      <a:r>
                        <a:rPr lang="ru-RU" sz="900" dirty="0">
                          <a:effectLst/>
                        </a:rPr>
                        <a:t>000,0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13 461,8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10 000,0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4788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500">
                          <a:effectLst/>
                        </a:rPr>
                        <a:t>10.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Число публикаций в ведущих российских и международных журналах по результатам исследований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ед.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725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810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985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1 209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1365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1548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1569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5113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11. 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Количество  публикаций в мировых научных журналах, индексируемых в базе данных «Сеть науки» (</a:t>
                      </a:r>
                      <a:r>
                        <a:rPr lang="ru-RU" sz="700" dirty="0" err="1">
                          <a:effectLst/>
                        </a:rPr>
                        <a:t>Web</a:t>
                      </a:r>
                      <a:r>
                        <a:rPr lang="ru-RU" sz="700" dirty="0">
                          <a:effectLst/>
                        </a:rPr>
                        <a:t> </a:t>
                      </a:r>
                      <a:r>
                        <a:rPr lang="ru-RU" sz="700" dirty="0" err="1">
                          <a:effectLst/>
                        </a:rPr>
                        <a:t>of</a:t>
                      </a:r>
                      <a:r>
                        <a:rPr lang="ru-RU" sz="700" dirty="0">
                          <a:effectLst/>
                        </a:rPr>
                        <a:t> </a:t>
                      </a:r>
                      <a:r>
                        <a:rPr lang="ru-RU" sz="700" dirty="0" err="1">
                          <a:effectLst/>
                        </a:rPr>
                        <a:t>Science</a:t>
                      </a:r>
                      <a:r>
                        <a:rPr lang="ru-RU" sz="700" dirty="0">
                          <a:effectLst/>
                        </a:rPr>
                        <a:t>) и </a:t>
                      </a:r>
                      <a:r>
                        <a:rPr lang="en-US" sz="700" dirty="0">
                          <a:effectLst/>
                        </a:rPr>
                        <a:t>Scopus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</a:rPr>
                        <a:t>ед.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664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712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862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1 085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1185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1281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</a:rPr>
                        <a:t>1</a:t>
                      </a:r>
                      <a:r>
                        <a:rPr lang="ru-RU" sz="900" dirty="0" smtClean="0">
                          <a:effectLst/>
                        </a:rPr>
                        <a:t>2</a:t>
                      </a:r>
                      <a:r>
                        <a:rPr lang="en-US" sz="900" dirty="0" smtClean="0">
                          <a:effectLst/>
                        </a:rPr>
                        <a:t>26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0821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19672" y="188642"/>
            <a:ext cx="73448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Целевые показатели (индикаторы) ИМ СО РАН</a:t>
            </a:r>
            <a:endParaRPr lang="ru-RU" sz="2800" dirty="0"/>
          </a:p>
        </p:txBody>
      </p:sp>
      <p:pic>
        <p:nvPicPr>
          <p:cNvPr id="5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404813"/>
            <a:ext cx="9906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4668698"/>
              </p:ext>
            </p:extLst>
          </p:nvPr>
        </p:nvGraphicFramePr>
        <p:xfrm>
          <a:off x="395536" y="1556791"/>
          <a:ext cx="7992888" cy="36719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275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92098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7659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59855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59855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64407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611026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471207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533992"/>
                <a:gridCol w="409200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471985">
                  <a:extLst>
                    <a:ext uri="{9D8B030D-6E8A-4147-A177-3AD203B41FA5}">
                      <a16:colId xmlns="" xmlns:a16="http://schemas.microsoft.com/office/drawing/2014/main" val="2205501985"/>
                    </a:ext>
                  </a:extLst>
                </a:gridCol>
                <a:gridCol w="471985">
                  <a:extLst>
                    <a:ext uri="{9D8B030D-6E8A-4147-A177-3AD203B41FA5}">
                      <a16:colId xmlns="" xmlns:a16="http://schemas.microsoft.com/office/drawing/2014/main" val="806751913"/>
                    </a:ext>
                  </a:extLst>
                </a:gridCol>
                <a:gridCol w="471985">
                  <a:extLst>
                    <a:ext uri="{9D8B030D-6E8A-4147-A177-3AD203B41FA5}">
                      <a16:colId xmlns="" xmlns:a16="http://schemas.microsoft.com/office/drawing/2014/main" val="2702181231"/>
                    </a:ext>
                  </a:extLst>
                </a:gridCol>
              </a:tblGrid>
              <a:tr h="18708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№ </a:t>
                      </a:r>
                      <a:br>
                        <a:rPr lang="ru-RU" sz="500" dirty="0">
                          <a:effectLst/>
                        </a:rPr>
                      </a:br>
                      <a:r>
                        <a:rPr lang="ru-RU" sz="500" dirty="0">
                          <a:effectLst/>
                        </a:rPr>
                        <a:t>п/п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Наименование показателя (индикатора) 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Ед. изм.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2015 год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2016 </a:t>
                      </a:r>
                      <a:r>
                        <a:rPr lang="ru-RU" sz="900" dirty="0">
                          <a:effectLst/>
                        </a:rPr>
                        <a:t>год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>
                          <a:effectLst/>
                        </a:rPr>
                        <a:t>201</a:t>
                      </a:r>
                      <a:r>
                        <a:rPr lang="ru-RU" sz="900" dirty="0" smtClean="0">
                          <a:effectLst/>
                        </a:rPr>
                        <a:t>7</a:t>
                      </a:r>
                      <a:r>
                        <a:rPr lang="en-US" sz="900" dirty="0" smtClean="0">
                          <a:effectLst/>
                        </a:rPr>
                        <a:t> </a:t>
                      </a:r>
                      <a:r>
                        <a:rPr lang="ru-RU" sz="900" dirty="0" smtClean="0">
                          <a:effectLst/>
                        </a:rPr>
                        <a:t>год</a:t>
                      </a:r>
                      <a:endParaRPr lang="ru-RU" sz="9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>
                          <a:effectLst/>
                        </a:rPr>
                        <a:t>201</a:t>
                      </a:r>
                      <a:r>
                        <a:rPr lang="ru-RU" sz="900" dirty="0" smtClean="0">
                          <a:effectLst/>
                        </a:rPr>
                        <a:t>8</a:t>
                      </a:r>
                      <a:r>
                        <a:rPr lang="en-US" sz="900" dirty="0" smtClean="0">
                          <a:effectLst/>
                        </a:rPr>
                        <a:t> </a:t>
                      </a:r>
                      <a:r>
                        <a:rPr lang="ru-RU" sz="900" dirty="0" smtClean="0">
                          <a:effectLst/>
                        </a:rPr>
                        <a:t>год</a:t>
                      </a:r>
                      <a:endParaRPr lang="ru-RU" sz="9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86866352"/>
                  </a:ext>
                </a:extLst>
              </a:tr>
              <a:tr h="1495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План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Факт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План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Факт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</a:rPr>
                        <a:t>план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Факт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3 мес.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6 мес.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9 мес.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12 мес.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extLst>
                  <a:ext uri="{0D108BD9-81ED-4DB2-BD59-A6C34878D82A}">
                    <a16:rowId xmlns="" xmlns:a16="http://schemas.microsoft.com/office/drawing/2014/main" val="3326367033"/>
                  </a:ext>
                </a:extLst>
              </a:tr>
              <a:tr h="1537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1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2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3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4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5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6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</a:rPr>
                        <a:t>7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</a:rPr>
                        <a:t>8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</a:rPr>
                        <a:t>10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11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</a:rPr>
                        <a:t>12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</a:rPr>
                        <a:t>13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595" marR="38595" marT="0" marB="0" anchor="ctr"/>
                </a:tc>
                <a:extLst>
                  <a:ext uri="{0D108BD9-81ED-4DB2-BD59-A6C34878D82A}">
                    <a16:rowId xmlns="" xmlns:a16="http://schemas.microsoft.com/office/drawing/2014/main" val="2971667486"/>
                  </a:ext>
                </a:extLst>
              </a:tr>
              <a:tr h="5820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12.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Число публикаций в рецензируемых российских и международных периодических изданиях за год, предшествующий текущему.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ед.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334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380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382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470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420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520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430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24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13. 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Число научных публикаций в журналах, индексируемых в базе данных Scopus за год, предшествующий текущему.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ед.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270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318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320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373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353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416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360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20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14.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Число научных публикаций в журналах, индексируемых в базе данных «Сеть науки» (Web of Science) за год, предшествующий текущему.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ед.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182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235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237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256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240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344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250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75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15.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Число цитат публикаций в журналах, индексируемых в информационно-аналитической системе научного цитирования РИНЦ за год, предшествующий текущему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ед.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2 018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2 410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2 125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2 250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2300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3069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2350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365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16.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Количество зарегистрированных объектов интеллектуальной собственности всего  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ед.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910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16.1.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в том числе зарегистрированных  за рубежом 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700">
                          <a:effectLst/>
                        </a:rPr>
                        <a:t>ед.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0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0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0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834" marR="55834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700808"/>
            <a:ext cx="864096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ОАО «Силовые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машины»</a:t>
            </a:r>
            <a:endParaRPr lang="ru-RU" dirty="0"/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ru-RU" dirty="0" smtClean="0"/>
              <a:t> </a:t>
            </a:r>
            <a:r>
              <a:rPr lang="ru-RU" dirty="0"/>
              <a:t>«Разработка программного комплекса прогнозирования энергетических и </a:t>
            </a:r>
            <a:r>
              <a:rPr lang="ru-RU" dirty="0" err="1"/>
              <a:t>кавитационных</a:t>
            </a:r>
            <a:r>
              <a:rPr lang="ru-RU" dirty="0"/>
              <a:t> характеристик РО и ПЛ </a:t>
            </a:r>
            <a:r>
              <a:rPr lang="ru-RU" dirty="0" smtClean="0"/>
              <a:t>гидротурбин»</a:t>
            </a:r>
            <a:br>
              <a:rPr lang="ru-RU" dirty="0" smtClean="0"/>
            </a:br>
            <a:endParaRPr lang="ru-RU" dirty="0" smtClean="0"/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ru-RU" dirty="0"/>
              <a:t> «Разработка программы оптимизационного проектирования рабочих колес РО и ПЛ гидротурбин</a:t>
            </a:r>
            <a:r>
              <a:rPr lang="ru-RU" dirty="0" smtClean="0"/>
              <a:t>»</a:t>
            </a:r>
          </a:p>
          <a:p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ru-RU" dirty="0"/>
              <a:t> «Разработка программы для определения частот и форм  собственных колебаний лопастных систем гидротурбины в воде</a:t>
            </a:r>
            <a:r>
              <a:rPr lang="ru-RU" dirty="0" smtClean="0"/>
              <a:t>»</a:t>
            </a:r>
          </a:p>
          <a:p>
            <a:endParaRPr lang="en-US" dirty="0"/>
          </a:p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С ЗАО «ЛЕДАС»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ru-RU" dirty="0"/>
              <a:t> «Разработка эффективных алгоритмов для задачи изготовления деталей из листового материала на координатно-вырубных станках с ЧПУ»</a:t>
            </a:r>
            <a:br>
              <a:rPr lang="ru-RU" dirty="0"/>
            </a:br>
            <a:endParaRPr lang="ru-RU" dirty="0"/>
          </a:p>
          <a:p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Rectangle 209"/>
          <p:cNvSpPr txBox="1">
            <a:spLocks noChangeArrowheads="1"/>
          </p:cNvSpPr>
          <p:nvPr/>
        </p:nvSpPr>
        <p:spPr>
          <a:xfrm>
            <a:off x="1691683" y="304802"/>
            <a:ext cx="7128471" cy="12160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Хоздоговора в 2017 году</a:t>
            </a:r>
            <a:endParaRPr kumimoji="0" lang="ru-RU" altLang="ru-RU" sz="20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404813"/>
            <a:ext cx="9906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700808"/>
            <a:ext cx="86409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3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С ЗАО «ТЯЖМАШ»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ru-RU" dirty="0"/>
              <a:t> «Исследование и оптимизационное проектирование проточных частей гидротурбины»</a:t>
            </a:r>
            <a:br>
              <a:rPr lang="ru-RU" dirty="0"/>
            </a:br>
            <a:r>
              <a:rPr lang="ru-RU" dirty="0"/>
              <a:t>Ответственный исполнитель: Скороспелов В.А.</a:t>
            </a:r>
            <a:br>
              <a:rPr lang="ru-RU" dirty="0"/>
            </a:br>
            <a:endParaRPr lang="ru-RU" dirty="0"/>
          </a:p>
          <a:p>
            <a:r>
              <a:rPr lang="ru-RU" dirty="0" smtClean="0"/>
              <a:t>4. </a:t>
            </a:r>
            <a:r>
              <a:rPr lang="ru-RU" dirty="0"/>
              <a:t>С </a:t>
            </a:r>
            <a:r>
              <a:rPr lang="ru-RU" dirty="0" smtClean="0"/>
              <a:t>«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ФГБНУ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НЦ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ПЗСРЧ»</a:t>
            </a:r>
          </a:p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ru-RU" dirty="0"/>
              <a:t>«Математическое моделирование структурных закономерностей в геномах вируса клещевого энцефалита</a:t>
            </a:r>
            <a:r>
              <a:rPr lang="ru-RU" dirty="0" smtClean="0"/>
              <a:t>»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5</a:t>
            </a:r>
            <a:r>
              <a:rPr lang="ru-RU" dirty="0" smtClean="0"/>
              <a:t>.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Северо-Восточным Федеральным университетом </a:t>
            </a:r>
          </a:p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им. М.К. </a:t>
            </a: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Аммосова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ru-RU" dirty="0"/>
              <a:t> «Редакционно-издательские услуги по журналу Математические заметки ЯГУ №2, №3, №4»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Rectangle 209"/>
          <p:cNvSpPr txBox="1">
            <a:spLocks noChangeArrowheads="1"/>
          </p:cNvSpPr>
          <p:nvPr/>
        </p:nvSpPr>
        <p:spPr>
          <a:xfrm>
            <a:off x="1691683" y="304802"/>
            <a:ext cx="7128471" cy="12160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Хоздоговора в 2017 году</a:t>
            </a:r>
            <a:endParaRPr kumimoji="0" lang="ru-RU" altLang="ru-RU" sz="20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404813"/>
            <a:ext cx="9906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8144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411415" y="304802"/>
            <a:ext cx="6164263" cy="1216025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altLang="ru-RU" dirty="0" smtClean="0"/>
              <a:t>Подготовка кадров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566739" y="1752603"/>
            <a:ext cx="8001000" cy="4340695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altLang="ru-RU" sz="1600" dirty="0" smtClean="0"/>
              <a:t>	</a:t>
            </a:r>
            <a:r>
              <a:rPr lang="ru-RU" altLang="ru-RU" sz="1600" dirty="0" smtClean="0"/>
              <a:t>В Институте ведётся большая работа по подготовке научных кадров высшей квалификации. Институт является базовым  для </a:t>
            </a:r>
            <a:r>
              <a:rPr lang="en-US" altLang="ru-RU" sz="1600" dirty="0" smtClean="0"/>
              <a:t>9</a:t>
            </a:r>
            <a:r>
              <a:rPr lang="ru-RU" altLang="ru-RU" sz="1600" dirty="0" smtClean="0"/>
              <a:t> кафедр ММФ Новосибирского государственного университета:</a:t>
            </a:r>
            <a:endParaRPr lang="en-US" altLang="ru-RU" sz="1600" dirty="0" smtClean="0"/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altLang="ru-RU" sz="1600" dirty="0" smtClean="0"/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ru-RU" altLang="ru-RU" sz="1600" dirty="0" smtClean="0"/>
              <a:t>алгебры и логики (заведующий проф. А.В. Васильев);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ru-RU" altLang="ru-RU" sz="1600" dirty="0" smtClean="0"/>
              <a:t>геометрии и топологии (заведующий академик  И.А. </a:t>
            </a:r>
            <a:r>
              <a:rPr lang="ru-RU" altLang="ru-RU" sz="1600" dirty="0" err="1" smtClean="0"/>
              <a:t>Тайманов</a:t>
            </a:r>
            <a:r>
              <a:rPr lang="ru-RU" altLang="ru-RU" sz="1600" dirty="0" smtClean="0"/>
              <a:t>);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ru-RU" altLang="ru-RU" sz="1600" dirty="0" smtClean="0"/>
              <a:t>дискретной математики и информатики (заведующий 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ru-RU" altLang="ru-RU" sz="1600" dirty="0" smtClean="0"/>
              <a:t>чл.-корр. РАН С.С. Гончаров);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ru-RU" altLang="ru-RU" sz="1600" dirty="0" smtClean="0"/>
              <a:t>дифференциальных уравнений (заведующий проф. А.М. Блохин);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ru-RU" altLang="ru-RU" sz="1600" dirty="0" smtClean="0"/>
              <a:t>математического анализа (заведующий академик Ю.Г. </a:t>
            </a:r>
            <a:r>
              <a:rPr lang="ru-RU" altLang="ru-RU" sz="1600" dirty="0" err="1" smtClean="0"/>
              <a:t>Решетняк</a:t>
            </a:r>
            <a:r>
              <a:rPr lang="ru-RU" altLang="ru-RU" sz="1600" dirty="0" smtClean="0"/>
              <a:t>);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ru-RU" altLang="ru-RU" sz="1600" dirty="0" smtClean="0"/>
              <a:t>математической экономики (заведующий проф. В.А. Васильев);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ru-RU" altLang="ru-RU" sz="1600" dirty="0" smtClean="0"/>
              <a:t>теории вероятностей (заведующий профессор В.И. Лотов);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ru-RU" altLang="ru-RU" sz="1600" dirty="0" smtClean="0"/>
              <a:t>теории функций (заведующий проф. А.Д. Медных);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ru-RU" altLang="ru-RU" sz="1600" dirty="0" smtClean="0"/>
              <a:t>теоретической кибернетики (заведующий проф. А.И. </a:t>
            </a:r>
            <a:r>
              <a:rPr lang="ru-RU" altLang="ru-RU" sz="1600" dirty="0" err="1" smtClean="0"/>
              <a:t>Ерзин</a:t>
            </a:r>
            <a:r>
              <a:rPr lang="ru-RU" altLang="ru-RU" sz="1600" dirty="0" smtClean="0"/>
              <a:t>).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ru-RU" altLang="ru-RU" sz="1600" b="1" dirty="0" smtClean="0"/>
              <a:t>Математические науки (заведующий член-корр. РАН </a:t>
            </a:r>
            <a:r>
              <a:rPr lang="ru-RU" altLang="ru-RU" sz="1600" b="1" dirty="0" err="1" smtClean="0"/>
              <a:t>А.Е.Миронов</a:t>
            </a:r>
            <a:r>
              <a:rPr lang="ru-RU" altLang="ru-RU" sz="1600" b="1" dirty="0" smtClean="0"/>
              <a:t>)</a:t>
            </a:r>
          </a:p>
        </p:txBody>
      </p:sp>
      <p:pic>
        <p:nvPicPr>
          <p:cNvPr id="22532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404813"/>
            <a:ext cx="9906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2411415" y="304802"/>
            <a:ext cx="6164263" cy="1216025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altLang="ru-RU" dirty="0" smtClean="0"/>
              <a:t>Подготовка кадров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566739" y="1752600"/>
            <a:ext cx="8001000" cy="4413250"/>
          </a:xfrm>
        </p:spPr>
        <p:txBody>
          <a:bodyPr>
            <a:normAutofit lnSpcReduction="10000"/>
          </a:bodyPr>
          <a:lstStyle/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1600" dirty="0" smtClean="0"/>
              <a:t>	</a:t>
            </a:r>
            <a:r>
              <a:rPr lang="ru-RU" sz="1600" dirty="0" smtClean="0"/>
              <a:t>Кроме того Институт является базовым для кафедры: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600" dirty="0" smtClean="0"/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1600" dirty="0" smtClean="0"/>
              <a:t>математического анализа ФФ НГУ </a:t>
            </a:r>
            <a:r>
              <a:rPr lang="ru-RU" sz="1600" dirty="0"/>
              <a:t>(заведующий </a:t>
            </a:r>
            <a:r>
              <a:rPr lang="ru-RU" sz="1600" dirty="0" smtClean="0"/>
              <a:t>профессор В.А. Александров)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ru-RU" sz="1600" dirty="0"/>
          </a:p>
          <a:p>
            <a:pPr marL="0" indent="446088"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600" dirty="0" smtClean="0"/>
              <a:t>а также трёх кафедр ФИТ НГУ:</a:t>
            </a:r>
          </a:p>
          <a:p>
            <a:pPr marL="0" indent="446088"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600" dirty="0" smtClean="0"/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1600" dirty="0"/>
              <a:t>математики (заведующий профессор А.И</a:t>
            </a:r>
            <a:r>
              <a:rPr lang="ru-RU" sz="1600" dirty="0" smtClean="0"/>
              <a:t>. Кожанов);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1600" dirty="0"/>
              <a:t>общей информатики (заведующий профессор Д.Е</a:t>
            </a:r>
            <a:r>
              <a:rPr lang="ru-RU" sz="1600" dirty="0" smtClean="0"/>
              <a:t>. </a:t>
            </a:r>
            <a:r>
              <a:rPr lang="ru-RU" sz="1600" dirty="0" err="1" smtClean="0"/>
              <a:t>Пальчунов</a:t>
            </a:r>
            <a:r>
              <a:rPr lang="ru-RU" sz="1600" dirty="0" smtClean="0"/>
              <a:t>);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1600" dirty="0"/>
              <a:t>дискретного анализа и исследования операций (заведующий профессор </a:t>
            </a:r>
            <a:r>
              <a:rPr lang="ru-RU" sz="1600" dirty="0" smtClean="0"/>
              <a:t>В.Л. </a:t>
            </a:r>
            <a:r>
              <a:rPr lang="ru-RU" sz="1600" dirty="0" err="1" smtClean="0"/>
              <a:t>Береснев</a:t>
            </a:r>
            <a:r>
              <a:rPr lang="ru-RU" sz="1600" dirty="0" smtClean="0"/>
              <a:t>).</a:t>
            </a:r>
            <a:endParaRPr lang="ru-RU" sz="1600" dirty="0"/>
          </a:p>
          <a:p>
            <a:pPr algn="just" eaLnBrk="1" hangingPunct="1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ru-RU" sz="1600" dirty="0" smtClean="0"/>
          </a:p>
          <a:p>
            <a:pPr marL="446088" indent="0"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600" dirty="0" smtClean="0"/>
              <a:t>Кроме работы в университете, сотрудники Института активно участвуют в работе со школьниками. Около </a:t>
            </a:r>
            <a:r>
              <a:rPr lang="ru-RU" sz="1600" dirty="0"/>
              <a:t>20 научных сотрудников являются по совместительству преподавателями </a:t>
            </a:r>
            <a:r>
              <a:rPr lang="ru-RU" sz="1600" dirty="0" smtClean="0"/>
              <a:t>физико-математической (СУНЦ) </a:t>
            </a:r>
            <a:r>
              <a:rPr lang="ru-RU" sz="1600" dirty="0"/>
              <a:t>школы при </a:t>
            </a:r>
            <a:r>
              <a:rPr lang="ru-RU" sz="1600" dirty="0" smtClean="0"/>
              <a:t>НГУ.</a:t>
            </a:r>
          </a:p>
          <a:p>
            <a:pPr marL="446088" indent="0"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600" dirty="0" smtClean="0"/>
          </a:p>
          <a:p>
            <a:pPr marL="446088" indent="0"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600" dirty="0" smtClean="0"/>
              <a:t>В Институте действуют четыре диссертационных совета  по защитам докторских и кандидатских диссертаций.</a:t>
            </a:r>
          </a:p>
        </p:txBody>
      </p:sp>
      <p:pic>
        <p:nvPicPr>
          <p:cNvPr id="23556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404813"/>
            <a:ext cx="9906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2411415" y="304802"/>
            <a:ext cx="6164263" cy="1216025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altLang="ru-RU" dirty="0" smtClean="0"/>
              <a:t>Подготовка кадров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566739" y="1366838"/>
            <a:ext cx="8001000" cy="5014490"/>
          </a:xfrm>
        </p:spPr>
        <p:txBody>
          <a:bodyPr>
            <a:normAutofit fontScale="92500" lnSpcReduction="10000"/>
          </a:bodyPr>
          <a:lstStyle/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1600" dirty="0" smtClean="0"/>
              <a:t>	</a:t>
            </a:r>
            <a:endParaRPr lang="ru-RU" sz="1600" dirty="0" smtClean="0"/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600" dirty="0" smtClean="0"/>
              <a:t>      </a:t>
            </a:r>
            <a:r>
              <a:rPr lang="ru-RU" sz="1800" dirty="0" smtClean="0"/>
              <a:t>В 2017 году в аспирантуре Института обучалось 22 человека (из них 6 человек в ОФ), закончили аспирантуру </a:t>
            </a:r>
            <a:r>
              <a:rPr lang="en-US" sz="1800" dirty="0" smtClean="0"/>
              <a:t>2</a:t>
            </a:r>
            <a:r>
              <a:rPr lang="ru-RU" sz="1800" dirty="0" smtClean="0"/>
              <a:t> человека (из них 1 человек из ОФ).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dirty="0" smtClean="0"/>
              <a:t>      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dirty="0" smtClean="0"/>
              <a:t>Защитили кандидатские диссертации:</a:t>
            </a:r>
          </a:p>
          <a:p>
            <a:pPr marL="342900" indent="-342900" algn="just">
              <a:lnSpc>
                <a:spcPct val="80000"/>
              </a:lnSpc>
              <a:buAutoNum type="arabicParenR"/>
              <a:defRPr/>
            </a:pPr>
            <a:r>
              <a:rPr lang="ru-RU" sz="1800" b="1" dirty="0" smtClean="0"/>
              <a:t>Мосин </a:t>
            </a:r>
            <a:r>
              <a:rPr lang="ru-RU" sz="1800" b="1" dirty="0"/>
              <a:t>Сергей Владимирович </a:t>
            </a:r>
            <a:r>
              <a:rPr lang="ru-RU" sz="1800" dirty="0"/>
              <a:t>«Методы и алгоритмы формирования многомерных данных с использованием промежуточных представлений</a:t>
            </a:r>
            <a:r>
              <a:rPr lang="ru-RU" sz="1800" dirty="0" smtClean="0"/>
              <a:t>» (05.13.11), руководитель</a:t>
            </a:r>
            <a:r>
              <a:rPr lang="ru-RU" sz="1800" b="1" dirty="0" smtClean="0"/>
              <a:t> </a:t>
            </a:r>
            <a:r>
              <a:rPr lang="ru-RU" sz="1800" b="1" dirty="0"/>
              <a:t>– Зыкин </a:t>
            </a:r>
            <a:r>
              <a:rPr lang="ru-RU" sz="1800" b="1" dirty="0" smtClean="0"/>
              <a:t>С.В.</a:t>
            </a:r>
          </a:p>
          <a:p>
            <a:pPr marL="342900" indent="-342900" algn="just">
              <a:lnSpc>
                <a:spcPct val="80000"/>
              </a:lnSpc>
              <a:buAutoNum type="arabicParenR"/>
              <a:defRPr/>
            </a:pPr>
            <a:r>
              <a:rPr lang="ru-RU" sz="1800" b="1" dirty="0" err="1" smtClean="0"/>
              <a:t>Звездина</a:t>
            </a:r>
            <a:r>
              <a:rPr lang="ru-RU" sz="1800" b="1" dirty="0" smtClean="0"/>
              <a:t> Мария </a:t>
            </a:r>
            <a:r>
              <a:rPr lang="ru-RU" sz="1800" b="1" dirty="0"/>
              <a:t>Анатольевна </a:t>
            </a:r>
            <a:r>
              <a:rPr lang="ru-RU" sz="1800" dirty="0"/>
              <a:t>«Конечные почти простые группы, </a:t>
            </a:r>
            <a:r>
              <a:rPr lang="ru-RU" sz="1800" dirty="0" err="1"/>
              <a:t>изоспектральные</a:t>
            </a:r>
            <a:r>
              <a:rPr lang="ru-RU" sz="1800" dirty="0"/>
              <a:t> простым</a:t>
            </a:r>
            <a:r>
              <a:rPr lang="ru-RU" sz="1800" dirty="0" smtClean="0"/>
              <a:t>» (01.01.06), руководитель</a:t>
            </a:r>
            <a:r>
              <a:rPr lang="ru-RU" sz="1800" b="1" dirty="0" smtClean="0"/>
              <a:t> – </a:t>
            </a:r>
            <a:r>
              <a:rPr lang="ru-RU" sz="1800" b="1" dirty="0" err="1" smtClean="0"/>
              <a:t>Гречкосеева</a:t>
            </a:r>
            <a:r>
              <a:rPr lang="ru-RU" sz="1800" b="1" dirty="0" smtClean="0"/>
              <a:t> М.А. </a:t>
            </a:r>
          </a:p>
          <a:p>
            <a:pPr marL="342900" indent="-342900" algn="just">
              <a:lnSpc>
                <a:spcPct val="80000"/>
              </a:lnSpc>
              <a:buAutoNum type="arabicParenR"/>
              <a:defRPr/>
            </a:pPr>
            <a:r>
              <a:rPr lang="ru-RU" sz="1800" b="1" dirty="0" err="1" smtClean="0"/>
              <a:t>Хандеев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Владимр</a:t>
            </a:r>
            <a:r>
              <a:rPr lang="ru-RU" sz="1800" b="1" dirty="0"/>
              <a:t> Ильич </a:t>
            </a:r>
            <a:r>
              <a:rPr lang="ru-RU" sz="1800" dirty="0"/>
              <a:t>«Алгоритмы с оценками качества для квадратичных задач кластеризации с фиксированным центром одного из кластеров</a:t>
            </a:r>
            <a:r>
              <a:rPr lang="ru-RU" sz="1800" dirty="0" smtClean="0"/>
              <a:t>» (01.01.09), руководитель </a:t>
            </a:r>
            <a:r>
              <a:rPr lang="ru-RU" sz="1800" b="1" dirty="0" smtClean="0"/>
              <a:t>– </a:t>
            </a:r>
            <a:r>
              <a:rPr lang="ru-RU" sz="1800" b="1" dirty="0" err="1" smtClean="0"/>
              <a:t>Кельманов</a:t>
            </a:r>
            <a:r>
              <a:rPr lang="ru-RU" sz="1800" b="1" dirty="0" smtClean="0"/>
              <a:t> А.В. </a:t>
            </a:r>
          </a:p>
          <a:p>
            <a:pPr marL="342900" indent="-342900" algn="just">
              <a:lnSpc>
                <a:spcPct val="80000"/>
              </a:lnSpc>
              <a:buAutoNum type="arabicParenR"/>
              <a:defRPr/>
            </a:pPr>
            <a:r>
              <a:rPr lang="ru-RU" sz="1800" b="1" dirty="0"/>
              <a:t>Тараненко Анна Александровна </a:t>
            </a:r>
            <a:r>
              <a:rPr lang="ru-RU" sz="1800" dirty="0" smtClean="0"/>
              <a:t>«</a:t>
            </a:r>
            <a:r>
              <a:rPr lang="ru-RU" sz="1800" dirty="0"/>
              <a:t>Перманенты многомерных матриц в задачах дискретной </a:t>
            </a:r>
            <a:r>
              <a:rPr lang="ru-RU" sz="1800" dirty="0" smtClean="0"/>
              <a:t>математики» (01.01.09), руководитель </a:t>
            </a:r>
            <a:r>
              <a:rPr lang="ru-RU" sz="1800" b="1" dirty="0" smtClean="0"/>
              <a:t>– Потапов В.Н.</a:t>
            </a:r>
          </a:p>
          <a:p>
            <a:pPr algn="just">
              <a:lnSpc>
                <a:spcPct val="80000"/>
              </a:lnSpc>
              <a:buNone/>
              <a:defRPr/>
            </a:pPr>
            <a:endParaRPr lang="ru-RU" sz="1800" b="1" dirty="0"/>
          </a:p>
          <a:p>
            <a:pPr algn="just">
              <a:lnSpc>
                <a:spcPct val="80000"/>
              </a:lnSpc>
              <a:buNone/>
              <a:defRPr/>
            </a:pPr>
            <a:r>
              <a:rPr lang="ru-RU" sz="1800" b="1" dirty="0" smtClean="0"/>
              <a:t>      </a:t>
            </a:r>
            <a:r>
              <a:rPr lang="ru-RU" sz="1800" dirty="0" smtClean="0"/>
              <a:t>Защита докторской диссертации:</a:t>
            </a:r>
            <a:endParaRPr lang="ru-RU" sz="1800" dirty="0"/>
          </a:p>
          <a:p>
            <a:pPr marL="342900" indent="-342900" algn="just">
              <a:lnSpc>
                <a:spcPct val="80000"/>
              </a:lnSpc>
              <a:buFont typeface="+mj-lt"/>
              <a:buAutoNum type="arabicParenR"/>
              <a:defRPr/>
            </a:pPr>
            <a:r>
              <a:rPr lang="ru-RU" sz="1800" b="1" dirty="0" err="1" smtClean="0"/>
              <a:t>Шевляков</a:t>
            </a:r>
            <a:r>
              <a:rPr lang="ru-RU" sz="1800" b="1" dirty="0" smtClean="0"/>
              <a:t> </a:t>
            </a:r>
            <a:r>
              <a:rPr lang="ru-RU" sz="1800" b="1" dirty="0" err="1"/>
              <a:t>Артем</a:t>
            </a:r>
            <a:r>
              <a:rPr lang="ru-RU" sz="1800" b="1" dirty="0"/>
              <a:t> Николаевич </a:t>
            </a:r>
            <a:r>
              <a:rPr lang="ru-RU" sz="1800" dirty="0"/>
              <a:t>«</a:t>
            </a:r>
            <a:r>
              <a:rPr lang="ru-RU" sz="1800" dirty="0" smtClean="0"/>
              <a:t>Алгебраическая </a:t>
            </a:r>
            <a:r>
              <a:rPr lang="ru-RU" sz="1800" dirty="0"/>
              <a:t>геометрия над полугруппами и булевыми </a:t>
            </a:r>
            <a:r>
              <a:rPr lang="ru-RU" sz="1800" dirty="0" smtClean="0"/>
              <a:t>алгебрами» (01.01.06)      </a:t>
            </a:r>
          </a:p>
        </p:txBody>
      </p:sp>
      <p:pic>
        <p:nvPicPr>
          <p:cNvPr id="23556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404813"/>
            <a:ext cx="9906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98709211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2411415" y="304802"/>
            <a:ext cx="6164263" cy="1216025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altLang="ru-RU" dirty="0" smtClean="0"/>
              <a:t>Подготовка кадров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395536" y="1366838"/>
            <a:ext cx="8424935" cy="5014490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1600" dirty="0" smtClean="0"/>
              <a:t>	</a:t>
            </a:r>
            <a:endParaRPr lang="ru-RU" sz="1600" dirty="0" smtClean="0"/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dirty="0" smtClean="0"/>
              <a:t>В 2017 году в аспирантуру Института поступили 11 человек (из них 5 человек в ОФ).</a:t>
            </a:r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dirty="0" smtClean="0"/>
              <a:t>      </a:t>
            </a:r>
            <a:endParaRPr lang="en-US" sz="1800" dirty="0" smtClean="0"/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800" dirty="0" smtClean="0"/>
          </a:p>
        </p:txBody>
      </p:sp>
      <p:pic>
        <p:nvPicPr>
          <p:cNvPr id="23556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404813"/>
            <a:ext cx="9906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0718796"/>
              </p:ext>
            </p:extLst>
          </p:nvPr>
        </p:nvGraphicFramePr>
        <p:xfrm>
          <a:off x="611188" y="2276874"/>
          <a:ext cx="8209284" cy="404548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28554"/>
                <a:gridCol w="1235253"/>
                <a:gridCol w="3345477"/>
              </a:tblGrid>
              <a:tr h="325388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Аспирант</a:t>
                      </a:r>
                      <a:endParaRPr lang="ru-RU" sz="16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Спец.</a:t>
                      </a:r>
                      <a:endParaRPr lang="ru-RU" sz="1600" b="0" i="0" u="none" strike="noStrike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Руководитель</a:t>
                      </a:r>
                      <a:endParaRPr lang="ru-RU" sz="16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25388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Новиков Артем Олегович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05.13.18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 dirty="0" err="1">
                          <a:effectLst/>
                        </a:rPr>
                        <a:t>Анцыз</a:t>
                      </a:r>
                      <a:r>
                        <a:rPr lang="ru-RU" sz="1600" u="none" strike="noStrike" dirty="0">
                          <a:effectLst/>
                        </a:rPr>
                        <a:t> Сергей Матвеевич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</a:tr>
              <a:tr h="325388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Крахалёв Антон Анатольевич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05.13.18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Анцыз Сергей Матвеевич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</a:tr>
              <a:tr h="325388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Суховершина Ольга Александровна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01.01.05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Саханенко Александр Иванович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</a:tr>
              <a:tr h="325388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Чулков Владислав Юрьевич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01.01.09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Кочетов Юрий Андреевич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</a:tr>
              <a:tr h="412158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Ыскак Тимур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01.01.02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Демиденко Геннадий Владимирович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</a:tr>
              <a:tr h="309894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Панасенко Анна Владимировна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 dirty="0">
                          <a:effectLst/>
                        </a:rPr>
                        <a:t>01.01.09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Кельманов Александр Васильевич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</a:tr>
              <a:tr h="325388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Иванова Наталья Вадимовна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05.13.18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Сервах Владимир Вицентьевич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</a:tr>
              <a:tr h="325388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Мамонтов Савва Сергеевич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05.13.01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Перцев Николай Викторович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</a:tr>
              <a:tr h="325388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Моршинин Александр Владимирович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01.01.09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Ильев Виктор Петрович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</a:tr>
              <a:tr h="325388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Тюнин Николай Николаевич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05.13.18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Еремеев Антон Валентинович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</a:tr>
              <a:tr h="309894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Черных Ксения Андреевна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>
                          <a:effectLst/>
                        </a:rPr>
                        <a:t>05.13.18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u="none" strike="noStrike" dirty="0" err="1">
                          <a:effectLst/>
                        </a:rPr>
                        <a:t>Сервах</a:t>
                      </a:r>
                      <a:r>
                        <a:rPr lang="ru-RU" sz="1600" u="none" strike="noStrike" dirty="0">
                          <a:effectLst/>
                        </a:rPr>
                        <a:t> Владимир </a:t>
                      </a:r>
                      <a:r>
                        <a:rPr lang="ru-RU" sz="1600" u="none" strike="noStrike" dirty="0" err="1">
                          <a:effectLst/>
                        </a:rPr>
                        <a:t>Вицентьевич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5223024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2411415" y="304802"/>
            <a:ext cx="6164263" cy="1216025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altLang="ru-RU" dirty="0" smtClean="0"/>
              <a:t>Подготовка кадров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395536" y="1366838"/>
            <a:ext cx="8424935" cy="5014490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1600" dirty="0" smtClean="0"/>
              <a:t>	</a:t>
            </a:r>
            <a:endParaRPr lang="ru-RU" sz="1600" dirty="0" smtClean="0"/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600" dirty="0"/>
          </a:p>
          <a:p>
            <a:pPr marL="273050" indent="0" algn="just">
              <a:lnSpc>
                <a:spcPct val="80000"/>
              </a:lnSpc>
              <a:buNone/>
              <a:defRPr/>
            </a:pPr>
            <a:endParaRPr lang="ru-RU" sz="1800" dirty="0" smtClean="0"/>
          </a:p>
          <a:p>
            <a:pPr marL="273050" indent="0" algn="just">
              <a:lnSpc>
                <a:spcPct val="80000"/>
              </a:lnSpc>
              <a:buNone/>
              <a:defRPr/>
            </a:pPr>
            <a:endParaRPr lang="ru-RU" sz="1800" dirty="0"/>
          </a:p>
          <a:p>
            <a:pPr marL="273050" indent="0" algn="just">
              <a:lnSpc>
                <a:spcPct val="80000"/>
              </a:lnSpc>
              <a:buNone/>
              <a:defRPr/>
            </a:pPr>
            <a:endParaRPr lang="ru-RU" sz="1800" dirty="0" smtClean="0"/>
          </a:p>
          <a:p>
            <a:pPr marL="273050" indent="0" algn="just">
              <a:lnSpc>
                <a:spcPct val="80000"/>
              </a:lnSpc>
              <a:buNone/>
              <a:defRPr/>
            </a:pPr>
            <a:r>
              <a:rPr lang="ru-RU" sz="2000" dirty="0" smtClean="0"/>
              <a:t>Контрольные </a:t>
            </a:r>
            <a:r>
              <a:rPr lang="ru-RU" sz="2000" dirty="0"/>
              <a:t>цифры </a:t>
            </a:r>
            <a:r>
              <a:rPr lang="ru-RU" sz="2000" dirty="0" err="1" smtClean="0"/>
              <a:t>приема</a:t>
            </a:r>
            <a:r>
              <a:rPr lang="ru-RU" sz="2000" dirty="0" smtClean="0"/>
              <a:t> в </a:t>
            </a:r>
            <a:r>
              <a:rPr lang="ru-RU" sz="2000" dirty="0"/>
              <a:t>аспирантуру </a:t>
            </a:r>
            <a:r>
              <a:rPr lang="ru-RU" sz="2000" dirty="0" smtClean="0"/>
              <a:t>Института по </a:t>
            </a:r>
            <a:r>
              <a:rPr lang="ru-RU" sz="2000" dirty="0" err="1"/>
              <a:t>укрупненным</a:t>
            </a:r>
            <a:r>
              <a:rPr lang="ru-RU" sz="2000" dirty="0"/>
              <a:t> группам направлений </a:t>
            </a:r>
            <a:r>
              <a:rPr lang="ru-RU" sz="2000" dirty="0" smtClean="0"/>
              <a:t>подготовки на 2018 год.</a:t>
            </a:r>
            <a:endParaRPr lang="en-US" sz="1800" dirty="0" smtClean="0"/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800" dirty="0" smtClean="0"/>
          </a:p>
        </p:txBody>
      </p:sp>
      <p:pic>
        <p:nvPicPr>
          <p:cNvPr id="23556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404813"/>
            <a:ext cx="9906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9711944"/>
              </p:ext>
            </p:extLst>
          </p:nvPr>
        </p:nvGraphicFramePr>
        <p:xfrm>
          <a:off x="827584" y="3717032"/>
          <a:ext cx="7848872" cy="18722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316360"/>
                <a:gridCol w="1532512"/>
              </a:tblGrid>
              <a:tr h="6240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</a:rPr>
                        <a:t>Всего:</a:t>
                      </a:r>
                      <a:endParaRPr lang="ru-RU" sz="24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24696" marR="24696" marT="24696" marB="24696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10</a:t>
                      </a:r>
                      <a:endParaRPr lang="ru-RU" sz="24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24696" marR="24696" marT="24696" marB="24696"/>
                </a:tc>
              </a:tr>
              <a:tr h="6240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effectLst/>
                        </a:rPr>
                        <a:t>Математика и механика</a:t>
                      </a:r>
                      <a:endParaRPr lang="ru-RU" sz="2400">
                        <a:effectLst/>
                        <a:latin typeface="Arial"/>
                        <a:ea typeface="Arial"/>
                      </a:endParaRPr>
                    </a:p>
                  </a:txBody>
                  <a:tcPr marL="24696" marR="24696" marT="24696" marB="24696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4</a:t>
                      </a:r>
                      <a:endParaRPr lang="ru-RU" sz="2400">
                        <a:effectLst/>
                        <a:latin typeface="Arial"/>
                        <a:ea typeface="Arial"/>
                      </a:endParaRPr>
                    </a:p>
                  </a:txBody>
                  <a:tcPr marL="24696" marR="24696" marT="24696" marB="24696"/>
                </a:tc>
              </a:tr>
              <a:tr h="6240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effectLst/>
                        </a:rPr>
                        <a:t>Информатика и вычислительная техника</a:t>
                      </a:r>
                      <a:endParaRPr lang="ru-RU" sz="2400">
                        <a:effectLst/>
                        <a:latin typeface="Arial"/>
                        <a:ea typeface="Arial"/>
                      </a:endParaRPr>
                    </a:p>
                  </a:txBody>
                  <a:tcPr marL="24696" marR="24696" marT="24696" marB="24696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6</a:t>
                      </a:r>
                      <a:endParaRPr lang="ru-RU" sz="2400" dirty="0">
                        <a:effectLst/>
                        <a:latin typeface="Arial"/>
                        <a:ea typeface="Arial"/>
                      </a:endParaRPr>
                    </a:p>
                  </a:txBody>
                  <a:tcPr marL="24696" marR="24696" marT="24696" marB="24696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5999291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688" y="277812"/>
            <a:ext cx="6013524" cy="12160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altLang="ru-RU" sz="2400" dirty="0"/>
              <a:t>Торжественное заседание </a:t>
            </a:r>
            <a:r>
              <a:rPr lang="ru-RU" altLang="ru-RU" sz="2400" dirty="0" smtClean="0"/>
              <a:t>Учёного </a:t>
            </a:r>
            <a:r>
              <a:rPr lang="ru-RU" altLang="ru-RU" sz="2400" dirty="0"/>
              <a:t>совета, </a:t>
            </a:r>
            <a:r>
              <a:rPr lang="ru-RU" altLang="ru-RU" sz="2400" dirty="0" smtClean="0"/>
              <a:t>посвящённое </a:t>
            </a:r>
            <a:r>
              <a:rPr lang="ru-RU" altLang="ru-RU" sz="2400" dirty="0"/>
              <a:t>60-летию Института</a:t>
            </a:r>
            <a:endParaRPr lang="ru-RU" altLang="ru-RU" sz="2400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algn="just" eaLnBrk="1" hangingPunct="1">
              <a:spcBef>
                <a:spcPts val="180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en-US" altLang="ru-RU" sz="1900" dirty="0" smtClean="0"/>
              <a:t>	</a:t>
            </a:r>
            <a:endParaRPr lang="ru-RU" sz="1600" dirty="0" smtClean="0"/>
          </a:p>
        </p:txBody>
      </p:sp>
      <p:pic>
        <p:nvPicPr>
          <p:cNvPr id="4100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" y="404813"/>
            <a:ext cx="9906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760" y="1484784"/>
            <a:ext cx="7020272" cy="52652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98679481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688" y="304802"/>
            <a:ext cx="7380312" cy="1323997"/>
          </a:xfrm>
        </p:spPr>
        <p:txBody>
          <a:bodyPr>
            <a:normAutofit fontScale="90000"/>
          </a:bodyPr>
          <a:lstStyle/>
          <a:p>
            <a:pPr marL="0" indent="0" eaLnBrk="1" hangingPunct="1">
              <a:buNone/>
            </a:pPr>
            <a:r>
              <a:rPr lang="ru-RU" altLang="ru-RU" dirty="0" smtClean="0"/>
              <a:t>Издательская деятельность 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539752" y="1773240"/>
            <a:ext cx="4652963" cy="4248148"/>
          </a:xfrm>
        </p:spPr>
        <p:txBody>
          <a:bodyPr>
            <a:normAutofit fontScale="92500" lnSpcReduction="20000"/>
          </a:bodyPr>
          <a:lstStyle/>
          <a:p>
            <a:pPr algn="just" eaLnBrk="1" hangingPunct="1">
              <a:buFont typeface="Wingdings" pitchFamily="2" charset="2"/>
              <a:buChar char="Ø"/>
            </a:pPr>
            <a:r>
              <a:rPr lang="ru-RU" altLang="ru-RU" sz="1800" dirty="0" smtClean="0"/>
              <a:t>Сибирский математический журнал</a:t>
            </a:r>
            <a:r>
              <a:rPr lang="en-US" altLang="ru-RU" sz="1800" b="1" dirty="0" smtClean="0"/>
              <a:t>-0.</a:t>
            </a:r>
            <a:r>
              <a:rPr lang="ru-RU" altLang="ru-RU" sz="1800" b="1" dirty="0" smtClean="0"/>
              <a:t>380</a:t>
            </a:r>
            <a:r>
              <a:rPr lang="en-US" altLang="ru-RU" sz="1800" b="1" dirty="0" smtClean="0"/>
              <a:t> </a:t>
            </a:r>
            <a:r>
              <a:rPr lang="ru-RU" altLang="ru-RU" sz="1800" dirty="0" smtClean="0"/>
              <a:t>(</a:t>
            </a:r>
            <a:r>
              <a:rPr lang="en-US" altLang="ru-RU" sz="1800" dirty="0" err="1" smtClean="0"/>
              <a:t>WoS</a:t>
            </a:r>
            <a:r>
              <a:rPr lang="en-US" altLang="ru-RU" sz="1800" dirty="0" smtClean="0"/>
              <a:t>), </a:t>
            </a:r>
            <a:r>
              <a:rPr lang="en-US" altLang="ru-RU" sz="1800" b="1" dirty="0" smtClean="0"/>
              <a:t>0.</a:t>
            </a:r>
            <a:r>
              <a:rPr lang="ru-RU" altLang="ru-RU" sz="1800" b="1" dirty="0" smtClean="0"/>
              <a:t>370; </a:t>
            </a:r>
            <a:r>
              <a:rPr lang="en-US" altLang="ru-RU" sz="1800" dirty="0" smtClean="0"/>
              <a:t> (IPP </a:t>
            </a:r>
            <a:r>
              <a:rPr lang="ru-RU" altLang="ru-RU" sz="1800" dirty="0" smtClean="0"/>
              <a:t>в </a:t>
            </a:r>
            <a:r>
              <a:rPr lang="en-US" altLang="ru-RU" sz="1800" dirty="0" smtClean="0"/>
              <a:t>Scopus)</a:t>
            </a:r>
            <a:endParaRPr lang="ru-RU" altLang="ru-RU" sz="1800" dirty="0" smtClean="0"/>
          </a:p>
          <a:p>
            <a:pPr algn="just" eaLnBrk="1" hangingPunct="1">
              <a:buFont typeface="Wingdings" pitchFamily="2" charset="2"/>
              <a:buChar char="Ø"/>
            </a:pPr>
            <a:r>
              <a:rPr lang="ru-RU" altLang="ru-RU" sz="1800" dirty="0" smtClean="0"/>
              <a:t>Алгебра и логика – </a:t>
            </a:r>
            <a:r>
              <a:rPr lang="ru-RU" altLang="ru-RU" sz="1800" b="1" dirty="0" smtClean="0"/>
              <a:t>0.414</a:t>
            </a:r>
            <a:r>
              <a:rPr lang="en-US" altLang="ru-RU" sz="1800" b="1" dirty="0" smtClean="0"/>
              <a:t> </a:t>
            </a:r>
            <a:r>
              <a:rPr lang="ru-RU" altLang="ru-RU" sz="1800" dirty="0" smtClean="0"/>
              <a:t>(</a:t>
            </a:r>
            <a:r>
              <a:rPr lang="en-US" altLang="ru-RU" sz="1800" dirty="0" err="1" smtClean="0"/>
              <a:t>WoS</a:t>
            </a:r>
            <a:r>
              <a:rPr lang="en-US" altLang="ru-RU" sz="1800" dirty="0" smtClean="0"/>
              <a:t>), </a:t>
            </a:r>
          </a:p>
          <a:p>
            <a:pPr marL="0" indent="0" algn="just" eaLnBrk="1" hangingPunct="1">
              <a:buNone/>
            </a:pPr>
            <a:r>
              <a:rPr lang="en-US" altLang="ru-RU" sz="1800" dirty="0"/>
              <a:t> </a:t>
            </a:r>
            <a:r>
              <a:rPr lang="en-US" altLang="ru-RU" sz="1800" dirty="0" smtClean="0"/>
              <a:t>      </a:t>
            </a:r>
            <a:r>
              <a:rPr lang="en-US" altLang="ru-RU" sz="1800" b="1" dirty="0" smtClean="0"/>
              <a:t>0.4</a:t>
            </a:r>
            <a:r>
              <a:rPr lang="ru-RU" altLang="ru-RU" sz="1800" b="1" dirty="0" smtClean="0"/>
              <a:t>1-</a:t>
            </a:r>
            <a:r>
              <a:rPr lang="en-US" altLang="ru-RU" sz="1800" b="1" dirty="0" err="1" smtClean="0"/>
              <a:t>SiteScore</a:t>
            </a:r>
            <a:r>
              <a:rPr lang="ru-RU" altLang="ru-RU" sz="1800" dirty="0" smtClean="0"/>
              <a:t>;</a:t>
            </a:r>
            <a:r>
              <a:rPr lang="en-US" altLang="ru-RU" sz="1800" dirty="0" smtClean="0"/>
              <a:t>  </a:t>
            </a:r>
            <a:r>
              <a:rPr lang="en-US" altLang="ru-RU" sz="1800" b="1" dirty="0" smtClean="0"/>
              <a:t>0.472-SJR</a:t>
            </a:r>
            <a:r>
              <a:rPr lang="ru-RU" altLang="ru-RU" sz="1800" dirty="0" smtClean="0"/>
              <a:t> </a:t>
            </a:r>
            <a:r>
              <a:rPr lang="en-US" altLang="ru-RU" sz="1800" dirty="0" smtClean="0"/>
              <a:t>;  </a:t>
            </a:r>
            <a:r>
              <a:rPr lang="en-US" altLang="ru-RU" sz="1800" b="1" dirty="0" smtClean="0"/>
              <a:t>1.137-SNIP</a:t>
            </a:r>
            <a:r>
              <a:rPr lang="ru-RU" altLang="ru-RU" sz="1800" dirty="0" smtClean="0"/>
              <a:t> </a:t>
            </a:r>
            <a:r>
              <a:rPr lang="en-US" altLang="ru-RU" sz="1800" dirty="0" smtClean="0"/>
              <a:t>(Scopus</a:t>
            </a:r>
            <a:r>
              <a:rPr lang="en-US" altLang="ru-RU" sz="1800" dirty="0"/>
              <a:t>)</a:t>
            </a:r>
            <a:endParaRPr lang="ru-RU" altLang="ru-RU" sz="1800" dirty="0"/>
          </a:p>
          <a:p>
            <a:pPr algn="just" eaLnBrk="1" hangingPunct="1">
              <a:buFont typeface="Wingdings" pitchFamily="2" charset="2"/>
              <a:buChar char="Ø"/>
            </a:pPr>
            <a:r>
              <a:rPr lang="ru-RU" altLang="ru-RU" sz="1800" dirty="0" smtClean="0"/>
              <a:t>Дискретный анализ и исследование операций</a:t>
            </a:r>
            <a:r>
              <a:rPr lang="ru-RU" altLang="ru-RU" sz="1800" b="1" dirty="0" smtClean="0"/>
              <a:t>-0</a:t>
            </a:r>
            <a:r>
              <a:rPr lang="en-US" altLang="ru-RU" sz="1800" b="1" dirty="0" smtClean="0"/>
              <a:t>.450</a:t>
            </a:r>
            <a:r>
              <a:rPr lang="ru-RU" altLang="ru-RU" sz="1800" b="1" dirty="0" smtClean="0"/>
              <a:t> </a:t>
            </a:r>
            <a:r>
              <a:rPr lang="ru-RU" altLang="ru-RU" sz="1800" dirty="0" smtClean="0"/>
              <a:t>(РИНЦ)</a:t>
            </a:r>
            <a:r>
              <a:rPr lang="en-US" altLang="ru-RU" sz="1800" dirty="0" smtClean="0"/>
              <a:t>, </a:t>
            </a:r>
            <a:r>
              <a:rPr lang="en-US" altLang="ru-RU" sz="1800" b="1" dirty="0" smtClean="0"/>
              <a:t>0.372</a:t>
            </a:r>
            <a:r>
              <a:rPr lang="en-US" altLang="ru-RU" sz="1800" dirty="0" smtClean="0"/>
              <a:t> (Math-Net)</a:t>
            </a:r>
          </a:p>
          <a:p>
            <a:pPr marL="0" indent="0" algn="just" eaLnBrk="1" hangingPunct="1">
              <a:buNone/>
            </a:pPr>
            <a:r>
              <a:rPr lang="en-US" altLang="ru-RU" sz="1800" dirty="0"/>
              <a:t> </a:t>
            </a:r>
            <a:r>
              <a:rPr lang="en-US" altLang="ru-RU" sz="1800" dirty="0" smtClean="0"/>
              <a:t>     </a:t>
            </a:r>
            <a:r>
              <a:rPr lang="en-US" altLang="ru-RU" sz="1800" b="1" dirty="0" smtClean="0"/>
              <a:t>0.51 – </a:t>
            </a:r>
            <a:r>
              <a:rPr lang="en-US" altLang="ru-RU" sz="1800" b="1" dirty="0" err="1" smtClean="0"/>
              <a:t>SiteScore</a:t>
            </a:r>
            <a:r>
              <a:rPr lang="en-US" altLang="ru-RU" sz="1800" b="1" dirty="0" smtClean="0"/>
              <a:t>; 0.218 – SJR; 0.617 - SNIP </a:t>
            </a:r>
            <a:r>
              <a:rPr lang="en-US" altLang="ru-RU" sz="1800" dirty="0" smtClean="0"/>
              <a:t>(Scopus)</a:t>
            </a:r>
            <a:endParaRPr lang="ru-RU" altLang="ru-RU" sz="1800" dirty="0" smtClean="0"/>
          </a:p>
          <a:p>
            <a:pPr algn="just" eaLnBrk="1" hangingPunct="1">
              <a:buFont typeface="Wingdings" pitchFamily="2" charset="2"/>
              <a:buChar char="Ø"/>
            </a:pPr>
            <a:r>
              <a:rPr lang="ru-RU" altLang="ru-RU" sz="1800" dirty="0" smtClean="0"/>
              <a:t>Математические труды – </a:t>
            </a:r>
            <a:r>
              <a:rPr lang="ru-RU" altLang="ru-RU" sz="1800" b="1" dirty="0" smtClean="0"/>
              <a:t>0</a:t>
            </a:r>
            <a:r>
              <a:rPr lang="en-US" altLang="ru-RU" sz="1800" b="1" dirty="0" smtClean="0"/>
              <a:t>.570 </a:t>
            </a:r>
            <a:r>
              <a:rPr lang="en-US" altLang="ru-RU" sz="1800" dirty="0" smtClean="0"/>
              <a:t>(</a:t>
            </a:r>
            <a:r>
              <a:rPr lang="ru-RU" altLang="ru-RU" sz="1800" dirty="0" smtClean="0"/>
              <a:t>РИНЦ)</a:t>
            </a:r>
          </a:p>
          <a:p>
            <a:pPr algn="just" eaLnBrk="1" hangingPunct="1">
              <a:buFont typeface="Wingdings" pitchFamily="2" charset="2"/>
              <a:buChar char="Ø"/>
            </a:pPr>
            <a:r>
              <a:rPr lang="ru-RU" altLang="ru-RU" sz="1800" dirty="0" smtClean="0"/>
              <a:t>Сибирский журнал индустриальной математики-</a:t>
            </a:r>
            <a:r>
              <a:rPr lang="ru-RU" altLang="ru-RU" sz="1800" b="1" dirty="0" smtClean="0"/>
              <a:t>0.</a:t>
            </a:r>
            <a:r>
              <a:rPr lang="en-US" altLang="ru-RU" sz="1800" b="1" dirty="0" smtClean="0"/>
              <a:t>442</a:t>
            </a:r>
            <a:r>
              <a:rPr lang="ru-RU" altLang="ru-RU" sz="1800" dirty="0" smtClean="0"/>
              <a:t> (РИНЦ)</a:t>
            </a:r>
          </a:p>
          <a:p>
            <a:pPr algn="just" eaLnBrk="1" hangingPunct="1">
              <a:buFont typeface="Wingdings" pitchFamily="2" charset="2"/>
              <a:buChar char="Ø"/>
            </a:pPr>
            <a:r>
              <a:rPr lang="ru-RU" altLang="ru-RU" sz="1800" dirty="0" smtClean="0"/>
              <a:t>Сибирские электронные математические известия</a:t>
            </a:r>
            <a:r>
              <a:rPr lang="en-US" altLang="ru-RU" sz="1800" dirty="0" smtClean="0"/>
              <a:t> - </a:t>
            </a:r>
            <a:r>
              <a:rPr lang="ru-RU" altLang="ru-RU" sz="1800" b="1" dirty="0" smtClean="0"/>
              <a:t>0.</a:t>
            </a:r>
            <a:r>
              <a:rPr lang="en-US" altLang="ru-RU" sz="1800" b="1" dirty="0" smtClean="0"/>
              <a:t>272 </a:t>
            </a:r>
            <a:r>
              <a:rPr lang="en-US" altLang="ru-RU" sz="1800" dirty="0" smtClean="0"/>
              <a:t>(Math-Net)</a:t>
            </a:r>
            <a:r>
              <a:rPr lang="ru-RU" altLang="ru-RU" sz="1800" dirty="0" smtClean="0"/>
              <a:t>, </a:t>
            </a:r>
          </a:p>
          <a:p>
            <a:pPr marL="0" indent="0" algn="just" eaLnBrk="1" hangingPunct="1">
              <a:buNone/>
            </a:pPr>
            <a:r>
              <a:rPr lang="en-US" altLang="ru-RU" sz="1800" dirty="0" smtClean="0"/>
              <a:t>       </a:t>
            </a:r>
            <a:r>
              <a:rPr lang="ru-RU" altLang="ru-RU" sz="1800" b="1" dirty="0" smtClean="0"/>
              <a:t>0.</a:t>
            </a:r>
            <a:r>
              <a:rPr lang="en-US" altLang="ru-RU" sz="1800" b="1" dirty="0" smtClean="0"/>
              <a:t>15-SiteScore; 0.247 – SJR; 0.355-SNIP </a:t>
            </a:r>
            <a:r>
              <a:rPr lang="en-US" altLang="ru-RU" sz="1800" dirty="0" smtClean="0"/>
              <a:t>(Scopus</a:t>
            </a:r>
            <a:r>
              <a:rPr lang="en-US" altLang="ru-RU" sz="1800" dirty="0"/>
              <a:t>)</a:t>
            </a:r>
            <a:endParaRPr lang="ru-RU" altLang="ru-RU" sz="1800" dirty="0"/>
          </a:p>
          <a:p>
            <a:pPr algn="just" eaLnBrk="1" hangingPunct="1">
              <a:buFont typeface="Wingdings" pitchFamily="2" charset="2"/>
              <a:buChar char="Ø"/>
            </a:pPr>
            <a:endParaRPr lang="ru-RU" altLang="ru-RU" sz="1600" dirty="0" smtClean="0"/>
          </a:p>
          <a:p>
            <a:pPr algn="just" eaLnBrk="1" hangingPunct="1">
              <a:buFont typeface="Wingdings" pitchFamily="2" charset="2"/>
              <a:buChar char="Ø"/>
            </a:pPr>
            <a:endParaRPr lang="ru-RU" altLang="ru-RU" sz="1600" dirty="0" smtClean="0"/>
          </a:p>
        </p:txBody>
      </p:sp>
      <p:pic>
        <p:nvPicPr>
          <p:cNvPr id="24580" name="Picture 6" descr="DSCN089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1802" y="1773238"/>
            <a:ext cx="3186113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Рисунок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404813"/>
            <a:ext cx="9906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304802"/>
            <a:ext cx="7452319" cy="1216025"/>
          </a:xfrm>
        </p:spPr>
        <p:txBody>
          <a:bodyPr>
            <a:normAutofit fontScale="90000"/>
          </a:bodyPr>
          <a:lstStyle/>
          <a:p>
            <a:pPr marL="0" indent="0" eaLnBrk="1" hangingPunct="1">
              <a:buNone/>
            </a:pPr>
            <a:r>
              <a:rPr lang="ru-RU" altLang="ru-RU" dirty="0" smtClean="0"/>
              <a:t>Издательская деятельность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512" y="1772816"/>
            <a:ext cx="3501205" cy="4267200"/>
          </a:xfrm>
        </p:spPr>
        <p:txBody>
          <a:bodyPr/>
          <a:lstStyle/>
          <a:p>
            <a:pPr marL="0" indent="533400" algn="just" eaLnBrk="1" hangingPunct="1">
              <a:buFont typeface="Wingdings" pitchFamily="2" charset="2"/>
              <a:buNone/>
            </a:pPr>
            <a:r>
              <a:rPr lang="ru-RU" altLang="ru-RU" sz="2000" dirty="0" smtClean="0"/>
              <a:t>Ежегодно Институт выпускает в свет 4-5 монографий, авторами которых являются в основном ведущие сотрудники Института, а также сотрудники других институтов СО РАН.</a:t>
            </a:r>
          </a:p>
          <a:p>
            <a:pPr marL="0" indent="533400" eaLnBrk="1" hangingPunct="1">
              <a:buFont typeface="Wingdings" pitchFamily="2" charset="2"/>
              <a:buNone/>
            </a:pPr>
            <a:r>
              <a:rPr lang="ru-RU" altLang="ru-RU" sz="2000" dirty="0" smtClean="0"/>
              <a:t>В 2017 г. было издано </a:t>
            </a:r>
            <a:r>
              <a:rPr lang="en-US" altLang="ru-RU" sz="2000" dirty="0" smtClean="0"/>
              <a:t>8</a:t>
            </a:r>
            <a:r>
              <a:rPr lang="ru-RU" altLang="ru-RU" sz="2000" dirty="0" smtClean="0"/>
              <a:t> монографий (из них 2 главы в монографиях), 2</a:t>
            </a:r>
            <a:r>
              <a:rPr lang="en-US" altLang="ru-RU" sz="2000" dirty="0" smtClean="0"/>
              <a:t>4</a:t>
            </a:r>
            <a:r>
              <a:rPr lang="ru-RU" altLang="ru-RU" sz="2000" dirty="0" smtClean="0"/>
              <a:t> учебник</a:t>
            </a:r>
            <a:r>
              <a:rPr lang="ru-RU" altLang="ru-RU" sz="2000" dirty="0"/>
              <a:t>а</a:t>
            </a:r>
            <a:r>
              <a:rPr lang="ru-RU" altLang="ru-RU" sz="2000" dirty="0" smtClean="0"/>
              <a:t> и учебных пособий.</a:t>
            </a:r>
          </a:p>
        </p:txBody>
      </p:sp>
      <p:pic>
        <p:nvPicPr>
          <p:cNvPr id="25604" name="Объект 1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1188" y="404813"/>
            <a:ext cx="990600" cy="962025"/>
          </a:xfr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907" y="1916832"/>
            <a:ext cx="5184576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625396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2411415" y="304802"/>
            <a:ext cx="6164263" cy="1216025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altLang="ru-RU" dirty="0" smtClean="0"/>
              <a:t>Научные семинары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altLang="ru-RU" dirty="0"/>
              <a:t>В Институте работают 30 семинаров по всем разделам проводимых научных исследований. </a:t>
            </a:r>
          </a:p>
          <a:p>
            <a:pPr marL="0" indent="0">
              <a:buNone/>
            </a:pPr>
            <a:r>
              <a:rPr lang="ru-RU" altLang="ru-RU" dirty="0"/>
              <a:t>Важнейшие результаты сотрудников Института докладываются на Общеинститутском математическом семинаре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ru-RU" altLang="ru-RU" dirty="0" smtClean="0"/>
              <a:t>-</a:t>
            </a:r>
            <a:r>
              <a:rPr lang="ru-RU" altLang="ru-RU" b="1" dirty="0" smtClean="0"/>
              <a:t>руководитель  семинара  академик Ю.Г.</a:t>
            </a:r>
            <a:r>
              <a:rPr lang="en-US" altLang="ru-RU" b="1" dirty="0" smtClean="0"/>
              <a:t> </a:t>
            </a:r>
            <a:r>
              <a:rPr lang="ru-RU" altLang="ru-RU" b="1" dirty="0" err="1" smtClean="0"/>
              <a:t>Решетняк</a:t>
            </a:r>
            <a:endParaRPr lang="ru-RU" altLang="ru-RU" dirty="0" smtClean="0"/>
          </a:p>
          <a:p>
            <a:pPr marL="446088" indent="0" algn="just" eaLnBrk="1" hangingPunct="1">
              <a:buFont typeface="Wingdings" pitchFamily="2" charset="2"/>
              <a:buNone/>
            </a:pPr>
            <a:endParaRPr lang="ru-RU" altLang="ru-RU" sz="1800" dirty="0" smtClean="0"/>
          </a:p>
        </p:txBody>
      </p:sp>
      <p:pic>
        <p:nvPicPr>
          <p:cNvPr id="29700" name="Объект 1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1188" y="404813"/>
            <a:ext cx="990600" cy="962025"/>
          </a:xfrm>
        </p:spPr>
      </p:pic>
      <p:pic>
        <p:nvPicPr>
          <p:cNvPr id="29701" name="Picture 4" descr="conf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54069" y="1916114"/>
            <a:ext cx="4521634" cy="2953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2376489" y="304802"/>
            <a:ext cx="6199187" cy="1216025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altLang="ru-RU" dirty="0" smtClean="0"/>
              <a:t>Конференции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179512" y="1668463"/>
            <a:ext cx="8784976" cy="4894262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600" dirty="0" smtClean="0"/>
          </a:p>
          <a:p>
            <a:pPr marL="0" indent="0"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ru-RU" sz="1800" dirty="0" smtClean="0"/>
              <a:t>Сотрудники Института активно участвуют в организации и проведении конференций. Количество организованных Институтом конференций по годам: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pPr marL="0" indent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600" dirty="0"/>
              <a:t/>
            </a:r>
            <a:br>
              <a:rPr lang="ru-RU" sz="1600" dirty="0"/>
            </a:br>
            <a:r>
              <a:rPr lang="en-US" sz="1600" dirty="0"/>
              <a:t/>
            </a:r>
            <a:br>
              <a:rPr lang="en-US" sz="1600" dirty="0"/>
            </a:br>
            <a:endParaRPr lang="ru-RU" sz="1600" b="1" dirty="0" smtClean="0"/>
          </a:p>
        </p:txBody>
      </p:sp>
      <p:sp>
        <p:nvSpPr>
          <p:cNvPr id="30724" name="Rectangle 8"/>
          <p:cNvSpPr>
            <a:spLocks noChangeArrowheads="1"/>
          </p:cNvSpPr>
          <p:nvPr/>
        </p:nvSpPr>
        <p:spPr bwMode="auto">
          <a:xfrm>
            <a:off x="468315" y="1484313"/>
            <a:ext cx="381635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lvl="3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endParaRPr lang="ru-RU" altLang="ru-RU" b="1">
              <a:solidFill>
                <a:schemeClr val="tx2"/>
              </a:solidFill>
              <a:latin typeface="Arial" charset="0"/>
            </a:endParaRPr>
          </a:p>
        </p:txBody>
      </p:sp>
      <p:pic>
        <p:nvPicPr>
          <p:cNvPr id="30725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404813"/>
            <a:ext cx="9906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534580710"/>
              </p:ext>
            </p:extLst>
          </p:nvPr>
        </p:nvGraphicFramePr>
        <p:xfrm>
          <a:off x="1136267" y="2924944"/>
          <a:ext cx="6388061" cy="374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07504" y="2326739"/>
            <a:ext cx="8784976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hangingPunct="0"/>
            <a:r>
              <a:rPr lang="ru-RU" sz="1400" b="1" dirty="0">
                <a:latin typeface="Calibri" panose="020F0502020204030204" pitchFamily="34" charset="0"/>
              </a:rPr>
              <a:t>14 </a:t>
            </a:r>
            <a:r>
              <a:rPr lang="en-US" sz="1400" b="1" dirty="0">
                <a:latin typeface="Calibri" panose="020F0502020204030204" pitchFamily="34" charset="0"/>
              </a:rPr>
              <a:t>–</a:t>
            </a:r>
            <a:r>
              <a:rPr lang="ru-RU" sz="1400" b="1" dirty="0">
                <a:latin typeface="Calibri" panose="020F0502020204030204" pitchFamily="34" charset="0"/>
              </a:rPr>
              <a:t> 19 августа 2017 г. – Международная конференция «Математика в современном мире», посвященная </a:t>
            </a:r>
          </a:p>
          <a:p>
            <a:pPr lvl="0" eaLnBrk="0" hangingPunct="0"/>
            <a:r>
              <a:rPr lang="ru-RU" sz="1400" b="1" dirty="0">
                <a:latin typeface="Calibri" panose="020F0502020204030204" pitchFamily="34" charset="0"/>
              </a:rPr>
              <a:t>60-летию Института математики им. С. Л. Соболева СО РАН, Новосибирск, Россия</a:t>
            </a:r>
            <a:endParaRPr lang="ru-RU" sz="1400" b="1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endParaRPr lang="ru-RU" sz="1400" dirty="0" smtClean="0">
              <a:latin typeface="Calibri" panose="020F0502020204030204" pitchFamily="34" charset="0"/>
            </a:endParaRPr>
          </a:p>
          <a:p>
            <a:pPr lvl="0"/>
            <a:r>
              <a:rPr lang="ru-RU" sz="1400" dirty="0" smtClean="0">
                <a:latin typeface="Calibri" panose="020F0502020204030204" pitchFamily="34" charset="0"/>
              </a:rPr>
              <a:t>2</a:t>
            </a:r>
            <a:r>
              <a:rPr lang="en-US" sz="1400" dirty="0" smtClean="0">
                <a:latin typeface="Calibri" panose="020F0502020204030204" pitchFamily="34" charset="0"/>
              </a:rPr>
              <a:t>6</a:t>
            </a:r>
            <a:r>
              <a:rPr lang="ru-RU" sz="1400" dirty="0" smtClean="0">
                <a:latin typeface="Calibri" panose="020F0502020204030204" pitchFamily="34" charset="0"/>
              </a:rPr>
              <a:t> февраля – 4 </a:t>
            </a:r>
            <a:r>
              <a:rPr lang="ru-RU" sz="1400" dirty="0">
                <a:latin typeface="Calibri" panose="020F0502020204030204" pitchFamily="34" charset="0"/>
              </a:rPr>
              <a:t>марта </a:t>
            </a:r>
            <a:r>
              <a:rPr lang="ru-RU" sz="1400" dirty="0" smtClean="0">
                <a:latin typeface="Calibri" panose="020F0502020204030204" pitchFamily="34" charset="0"/>
              </a:rPr>
              <a:t>2017 г. – Международная конференция  «</a:t>
            </a:r>
            <a:r>
              <a:rPr lang="en-US" sz="1400" dirty="0" smtClean="0">
                <a:latin typeface="Calibri" panose="020F0502020204030204" pitchFamily="34" charset="0"/>
              </a:rPr>
              <a:t>Dynamics </a:t>
            </a:r>
            <a:r>
              <a:rPr lang="en-US" sz="1400" dirty="0">
                <a:latin typeface="Calibri" panose="020F0502020204030204" pitchFamily="34" charset="0"/>
              </a:rPr>
              <a:t>in </a:t>
            </a:r>
            <a:r>
              <a:rPr lang="en-US" sz="1400" dirty="0" smtClean="0">
                <a:latin typeface="Calibri" panose="020F0502020204030204" pitchFamily="34" charset="0"/>
              </a:rPr>
              <a:t>Siberia</a:t>
            </a:r>
            <a:r>
              <a:rPr lang="ru-RU" sz="1400" dirty="0" smtClean="0">
                <a:latin typeface="Calibri" panose="020F0502020204030204" pitchFamily="34" charset="0"/>
              </a:rPr>
              <a:t>», Новосибирск, Россия</a:t>
            </a:r>
          </a:p>
          <a:p>
            <a:pPr lvl="0" eaLnBrk="0" hangingPunct="0"/>
            <a:endParaRPr kumimoji="0" lang="ru-RU" sz="1400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eaLnBrk="0" hangingPunct="0"/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kumimoji="0" lang="en-US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kumimoji="0" lang="en-US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29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июня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itchFamily="34" charset="0"/>
                <a:cs typeface="Times New Roman" panose="02020603050405020304" pitchFamily="18" charset="0"/>
              </a:rPr>
              <a:t> 2017 г. </a:t>
            </a:r>
            <a:r>
              <a:rPr lang="en-US" sz="1400" dirty="0">
                <a:latin typeface="Calibri" panose="020F0502020204030204" pitchFamily="34" charset="0"/>
              </a:rPr>
              <a:t>–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itchFamily="34" charset="0"/>
                <a:cs typeface="Times New Roman" panose="02020603050405020304" pitchFamily="18" charset="0"/>
              </a:rPr>
              <a:t>12-я </a:t>
            </a:r>
            <a:r>
              <a:rPr lang="ru-RU" sz="1400" dirty="0" smtClean="0">
                <a:latin typeface="Calibri" panose="020F0502020204030204" pitchFamily="34" charset="0"/>
              </a:rPr>
              <a:t>Международная летняя школа-конференция «Пограничные вопросы </a:t>
            </a:r>
            <a:r>
              <a:rPr lang="ru-RU" sz="1400" dirty="0">
                <a:latin typeface="Calibri" panose="020F0502020204030204" pitchFamily="34" charset="0"/>
              </a:rPr>
              <a:t>теории </a:t>
            </a:r>
            <a:r>
              <a:rPr lang="ru-RU" sz="1400" dirty="0" smtClean="0">
                <a:latin typeface="Calibri" panose="020F0502020204030204" pitchFamily="34" charset="0"/>
              </a:rPr>
              <a:t>моделей </a:t>
            </a:r>
            <a:r>
              <a:rPr lang="ru-RU" sz="1400" dirty="0">
                <a:latin typeface="Calibri" panose="020F0502020204030204" pitchFamily="34" charset="0"/>
              </a:rPr>
              <a:t>и </a:t>
            </a:r>
            <a:r>
              <a:rPr lang="ru-RU" sz="1400" dirty="0" smtClean="0">
                <a:latin typeface="Calibri" panose="020F0502020204030204" pitchFamily="34" charset="0"/>
              </a:rPr>
              <a:t>универсальные алгебры», Эрлагол-2017,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itchFamily="34" charset="0"/>
                <a:cs typeface="Times New Roman" panose="02020603050405020304" pitchFamily="18" charset="0"/>
              </a:rPr>
              <a:t>Новосибирск, Россия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Times New Roman" panose="02020603050405020304" pitchFamily="18" charset="0"/>
            </a:endParaRPr>
          </a:p>
          <a:p>
            <a:pPr lvl="0" eaLnBrk="0" hangingPunct="0"/>
            <a:r>
              <a:rPr lang="en-US" sz="1400" dirty="0" smtClean="0">
                <a:latin typeface="Calibri" panose="020F0502020204030204" pitchFamily="34" charset="0"/>
              </a:rPr>
              <a:t>1</a:t>
            </a:r>
            <a:r>
              <a:rPr lang="ru-RU" sz="1400" dirty="0" smtClean="0">
                <a:latin typeface="Calibri" panose="020F0502020204030204" pitchFamily="34" charset="0"/>
              </a:rPr>
              <a:t>6 </a:t>
            </a:r>
            <a:r>
              <a:rPr lang="en-US" sz="1400" dirty="0" smtClean="0">
                <a:latin typeface="Calibri" panose="020F0502020204030204" pitchFamily="34" charset="0"/>
              </a:rPr>
              <a:t>–</a:t>
            </a:r>
            <a:r>
              <a:rPr lang="ru-RU" sz="1400" dirty="0" smtClean="0">
                <a:latin typeface="Calibri" panose="020F0502020204030204" pitchFamily="34" charset="0"/>
              </a:rPr>
              <a:t> 21 июля 2017 </a:t>
            </a:r>
            <a:r>
              <a:rPr lang="ru-RU" sz="1400" dirty="0">
                <a:latin typeface="Calibri" panose="020F0502020204030204" pitchFamily="34" charset="0"/>
              </a:rPr>
              <a:t>г</a:t>
            </a:r>
            <a:r>
              <a:rPr lang="ru-RU" sz="1400" dirty="0" smtClean="0">
                <a:latin typeface="Calibri" panose="020F0502020204030204" pitchFamily="34" charset="0"/>
              </a:rPr>
              <a:t>. – </a:t>
            </a:r>
            <a:r>
              <a:rPr lang="en-US" sz="1400" dirty="0">
                <a:latin typeface="Calibri" panose="020F0502020204030204" pitchFamily="34" charset="0"/>
              </a:rPr>
              <a:t>Workshop on  Group Theory and Algebraic </a:t>
            </a:r>
            <a:r>
              <a:rPr lang="en-US" sz="1400" dirty="0" smtClean="0">
                <a:latin typeface="Calibri" panose="020F0502020204030204" pitchFamily="34" charset="0"/>
              </a:rPr>
              <a:t>Combinatorics</a:t>
            </a:r>
            <a:r>
              <a:rPr lang="ru-RU" sz="1400" dirty="0" smtClean="0">
                <a:latin typeface="Calibri" panose="020F0502020204030204" pitchFamily="34" charset="0"/>
              </a:rPr>
              <a:t>, </a:t>
            </a:r>
            <a:r>
              <a:rPr lang="ru-RU" sz="1400" dirty="0">
                <a:latin typeface="Calibri" panose="020F0502020204030204" pitchFamily="34" charset="0"/>
              </a:rPr>
              <a:t>Новосибирск, Россия</a:t>
            </a:r>
            <a:r>
              <a:rPr lang="ru-RU" sz="1400" dirty="0"/>
              <a:t> </a:t>
            </a:r>
            <a:endParaRPr lang="ru-RU" sz="1400" dirty="0" smtClean="0"/>
          </a:p>
          <a:p>
            <a:pPr lvl="0" eaLnBrk="0" hangingPunct="0"/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lvl="0" eaLnBrk="0" hangingPunct="0"/>
            <a:r>
              <a:rPr lang="ru-RU" sz="1400" dirty="0" smtClean="0">
                <a:latin typeface="Calibri" panose="020F0502020204030204" pitchFamily="34" charset="0"/>
              </a:rPr>
              <a:t>20 июля 2017 </a:t>
            </a:r>
            <a:r>
              <a:rPr lang="ru-RU" sz="1400" dirty="0">
                <a:latin typeface="Calibri" panose="020F0502020204030204" pitchFamily="34" charset="0"/>
              </a:rPr>
              <a:t>г</a:t>
            </a:r>
            <a:r>
              <a:rPr lang="ru-RU" sz="1400" dirty="0" smtClean="0">
                <a:latin typeface="Calibri" panose="020F0502020204030204" pitchFamily="34" charset="0"/>
              </a:rPr>
              <a:t>. – Совместный </a:t>
            </a:r>
            <a:r>
              <a:rPr lang="ru-RU" sz="1400" dirty="0">
                <a:latin typeface="Calibri" panose="020F0502020204030204" pitchFamily="34" charset="0"/>
              </a:rPr>
              <a:t>Российско-Индийский семинар «Узлы, группы кос и 3-многообразий»</a:t>
            </a:r>
            <a:r>
              <a:rPr lang="ru-RU" sz="1400" dirty="0" smtClean="0">
                <a:latin typeface="Calibri" panose="020F0502020204030204" pitchFamily="34" charset="0"/>
              </a:rPr>
              <a:t>, ИМ СО РАН, Новосибирск</a:t>
            </a:r>
            <a:r>
              <a:rPr lang="ru-RU" sz="1400" dirty="0">
                <a:latin typeface="Calibri" panose="020F0502020204030204" pitchFamily="34" charset="0"/>
              </a:rPr>
              <a:t>, Россия</a:t>
            </a:r>
            <a:r>
              <a:rPr lang="ru-RU" sz="1400" dirty="0"/>
              <a:t> </a:t>
            </a:r>
            <a:endParaRPr lang="ru-RU" sz="1400" dirty="0" smtClean="0"/>
          </a:p>
          <a:p>
            <a:pPr lvl="0" eaLnBrk="0" hangingPunct="0"/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lvl="0" eaLnBrk="0" hangingPunct="0"/>
            <a:r>
              <a:rPr lang="ru-RU" sz="1400" dirty="0" smtClean="0">
                <a:latin typeface="Calibri" panose="020F0502020204030204" pitchFamily="34" charset="0"/>
              </a:rPr>
              <a:t>7 – 19 </a:t>
            </a:r>
            <a:r>
              <a:rPr lang="ru-RU" sz="1400" dirty="0">
                <a:latin typeface="Calibri" panose="020F0502020204030204" pitchFamily="34" charset="0"/>
              </a:rPr>
              <a:t>августа </a:t>
            </a:r>
            <a:r>
              <a:rPr lang="ru-RU" sz="1400" dirty="0" smtClean="0">
                <a:latin typeface="Calibri" panose="020F0502020204030204" pitchFamily="34" charset="0"/>
              </a:rPr>
              <a:t>2017 </a:t>
            </a:r>
            <a:r>
              <a:rPr lang="ru-RU" sz="1400" dirty="0">
                <a:latin typeface="Calibri" panose="020F0502020204030204" pitchFamily="34" charset="0"/>
              </a:rPr>
              <a:t>г</a:t>
            </a:r>
            <a:r>
              <a:rPr lang="ru-RU" sz="1400" dirty="0" smtClean="0">
                <a:latin typeface="Calibri" panose="020F0502020204030204" pitchFamily="34" charset="0"/>
              </a:rPr>
              <a:t>. – </a:t>
            </a:r>
            <a:r>
              <a:rPr lang="ru-RU" sz="1400" dirty="0">
                <a:latin typeface="Calibri" panose="020F0502020204030204" pitchFamily="34" charset="0"/>
              </a:rPr>
              <a:t>Научная школа «Ассоциативные и </a:t>
            </a:r>
            <a:r>
              <a:rPr lang="ru-RU" sz="1400" dirty="0" err="1">
                <a:latin typeface="Calibri" panose="020F0502020204030204" pitchFamily="34" charset="0"/>
              </a:rPr>
              <a:t>неассоциативные</a:t>
            </a:r>
            <a:r>
              <a:rPr lang="ru-RU" sz="1400" dirty="0">
                <a:latin typeface="Calibri" panose="020F0502020204030204" pitchFamily="34" charset="0"/>
              </a:rPr>
              <a:t> алгебры»</a:t>
            </a:r>
            <a:r>
              <a:rPr lang="ru-RU" sz="1400" dirty="0" smtClean="0">
                <a:latin typeface="Calibri" panose="020F0502020204030204" pitchFamily="34" charset="0"/>
              </a:rPr>
              <a:t>, </a:t>
            </a:r>
            <a:r>
              <a:rPr lang="ru-RU" sz="1400" dirty="0">
                <a:latin typeface="Calibri" panose="020F0502020204030204" pitchFamily="34" charset="0"/>
              </a:rPr>
              <a:t>Новосибирск, </a:t>
            </a:r>
            <a:r>
              <a:rPr lang="ru-RU" sz="1400" dirty="0" smtClean="0">
                <a:latin typeface="Calibri" panose="020F0502020204030204" pitchFamily="34" charset="0"/>
              </a:rPr>
              <a:t>Россия</a:t>
            </a:r>
          </a:p>
          <a:p>
            <a:pPr lvl="0" eaLnBrk="0" hangingPunct="0"/>
            <a:endParaRPr lang="ru-RU" sz="1400" dirty="0" smtClean="0">
              <a:latin typeface="Calibri" panose="020F0502020204030204" pitchFamily="34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763688" y="260650"/>
            <a:ext cx="6956003" cy="12160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38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Конференции </a:t>
            </a:r>
            <a:r>
              <a:rPr kumimoji="0" lang="en-US" altLang="ru-RU" sz="3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2017 </a:t>
            </a:r>
            <a:r>
              <a:rPr kumimoji="0" lang="ru-RU" altLang="ru-RU" sz="3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года</a:t>
            </a:r>
          </a:p>
        </p:txBody>
      </p:sp>
      <p:pic>
        <p:nvPicPr>
          <p:cNvPr id="4" name="Рисунок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404813"/>
            <a:ext cx="9906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56585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07504" y="1795827"/>
            <a:ext cx="8784976" cy="4385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hangingPunct="0"/>
            <a:r>
              <a:rPr lang="ru-RU" sz="1400" dirty="0" smtClean="0">
                <a:latin typeface="Calibri" panose="020F0502020204030204" pitchFamily="34" charset="0"/>
              </a:rPr>
              <a:t>20 – 23 августа 2017 </a:t>
            </a:r>
            <a:r>
              <a:rPr lang="ru-RU" sz="1400" dirty="0">
                <a:latin typeface="Calibri" panose="020F0502020204030204" pitchFamily="34" charset="0"/>
              </a:rPr>
              <a:t>г</a:t>
            </a:r>
            <a:r>
              <a:rPr lang="ru-RU" sz="1400" dirty="0" smtClean="0">
                <a:latin typeface="Calibri" panose="020F0502020204030204" pitchFamily="34" charset="0"/>
              </a:rPr>
              <a:t>. – </a:t>
            </a:r>
            <a:r>
              <a:rPr lang="ru-RU" sz="1400" dirty="0">
                <a:latin typeface="Calibri" panose="020F0502020204030204" pitchFamily="34" charset="0"/>
              </a:rPr>
              <a:t>Международная школа-конференция «Соболевские чтения»</a:t>
            </a:r>
            <a:r>
              <a:rPr lang="ru-RU" sz="1400" dirty="0" smtClean="0">
                <a:latin typeface="Calibri" panose="020F0502020204030204" pitchFamily="34" charset="0"/>
              </a:rPr>
              <a:t>, Новосибирск, Россия</a:t>
            </a:r>
          </a:p>
          <a:p>
            <a:pPr lvl="0" eaLnBrk="0" hangingPunct="0"/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  <a:p>
            <a:pPr lvl="0" eaLnBrk="0" hangingPunct="0"/>
            <a:r>
              <a:rPr lang="ru-RU" sz="1400" dirty="0">
                <a:latin typeface="Calibri" panose="020F0502020204030204" pitchFamily="34" charset="0"/>
              </a:rPr>
              <a:t>20 </a:t>
            </a:r>
            <a:r>
              <a:rPr lang="ru-RU" sz="1400" dirty="0" smtClean="0">
                <a:latin typeface="Calibri" panose="020F0502020204030204" pitchFamily="34" charset="0"/>
              </a:rPr>
              <a:t>– 23 </a:t>
            </a:r>
            <a:r>
              <a:rPr lang="ru-RU" sz="1400" dirty="0">
                <a:latin typeface="Calibri" panose="020F0502020204030204" pitchFamily="34" charset="0"/>
              </a:rPr>
              <a:t>сентября </a:t>
            </a:r>
            <a:r>
              <a:rPr lang="ru-RU" sz="1400" dirty="0" smtClean="0">
                <a:latin typeface="Calibri" panose="020F0502020204030204" pitchFamily="34" charset="0"/>
              </a:rPr>
              <a:t>2017 </a:t>
            </a:r>
            <a:r>
              <a:rPr lang="ru-RU" sz="1400" dirty="0">
                <a:latin typeface="Calibri" panose="020F0502020204030204" pitchFamily="34" charset="0"/>
              </a:rPr>
              <a:t>г </a:t>
            </a:r>
            <a:r>
              <a:rPr lang="ru-RU" sz="1400" dirty="0" smtClean="0">
                <a:latin typeface="Calibri" panose="020F0502020204030204" pitchFamily="34" charset="0"/>
              </a:rPr>
              <a:t>. – Международная </a:t>
            </a:r>
            <a:r>
              <a:rPr lang="ru-RU" sz="1400" dirty="0">
                <a:latin typeface="Calibri" panose="020F0502020204030204" pitchFamily="34" charset="0"/>
              </a:rPr>
              <a:t>конференция «Дни геометрии в Новосибирске — </a:t>
            </a:r>
            <a:r>
              <a:rPr lang="ru-RU" sz="1400" dirty="0" smtClean="0">
                <a:latin typeface="Calibri" panose="020F0502020204030204" pitchFamily="34" charset="0"/>
              </a:rPr>
              <a:t>2017», </a:t>
            </a:r>
            <a:r>
              <a:rPr lang="ru-RU" sz="1400" dirty="0">
                <a:latin typeface="Calibri" panose="020F0502020204030204" pitchFamily="34" charset="0"/>
              </a:rPr>
              <a:t>Новосибирск, </a:t>
            </a:r>
            <a:r>
              <a:rPr lang="ru-RU" sz="1400" dirty="0" smtClean="0">
                <a:latin typeface="Calibri" panose="020F0502020204030204" pitchFamily="34" charset="0"/>
              </a:rPr>
              <a:t>Россия</a:t>
            </a:r>
            <a:endParaRPr lang="en-US" sz="1400" dirty="0" smtClean="0">
              <a:latin typeface="Calibri" panose="020F0502020204030204" pitchFamily="34" charset="0"/>
            </a:endParaRPr>
          </a:p>
          <a:p>
            <a:pPr lvl="0" eaLnBrk="0" hangingPunct="0"/>
            <a:endParaRPr lang="en-US" sz="1400" dirty="0">
              <a:latin typeface="Calibri" panose="020F0502020204030204" pitchFamily="34" charset="0"/>
            </a:endParaRPr>
          </a:p>
          <a:p>
            <a:pPr lvl="0" eaLnBrk="0" hangingPunct="0"/>
            <a:r>
              <a:rPr lang="ru-RU" sz="1400" dirty="0" smtClean="0">
                <a:latin typeface="Calibri" panose="020F0502020204030204" pitchFamily="34" charset="0"/>
                <a:ea typeface="Adobe Fan Heiti Std B" pitchFamily="34" charset="-128"/>
                <a:cs typeface="Times New Roman" panose="02020603050405020304" pitchFamily="18" charset="0"/>
              </a:rPr>
              <a:t>2 </a:t>
            </a:r>
            <a:r>
              <a:rPr lang="ru-RU" sz="1400" dirty="0" smtClean="0">
                <a:latin typeface="Calibri" panose="020F0502020204030204" pitchFamily="34" charset="0"/>
              </a:rPr>
              <a:t>– </a:t>
            </a:r>
            <a:r>
              <a:rPr lang="ru-RU" sz="1400" dirty="0" smtClean="0">
                <a:latin typeface="Calibri" panose="020F0502020204030204" pitchFamily="34" charset="0"/>
                <a:ea typeface="Adobe Fan Heiti Std B" pitchFamily="34" charset="-128"/>
                <a:cs typeface="Times New Roman" panose="02020603050405020304" pitchFamily="18" charset="0"/>
              </a:rPr>
              <a:t>6 октября 2017 </a:t>
            </a:r>
            <a:r>
              <a:rPr lang="ru-RU" sz="1400" dirty="0">
                <a:latin typeface="Calibri" panose="020F0502020204030204" pitchFamily="34" charset="0"/>
                <a:ea typeface="Adobe Fan Heiti Std B" pitchFamily="34" charset="-128"/>
                <a:cs typeface="Times New Roman" panose="02020603050405020304" pitchFamily="18" charset="0"/>
              </a:rPr>
              <a:t>г.  </a:t>
            </a:r>
            <a:r>
              <a:rPr lang="ru-RU" sz="1400" dirty="0" smtClean="0">
                <a:latin typeface="Calibri" panose="020F0502020204030204" pitchFamily="34" charset="0"/>
                <a:ea typeface="Adobe Fan Heiti Std B" pitchFamily="34" charset="-128"/>
                <a:cs typeface="Times New Roman" panose="02020603050405020304" pitchFamily="18" charset="0"/>
              </a:rPr>
              <a:t>– </a:t>
            </a:r>
            <a:r>
              <a:rPr lang="ru-RU" sz="1400" dirty="0">
                <a:latin typeface="Calibri" panose="020F0502020204030204" pitchFamily="34" charset="0"/>
              </a:rPr>
              <a:t>VI Всероссийская конференция с международным участием «Знания – Онтологии – Теории» (ЗОНT-17)</a:t>
            </a:r>
            <a:r>
              <a:rPr lang="ru-RU" sz="1400" dirty="0" smtClean="0">
                <a:latin typeface="Calibri" panose="020F0502020204030204" pitchFamily="34" charset="0"/>
                <a:ea typeface="Adobe Fan Heiti Std B" pitchFamily="34" charset="-128"/>
                <a:cs typeface="Times New Roman" panose="02020603050405020304" pitchFamily="18" charset="0"/>
              </a:rPr>
              <a:t>, Новосибирск, Россия</a:t>
            </a:r>
          </a:p>
          <a:p>
            <a:pPr lvl="0" eaLnBrk="0" hangingPunct="0"/>
            <a:endParaRPr lang="ru-RU" sz="1400" dirty="0">
              <a:latin typeface="Calibri" panose="020F0502020204030204" pitchFamily="34" charset="0"/>
              <a:ea typeface="Adobe Fan Heiti Std B" pitchFamily="34" charset="-128"/>
              <a:cs typeface="Times New Roman" panose="02020603050405020304" pitchFamily="18" charset="0"/>
            </a:endParaRPr>
          </a:p>
          <a:p>
            <a:pPr lvl="0" eaLnBrk="0" hangingPunct="0"/>
            <a:r>
              <a:rPr lang="ru-RU" sz="1400" dirty="0">
                <a:latin typeface="Calibri" panose="020F0502020204030204" pitchFamily="34" charset="0"/>
              </a:rPr>
              <a:t>13 – 24 ноября 2017 г</a:t>
            </a:r>
            <a:r>
              <a:rPr lang="ru-RU" sz="1400" dirty="0" smtClean="0">
                <a:latin typeface="Calibri" panose="020F0502020204030204" pitchFamily="34" charset="0"/>
              </a:rPr>
              <a:t>. – </a:t>
            </a:r>
            <a:r>
              <a:rPr lang="ru-RU" sz="1400" dirty="0">
                <a:latin typeface="Calibri" panose="020F0502020204030204" pitchFamily="34" charset="0"/>
              </a:rPr>
              <a:t>XI Всероссийская конференция с международным </a:t>
            </a:r>
            <a:r>
              <a:rPr lang="ru-RU" sz="1400" dirty="0" smtClean="0">
                <a:latin typeface="Calibri" panose="020F0502020204030204" pitchFamily="34" charset="0"/>
              </a:rPr>
              <a:t>участием «</a:t>
            </a:r>
            <a:r>
              <a:rPr lang="ru-RU" sz="1400" dirty="0">
                <a:latin typeface="Calibri" panose="020F0502020204030204" pitchFamily="34" charset="0"/>
              </a:rPr>
              <a:t>Рефлексивный театр ситуационного центра (РТСЦ-2017</a:t>
            </a:r>
            <a:r>
              <a:rPr lang="ru-RU" sz="1400" dirty="0" smtClean="0">
                <a:latin typeface="Calibri" panose="020F0502020204030204" pitchFamily="34" charset="0"/>
              </a:rPr>
              <a:t>)», Омск, Россия</a:t>
            </a:r>
          </a:p>
          <a:p>
            <a:pPr lvl="0" eaLnBrk="0" hangingPunct="0"/>
            <a:endParaRPr lang="ru-RU" sz="1400" dirty="0">
              <a:latin typeface="Calibri" panose="020F0502020204030204" pitchFamily="34" charset="0"/>
            </a:endParaRPr>
          </a:p>
          <a:p>
            <a:pPr lvl="0" eaLnBrk="0" hangingPunct="0"/>
            <a:r>
              <a:rPr lang="ru-RU" sz="1400" dirty="0" smtClean="0">
                <a:latin typeface="Calibri" panose="020F0502020204030204" pitchFamily="34" charset="0"/>
              </a:rPr>
              <a:t>14 – 16 ноября 2017 г. –  </a:t>
            </a:r>
            <a:r>
              <a:rPr lang="en-US" sz="1400" dirty="0">
                <a:latin typeface="Calibri" panose="020F0502020204030204" pitchFamily="34" charset="0"/>
              </a:rPr>
              <a:t>International scientific and technical conference «Applied Mechanics and Dynamics Systems</a:t>
            </a:r>
            <a:r>
              <a:rPr lang="en-US" sz="1400" dirty="0" smtClean="0">
                <a:latin typeface="Calibri" panose="020F0502020204030204" pitchFamily="34" charset="0"/>
              </a:rPr>
              <a:t>»,  </a:t>
            </a:r>
            <a:r>
              <a:rPr lang="ru-RU" sz="1400" dirty="0" smtClean="0">
                <a:latin typeface="Calibri" panose="020F0502020204030204" pitchFamily="34" charset="0"/>
              </a:rPr>
              <a:t>Омск, Россия</a:t>
            </a:r>
          </a:p>
          <a:p>
            <a:pPr lvl="0" eaLnBrk="0" hangingPunct="0"/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  <a:p>
            <a:pPr lvl="0" eaLnBrk="0" hangingPunct="0"/>
            <a:r>
              <a:rPr lang="ru-RU" sz="1400" dirty="0">
                <a:latin typeface="Calibri" panose="020F0502020204030204" pitchFamily="34" charset="0"/>
              </a:rPr>
              <a:t>20 – </a:t>
            </a:r>
            <a:r>
              <a:rPr lang="ru-RU" sz="1400" dirty="0" smtClean="0">
                <a:latin typeface="Calibri" panose="020F0502020204030204" pitchFamily="34" charset="0"/>
              </a:rPr>
              <a:t>24 </a:t>
            </a:r>
            <a:r>
              <a:rPr lang="ru-RU" sz="1400" dirty="0">
                <a:latin typeface="Calibri" panose="020F0502020204030204" pitchFamily="34" charset="0"/>
              </a:rPr>
              <a:t>ноября </a:t>
            </a:r>
            <a:r>
              <a:rPr lang="ru-RU" sz="1400" dirty="0" smtClean="0">
                <a:latin typeface="Calibri" panose="020F0502020204030204" pitchFamily="34" charset="0"/>
              </a:rPr>
              <a:t>2017 </a:t>
            </a:r>
            <a:r>
              <a:rPr lang="ru-RU" sz="1400" dirty="0">
                <a:latin typeface="Calibri" panose="020F0502020204030204" pitchFamily="34" charset="0"/>
              </a:rPr>
              <a:t>г</a:t>
            </a:r>
            <a:r>
              <a:rPr lang="ru-RU" sz="1400" dirty="0" smtClean="0">
                <a:latin typeface="Calibri" panose="020F0502020204030204" pitchFamily="34" charset="0"/>
              </a:rPr>
              <a:t>. – Международная </a:t>
            </a:r>
            <a:r>
              <a:rPr lang="ru-RU" sz="1400" dirty="0">
                <a:latin typeface="Calibri" panose="020F0502020204030204" pitchFamily="34" charset="0"/>
              </a:rPr>
              <a:t>конференция «Мальцевские чтения» </a:t>
            </a:r>
            <a:r>
              <a:rPr lang="ru-RU" sz="1400" dirty="0" smtClean="0">
                <a:latin typeface="Calibri" panose="020F0502020204030204" pitchFamily="34" charset="0"/>
              </a:rPr>
              <a:t>2017, </a:t>
            </a:r>
            <a:r>
              <a:rPr lang="ru-RU" sz="1400" dirty="0">
                <a:latin typeface="Calibri" panose="020F0502020204030204" pitchFamily="34" charset="0"/>
              </a:rPr>
              <a:t>Новосибирск, Россия</a:t>
            </a:r>
            <a:r>
              <a:rPr lang="ru-RU" sz="800" dirty="0"/>
              <a:t> </a:t>
            </a:r>
            <a:endParaRPr lang="ru-RU" sz="800" dirty="0" smtClean="0"/>
          </a:p>
          <a:p>
            <a:pPr lvl="0" eaLnBrk="0" hangingPunct="0"/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  <a:p>
            <a:pPr lvl="0" eaLnBrk="0" hangingPunct="0"/>
            <a:endParaRPr lang="ru-RU" sz="1400" dirty="0" smtClean="0">
              <a:latin typeface="Calibri" panose="020F0502020204030204" pitchFamily="34" charset="0"/>
            </a:endParaRPr>
          </a:p>
          <a:p>
            <a:pPr lvl="0" eaLnBrk="0" hangingPunct="0"/>
            <a:r>
              <a:rPr lang="ru-RU" sz="1400" dirty="0" smtClean="0">
                <a:latin typeface="Calibri" panose="020F0502020204030204" pitchFamily="34" charset="0"/>
              </a:rPr>
              <a:t>21 </a:t>
            </a:r>
            <a:r>
              <a:rPr lang="ru-RU" sz="1400" dirty="0">
                <a:latin typeface="Calibri" panose="020F0502020204030204" pitchFamily="34" charset="0"/>
              </a:rPr>
              <a:t>– </a:t>
            </a:r>
            <a:r>
              <a:rPr lang="ru-RU" sz="1400" dirty="0" smtClean="0">
                <a:latin typeface="Calibri" panose="020F0502020204030204" pitchFamily="34" charset="0"/>
              </a:rPr>
              <a:t>23 </a:t>
            </a:r>
            <a:r>
              <a:rPr lang="ru-RU" sz="1400" dirty="0">
                <a:latin typeface="Calibri" panose="020F0502020204030204" pitchFamily="34" charset="0"/>
              </a:rPr>
              <a:t>декабря </a:t>
            </a:r>
            <a:r>
              <a:rPr lang="ru-RU" sz="1400" dirty="0" smtClean="0">
                <a:latin typeface="Calibri" panose="020F0502020204030204" pitchFamily="34" charset="0"/>
              </a:rPr>
              <a:t>2017 г. – Всероссийская </a:t>
            </a:r>
            <a:r>
              <a:rPr lang="ru-RU" sz="1400" dirty="0">
                <a:latin typeface="Calibri" panose="020F0502020204030204" pitchFamily="34" charset="0"/>
              </a:rPr>
              <a:t>конференция «Декабрьские чтения</a:t>
            </a:r>
            <a:r>
              <a:rPr lang="ru-RU" sz="1400" dirty="0" smtClean="0">
                <a:latin typeface="Calibri" panose="020F0502020204030204" pitchFamily="34" charset="0"/>
              </a:rPr>
              <a:t>», Новосибирск</a:t>
            </a:r>
            <a:r>
              <a:rPr lang="ru-RU" sz="1400" dirty="0">
                <a:latin typeface="Calibri" panose="020F0502020204030204" pitchFamily="34" charset="0"/>
              </a:rPr>
              <a:t>, Россия</a:t>
            </a:r>
            <a:r>
              <a:rPr lang="ru-RU" sz="1400" dirty="0"/>
              <a:t> </a:t>
            </a:r>
            <a:endParaRPr lang="ru-RU" sz="1400" dirty="0" smtClean="0">
              <a:latin typeface="Calibri" panose="020F0502020204030204" pitchFamily="34" charset="0"/>
            </a:endParaRPr>
          </a:p>
          <a:p>
            <a:pPr lvl="0" eaLnBrk="0" hangingPunct="0"/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763688" y="260650"/>
            <a:ext cx="6956003" cy="12160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38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Конференции </a:t>
            </a:r>
            <a:r>
              <a:rPr kumimoji="0" lang="en-US" altLang="ru-RU" sz="3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</a:t>
            </a:r>
            <a:r>
              <a:rPr kumimoji="0" lang="ru-RU" altLang="ru-RU" sz="3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7</a:t>
            </a:r>
            <a:r>
              <a:rPr kumimoji="0" lang="en-US" altLang="ru-RU" sz="3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altLang="ru-RU" sz="3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года</a:t>
            </a:r>
          </a:p>
        </p:txBody>
      </p:sp>
      <p:pic>
        <p:nvPicPr>
          <p:cNvPr id="4" name="Рисунок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404813"/>
            <a:ext cx="9906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57878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80728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altLang="ru-RU" sz="3400" dirty="0" smtClean="0"/>
              <a:t>      </a:t>
            </a:r>
            <a:r>
              <a:rPr lang="ru-RU" altLang="ru-RU" sz="3600" dirty="0" smtClean="0"/>
              <a:t>Гранты РНФ в 2017 году </a:t>
            </a:r>
            <a:r>
              <a:rPr lang="ru-RU" altLang="ru-RU" sz="3400" dirty="0" smtClean="0"/>
              <a:t>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0" y="980728"/>
            <a:ext cx="9144000" cy="568863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1400" i="1" dirty="0" smtClean="0"/>
          </a:p>
          <a:p>
            <a:r>
              <a:rPr lang="ru-RU" sz="14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Вдовин</a:t>
            </a:r>
            <a:r>
              <a:rPr lang="en-US" sz="14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14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Е.П. </a:t>
            </a:r>
            <a:r>
              <a:rPr lang="en-US" sz="1400" i="1" dirty="0"/>
              <a:t>- </a:t>
            </a:r>
            <a:r>
              <a:rPr lang="ru-RU" sz="1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Изучение строения групп и алгебр, алгоритмические проблемы в группах и алгебрах и их приложения</a:t>
            </a:r>
            <a:r>
              <a:rPr lang="en-US" sz="1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400" dirty="0"/>
              <a:t>(</a:t>
            </a:r>
            <a:r>
              <a:rPr lang="ru-RU" sz="1400" dirty="0"/>
              <a:t>грант по приоритетному направлению деятельности РНФ «Проведение фундаментальных научных исследований и поисковых научных исследований коллективами существующих научных лабораторий (кафедр)»</a:t>
            </a:r>
            <a:r>
              <a:rPr lang="en-US" sz="1400" dirty="0"/>
              <a:t>)</a:t>
            </a:r>
          </a:p>
          <a:p>
            <a:r>
              <a:rPr lang="ru-RU" sz="1400" b="1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Береснев</a:t>
            </a:r>
            <a:r>
              <a:rPr lang="ru-RU" sz="1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В.Л.</a:t>
            </a:r>
            <a:r>
              <a:rPr lang="en-US" sz="1400" dirty="0" smtClean="0"/>
              <a:t>- </a:t>
            </a:r>
            <a:r>
              <a:rPr lang="ru-RU" sz="1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Разработка </a:t>
            </a:r>
            <a:r>
              <a:rPr lang="ru-RU" sz="1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исследование математических моделей принятия решений в условиях </a:t>
            </a:r>
            <a:r>
              <a:rPr lang="ru-RU" sz="1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конкуренции или </a:t>
            </a:r>
            <a:r>
              <a:rPr lang="ru-RU" sz="1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противоборства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en-US" sz="1400" dirty="0" smtClean="0"/>
              <a:t>(</a:t>
            </a:r>
            <a:r>
              <a:rPr lang="ru-RU" sz="1400" dirty="0" smtClean="0"/>
              <a:t>грант по приоритетному направлению деятельности РНФ «Проведение фундаментальных научных исследований и поисковых научных исследований отдельными научными группами»</a:t>
            </a:r>
            <a:r>
              <a:rPr lang="en-US" sz="1400" dirty="0" smtClean="0"/>
              <a:t>)</a:t>
            </a:r>
            <a:endParaRPr lang="ru-RU" sz="1400" dirty="0" smtClean="0"/>
          </a:p>
          <a:p>
            <a:r>
              <a:rPr lang="ru-RU" sz="1400" b="1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Тайманов</a:t>
            </a:r>
            <a:r>
              <a:rPr lang="en-US" sz="1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1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И.А.</a:t>
            </a:r>
            <a:r>
              <a:rPr lang="en-US" sz="1400" i="1" dirty="0" smtClean="0"/>
              <a:t>- </a:t>
            </a:r>
            <a:r>
              <a:rPr lang="ru-RU" sz="1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Геометрия и точные решения дифференциальных уравнений</a:t>
            </a:r>
            <a:br>
              <a:rPr lang="ru-RU" sz="1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400" dirty="0" smtClean="0"/>
              <a:t>(</a:t>
            </a:r>
            <a:r>
              <a:rPr lang="ru-RU" sz="1400" dirty="0" smtClean="0"/>
              <a:t>грант по приоритетному направлению деятельности РНФ «Проведение фундаментальных научных исследований и поисковых научных исследований отдельными научными группами»</a:t>
            </a:r>
            <a:r>
              <a:rPr lang="en-US" sz="1400" dirty="0" smtClean="0"/>
              <a:t>)</a:t>
            </a:r>
            <a:endParaRPr lang="ru-RU" sz="1400" dirty="0" smtClean="0"/>
          </a:p>
          <a:p>
            <a:r>
              <a:rPr lang="ru-RU" sz="1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Кочетов Ю.А. </a:t>
            </a:r>
            <a:r>
              <a:rPr lang="ru-RU" sz="1400" i="1" dirty="0" smtClean="0"/>
              <a:t>- </a:t>
            </a:r>
            <a:r>
              <a:rPr lang="ru-RU" sz="1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Методы решения дискретных задач оптимального распределения </a:t>
            </a:r>
            <a:r>
              <a:rPr lang="ru-RU" sz="1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ресурсов  </a:t>
            </a:r>
            <a:r>
              <a:rPr lang="en-US" sz="1400" dirty="0" smtClean="0"/>
              <a:t>(</a:t>
            </a:r>
            <a:r>
              <a:rPr lang="ru-RU" sz="1400" dirty="0"/>
              <a:t>грант по приоритетному направлению деятельности РНФ «Проведение фундаментальных научных исследований и поисковых научных исследований отдельными научными группами»</a:t>
            </a:r>
            <a:r>
              <a:rPr lang="en-US" sz="1400" dirty="0"/>
              <a:t>)</a:t>
            </a:r>
            <a:endParaRPr lang="ru-RU" sz="1400" dirty="0"/>
          </a:p>
          <a:p>
            <a:endParaRPr lang="ru-RU" sz="14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3999" cy="980728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altLang="ru-RU" sz="3400" dirty="0" smtClean="0"/>
              <a:t>    </a:t>
            </a:r>
            <a:r>
              <a:rPr lang="ru-RU" altLang="ru-RU" sz="3600" dirty="0" smtClean="0"/>
              <a:t>Гранты РНФ в 2017 году </a:t>
            </a:r>
            <a:r>
              <a:rPr lang="ru-RU" altLang="ru-RU" sz="3400" dirty="0" smtClean="0"/>
              <a:t>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" y="1268760"/>
            <a:ext cx="9143999" cy="558924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1400" i="1" dirty="0" smtClean="0"/>
          </a:p>
          <a:p>
            <a:r>
              <a:rPr lang="ru-RU" sz="1400" b="1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Кельманов</a:t>
            </a:r>
            <a:r>
              <a:rPr lang="ru-RU" sz="1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А.В. </a:t>
            </a:r>
            <a:r>
              <a:rPr lang="en-US" sz="1400" i="1" dirty="0" smtClean="0"/>
              <a:t>-</a:t>
            </a:r>
            <a:r>
              <a:rPr lang="ru-RU" sz="1400" i="1" dirty="0" smtClean="0"/>
              <a:t> </a:t>
            </a:r>
            <a:r>
              <a:rPr lang="ru-RU" sz="1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Проблемы дискретной оптимизации </a:t>
            </a:r>
            <a:r>
              <a:rPr lang="ru-RU" sz="1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компьютерных </a:t>
            </a:r>
            <a:r>
              <a:rPr lang="ru-RU" sz="1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технологиях анализа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большеразмерных </a:t>
            </a:r>
            <a:r>
              <a:rPr lang="ru-RU" sz="1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данных</a:t>
            </a:r>
            <a:br>
              <a:rPr lang="ru-RU" sz="1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</a:t>
            </a:r>
            <a:r>
              <a:rPr lang="en-US" sz="1400" dirty="0" smtClean="0"/>
              <a:t>(</a:t>
            </a:r>
            <a:r>
              <a:rPr lang="ru-RU" sz="1400" dirty="0"/>
              <a:t>грант по приоритетному направлению деятельности РНФ «Проведение фундаментальных </a:t>
            </a:r>
            <a:r>
              <a:rPr lang="ru-RU" sz="1400" dirty="0" smtClean="0"/>
              <a:t> 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400" dirty="0"/>
              <a:t> </a:t>
            </a:r>
            <a:r>
              <a:rPr lang="ru-RU" sz="1400" dirty="0" smtClean="0"/>
              <a:t>       научных </a:t>
            </a:r>
            <a:r>
              <a:rPr lang="ru-RU" sz="1400" dirty="0"/>
              <a:t>исследований и поисковых научных исследований коллективами существующих </a:t>
            </a:r>
            <a:r>
              <a:rPr lang="ru-RU" sz="1400" dirty="0" smtClean="0"/>
              <a:t> 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400" dirty="0"/>
              <a:t> </a:t>
            </a:r>
            <a:r>
              <a:rPr lang="ru-RU" sz="1400" dirty="0" smtClean="0"/>
              <a:t>       научных </a:t>
            </a:r>
            <a:r>
              <a:rPr lang="ru-RU" sz="1400" dirty="0"/>
              <a:t>лабораторий (кафедр)»</a:t>
            </a:r>
            <a:r>
              <a:rPr lang="en-US" sz="1400" dirty="0"/>
              <a:t>)</a:t>
            </a:r>
          </a:p>
          <a:p>
            <a:r>
              <a:rPr lang="ru-RU" sz="1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Веснин</a:t>
            </a:r>
            <a:r>
              <a:rPr lang="en-US" sz="1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1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А.Ю.</a:t>
            </a:r>
            <a:r>
              <a:rPr lang="en-US" sz="1400" dirty="0" smtClean="0"/>
              <a:t>-</a:t>
            </a:r>
            <a:r>
              <a:rPr lang="ru-RU" sz="1400" dirty="0" smtClean="0"/>
              <a:t> </a:t>
            </a:r>
            <a:r>
              <a:rPr lang="ru-RU" sz="1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Современные проблемы топологии </a:t>
            </a:r>
            <a:r>
              <a:rPr lang="ru-RU" sz="1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малых размерностей </a:t>
            </a:r>
            <a:r>
              <a:rPr lang="ru-RU" sz="1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пересечении с геометрией </a:t>
            </a:r>
            <a:r>
              <a:rPr lang="ru-RU" sz="1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алгеброй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en-US" sz="1400" dirty="0" smtClean="0"/>
              <a:t>(</a:t>
            </a:r>
            <a:r>
              <a:rPr lang="ru-RU" sz="1400" dirty="0" smtClean="0"/>
              <a:t>грант по приоритетному направлению деятельности РНФ «Проведение фундаментальных научных исследований и поисковых научных исследований отдельными научными группами»</a:t>
            </a:r>
            <a:r>
              <a:rPr lang="en-US" sz="1400" dirty="0" smtClean="0"/>
              <a:t>)</a:t>
            </a:r>
            <a:endParaRPr lang="ru-RU" sz="1400" dirty="0" smtClean="0"/>
          </a:p>
          <a:p>
            <a:r>
              <a:rPr lang="ru-RU" sz="1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Бородин О.В.</a:t>
            </a:r>
            <a:r>
              <a:rPr lang="en-US" sz="1400" i="1" dirty="0" smtClean="0"/>
              <a:t>- </a:t>
            </a:r>
            <a:r>
              <a:rPr lang="ru-RU" sz="1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Комбинаторное строение цепей, циклов и звезд </a:t>
            </a:r>
            <a:r>
              <a:rPr lang="ru-RU" sz="1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1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эйлеровых</a:t>
            </a:r>
            <a:r>
              <a:rPr lang="ru-RU" sz="1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многогранниках</a:t>
            </a:r>
            <a:br>
              <a:rPr lang="ru-RU" sz="1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400" dirty="0" smtClean="0"/>
              <a:t>(</a:t>
            </a:r>
            <a:r>
              <a:rPr lang="ru-RU" sz="1400" dirty="0" smtClean="0"/>
              <a:t>грант по приоритетному направлению деятельности РНФ «Проведение фундаментальных научных исследований и поисковых научных исследований отдельными научными группами»</a:t>
            </a:r>
            <a:r>
              <a:rPr lang="en-US" sz="1400" dirty="0" smtClean="0"/>
              <a:t>)</a:t>
            </a:r>
            <a:endParaRPr lang="ru-RU" sz="1400" dirty="0" smtClean="0"/>
          </a:p>
          <a:p>
            <a:r>
              <a:rPr lang="ru-RU" sz="1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Гончаров С.С. </a:t>
            </a:r>
            <a:r>
              <a:rPr lang="ru-RU" sz="1400" dirty="0" smtClean="0"/>
              <a:t>- </a:t>
            </a:r>
            <a:r>
              <a:rPr lang="ru-RU" sz="1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Логико-вероятностный инструментарий искусственного интеллекта нового </a:t>
            </a:r>
            <a:r>
              <a:rPr lang="ru-RU" sz="1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поколения</a:t>
            </a:r>
          </a:p>
          <a:p>
            <a:pPr marL="0" indent="0">
              <a:buNone/>
            </a:pPr>
            <a:r>
              <a:rPr lang="ru-RU" sz="1400" dirty="0" smtClean="0"/>
              <a:t>        </a:t>
            </a:r>
            <a:r>
              <a:rPr lang="en-US" sz="1400" dirty="0" smtClean="0"/>
              <a:t>(</a:t>
            </a:r>
            <a:r>
              <a:rPr lang="ru-RU" sz="1400" dirty="0"/>
              <a:t>грант по приоритетному направлению деятельности РНФ «Проведение </a:t>
            </a:r>
            <a:r>
              <a:rPr lang="ru-RU" sz="1400" dirty="0" smtClean="0"/>
              <a:t>фундаментальных</a:t>
            </a:r>
          </a:p>
          <a:p>
            <a:pPr marL="0" indent="0">
              <a:buNone/>
            </a:pPr>
            <a:r>
              <a:rPr lang="ru-RU" sz="1400" dirty="0"/>
              <a:t> </a:t>
            </a:r>
            <a:r>
              <a:rPr lang="ru-RU" sz="1400" dirty="0" smtClean="0"/>
              <a:t>       научных </a:t>
            </a:r>
            <a:r>
              <a:rPr lang="ru-RU" sz="1400" dirty="0"/>
              <a:t>исследований и поисковых научных исследований отдельными научными группами»</a:t>
            </a:r>
            <a:r>
              <a:rPr lang="en-US" sz="1400" dirty="0"/>
              <a:t>)</a:t>
            </a:r>
            <a:endParaRPr lang="ru-RU" sz="1400" dirty="0"/>
          </a:p>
          <a:p>
            <a:endParaRPr lang="ru-RU" sz="1400" dirty="0" smtClean="0"/>
          </a:p>
          <a:p>
            <a:endParaRPr lang="ru-RU" sz="14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80590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>
          <a:xfrm>
            <a:off x="539552" y="188642"/>
            <a:ext cx="8001000" cy="12160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altLang="ru-RU" dirty="0" smtClean="0"/>
              <a:t>Мой первый грант РФФИ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 flipH="1">
            <a:off x="8532440" y="2132856"/>
            <a:ext cx="72008" cy="4320480"/>
          </a:xfrm>
        </p:spPr>
        <p:txBody>
          <a:bodyPr numCol="2">
            <a:normAutofit/>
          </a:bodyPr>
          <a:lstStyle/>
          <a:p>
            <a:pPr marL="0" indent="0">
              <a:buNone/>
              <a:defRPr/>
            </a:pPr>
            <a:endParaRPr lang="ru-RU" sz="2000" dirty="0" smtClean="0"/>
          </a:p>
          <a:p>
            <a:pPr marL="457200" indent="-457200">
              <a:buNone/>
              <a:defRPr/>
            </a:pPr>
            <a:endParaRPr lang="ru-RU" sz="2000" dirty="0" smtClean="0"/>
          </a:p>
          <a:p>
            <a:pPr marL="0" indent="0">
              <a:buNone/>
              <a:defRPr/>
            </a:pPr>
            <a:endParaRPr lang="ru-RU" sz="2000" dirty="0" smtClean="0"/>
          </a:p>
          <a:p>
            <a:pPr marL="0" indent="0">
              <a:buNone/>
              <a:defRPr/>
            </a:pP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59747" y="1556792"/>
            <a:ext cx="828092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None/>
              <a:defRPr/>
            </a:pPr>
            <a:r>
              <a:rPr lang="ru-RU" altLang="ru-RU" dirty="0">
                <a:latin typeface="+mn-lt"/>
                <a:cs typeface="Andalus" panose="02020603050405020304" pitchFamily="18" charset="-78"/>
              </a:rPr>
              <a:t>2016</a:t>
            </a:r>
            <a:r>
              <a:rPr lang="en-US" altLang="ru-RU" dirty="0">
                <a:latin typeface="+mn-lt"/>
                <a:cs typeface="Andalus" panose="02020603050405020304" pitchFamily="18" charset="-78"/>
              </a:rPr>
              <a:t>-201</a:t>
            </a:r>
            <a:r>
              <a:rPr lang="ru-RU" altLang="ru-RU" dirty="0">
                <a:latin typeface="+mn-lt"/>
                <a:cs typeface="Andalus" panose="02020603050405020304" pitchFamily="18" charset="-78"/>
              </a:rPr>
              <a:t>7</a:t>
            </a:r>
            <a:endParaRPr lang="ru-RU" dirty="0">
              <a:latin typeface="+mn-lt"/>
              <a:cs typeface="Andalus" panose="02020603050405020304" pitchFamily="18" charset="-78"/>
            </a:endParaRPr>
          </a:p>
          <a:p>
            <a:pPr marL="457200" indent="-457200">
              <a:buAutoNum type="arabicPeriod"/>
              <a:defRPr/>
            </a:pPr>
            <a:r>
              <a:rPr lang="ru-RU" dirty="0">
                <a:latin typeface="+mn-lt"/>
                <a:cs typeface="Andalus" panose="02020603050405020304" pitchFamily="18" charset="-78"/>
              </a:rPr>
              <a:t>Пешков Илья Михайлович (Д4)</a:t>
            </a:r>
          </a:p>
          <a:p>
            <a:pPr marL="457200" indent="-457200">
              <a:buAutoNum type="arabicPeriod"/>
              <a:defRPr/>
            </a:pPr>
            <a:r>
              <a:rPr lang="ru-RU" dirty="0">
                <a:latin typeface="+mn-lt"/>
                <a:cs typeface="Andalus" panose="02020603050405020304" pitchFamily="18" charset="-78"/>
              </a:rPr>
              <a:t>Медных Илья Александрович (У6)                </a:t>
            </a:r>
          </a:p>
          <a:p>
            <a:pPr marL="457200" indent="-457200">
              <a:buAutoNum type="arabicPeriod"/>
              <a:defRPr/>
            </a:pPr>
            <a:r>
              <a:rPr lang="ru-RU" dirty="0">
                <a:latin typeface="+mn-lt"/>
                <a:cs typeface="Andalus" panose="02020603050405020304" pitchFamily="18" charset="-78"/>
              </a:rPr>
              <a:t>Балакина Екатерина Юрьевна (У1)</a:t>
            </a:r>
          </a:p>
          <a:p>
            <a:pPr marL="457200" indent="-457200">
              <a:buAutoNum type="arabicPeriod"/>
              <a:defRPr/>
            </a:pPr>
            <a:r>
              <a:rPr lang="ru-RU" dirty="0">
                <a:latin typeface="+mn-lt"/>
                <a:cs typeface="Andalus" panose="02020603050405020304" pitchFamily="18" charset="-78"/>
              </a:rPr>
              <a:t>Романченко </a:t>
            </a:r>
            <a:r>
              <a:rPr lang="ru-RU" dirty="0" err="1">
                <a:latin typeface="+mn-lt"/>
                <a:cs typeface="Andalus" panose="02020603050405020304" pitchFamily="18" charset="-78"/>
              </a:rPr>
              <a:t>Семен</a:t>
            </a:r>
            <a:r>
              <a:rPr lang="ru-RU" dirty="0">
                <a:latin typeface="+mn-lt"/>
                <a:cs typeface="Andalus" panose="02020603050405020304" pitchFamily="18" charset="-78"/>
              </a:rPr>
              <a:t> Михайлович (И1)</a:t>
            </a:r>
          </a:p>
          <a:p>
            <a:pPr marL="457200" indent="-457200">
              <a:buAutoNum type="arabicPeriod"/>
              <a:defRPr/>
            </a:pPr>
            <a:r>
              <a:rPr lang="ru-RU" dirty="0">
                <a:latin typeface="+mn-lt"/>
                <a:cs typeface="Andalus" panose="02020603050405020304" pitchFamily="18" charset="-78"/>
              </a:rPr>
              <a:t>Давыдов Иван Александрович (К5)</a:t>
            </a:r>
          </a:p>
          <a:p>
            <a:pPr marL="457200" indent="-457200">
              <a:buAutoNum type="arabicPeriod"/>
              <a:defRPr/>
            </a:pPr>
            <a:r>
              <a:rPr lang="ru-RU" dirty="0">
                <a:latin typeface="+mn-lt"/>
                <a:cs typeface="Andalus" panose="02020603050405020304" pitchFamily="18" charset="-78"/>
              </a:rPr>
              <a:t>Рыков Иван Александрович (К4)</a:t>
            </a:r>
            <a:endParaRPr lang="ru-RU" dirty="0">
              <a:latin typeface="+mn-lt"/>
            </a:endParaRPr>
          </a:p>
          <a:p>
            <a:pPr>
              <a:defRPr/>
            </a:pPr>
            <a:endParaRPr lang="ru-RU" dirty="0">
              <a:latin typeface="+mn-lt"/>
            </a:endParaRPr>
          </a:p>
          <a:p>
            <a:pPr>
              <a:defRPr/>
            </a:pPr>
            <a:r>
              <a:rPr lang="ru-RU" dirty="0">
                <a:latin typeface="+mn-lt"/>
              </a:rPr>
              <a:t>2018-2019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dirty="0" err="1">
                <a:latin typeface="+mn-lt"/>
              </a:rPr>
              <a:t>Тиховская</a:t>
            </a:r>
            <a:r>
              <a:rPr lang="ru-RU" dirty="0">
                <a:latin typeface="+mn-lt"/>
              </a:rPr>
              <a:t> Светлана Валерьевна (ОФИМ)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dirty="0" err="1">
                <a:latin typeface="+mn-lt"/>
              </a:rPr>
              <a:t>Цидулко</a:t>
            </a:r>
            <a:r>
              <a:rPr lang="ru-RU" dirty="0">
                <a:latin typeface="+mn-lt"/>
              </a:rPr>
              <a:t> Оксана Юрьевна (К4)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dirty="0">
                <a:latin typeface="+mn-lt"/>
              </a:rPr>
              <a:t>Скворцова Мария Александровна (Д5)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dirty="0">
                <a:latin typeface="+mn-lt"/>
              </a:rPr>
              <a:t>Идрисова Валерия Александровна (Т3)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dirty="0" err="1">
                <a:latin typeface="+mn-lt"/>
              </a:rPr>
              <a:t>Шевляков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Артем</a:t>
            </a:r>
            <a:r>
              <a:rPr lang="ru-RU" dirty="0">
                <a:latin typeface="+mn-lt"/>
              </a:rPr>
              <a:t> Николаевич (ОФИМ)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dirty="0" err="1">
                <a:latin typeface="+mn-lt"/>
              </a:rPr>
              <a:t>Воробьев</a:t>
            </a:r>
            <a:r>
              <a:rPr lang="ru-RU" dirty="0">
                <a:latin typeface="+mn-lt"/>
              </a:rPr>
              <a:t> Константин Васильевич (К7)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dirty="0">
                <a:latin typeface="+mn-lt"/>
              </a:rPr>
              <a:t>Евсеев Никита Александрович (Г1)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dirty="0">
                <a:latin typeface="+mn-lt"/>
              </a:rPr>
              <a:t>Паршина Ольга Геннадьевна (Т3</a:t>
            </a:r>
            <a:r>
              <a:rPr lang="ru-RU" dirty="0" smtClean="0">
                <a:latin typeface="+mn-lt"/>
              </a:rPr>
              <a:t>)</a:t>
            </a:r>
            <a:endParaRPr lang="ru-RU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09255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108520" y="0"/>
            <a:ext cx="9360024" cy="62646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 smtClean="0"/>
              <a:t>Научные проекты РФФИ, выполняемые </a:t>
            </a:r>
            <a:r>
              <a:rPr lang="ru-RU" sz="2800" dirty="0"/>
              <a:t>молодыми </a:t>
            </a:r>
            <a:r>
              <a:rPr lang="ru-RU" sz="2800" dirty="0" smtClean="0"/>
              <a:t>уч</a:t>
            </a:r>
            <a:r>
              <a:rPr lang="ru-RU" sz="2800" dirty="0"/>
              <a:t>ё</a:t>
            </a:r>
            <a:r>
              <a:rPr lang="ru-RU" sz="2800" dirty="0" smtClean="0"/>
              <a:t>ными </a:t>
            </a:r>
            <a:r>
              <a:rPr lang="en-US" sz="2800" dirty="0" smtClean="0"/>
              <a:t>– </a:t>
            </a:r>
            <a:r>
              <a:rPr lang="ru-RU" sz="2800" dirty="0" smtClean="0"/>
              <a:t>кандидатами </a:t>
            </a:r>
            <a:r>
              <a:rPr lang="ru-RU" sz="2800" dirty="0"/>
              <a:t>и </a:t>
            </a:r>
            <a:r>
              <a:rPr lang="ru-RU" sz="2800" dirty="0" smtClean="0"/>
              <a:t>докторами </a:t>
            </a:r>
            <a:r>
              <a:rPr lang="ru-RU" sz="2800" dirty="0"/>
              <a:t>наук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в ИМ СО РАН </a:t>
            </a:r>
            <a:r>
              <a:rPr lang="ru-RU" sz="2800" dirty="0"/>
              <a:t>в </a:t>
            </a:r>
            <a:r>
              <a:rPr lang="ru-RU" sz="2800" dirty="0" smtClean="0"/>
              <a:t>2017 </a:t>
            </a:r>
            <a:r>
              <a:rPr lang="ru-RU" sz="2800" dirty="0"/>
              <a:t>году</a:t>
            </a:r>
          </a:p>
        </p:txBody>
      </p:sp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107504" y="2564904"/>
            <a:ext cx="8928992" cy="4293096"/>
          </a:xfrm>
        </p:spPr>
        <p:txBody>
          <a:bodyPr>
            <a:normAutofit/>
          </a:bodyPr>
          <a:lstStyle/>
          <a:p>
            <a:pPr marL="342900" indent="-342900">
              <a:spcBef>
                <a:spcPts val="800"/>
              </a:spcBef>
              <a:buFont typeface="+mj-lt"/>
              <a:buAutoNum type="arabicPeriod"/>
            </a:pPr>
            <a:r>
              <a:rPr lang="ru-RU" sz="1800" dirty="0"/>
              <a:t>Карманова М.Б</a:t>
            </a:r>
            <a:r>
              <a:rPr lang="ru-RU" sz="1800" dirty="0" smtClean="0"/>
              <a:t>. (д.ф.-м.н., Г1) </a:t>
            </a:r>
            <a:r>
              <a:rPr lang="ru-RU" sz="1800" dirty="0"/>
              <a:t>«Полиномиальная </a:t>
            </a:r>
            <a:r>
              <a:rPr lang="ru-RU" sz="1800" dirty="0" err="1"/>
              <a:t>субриманова</a:t>
            </a:r>
            <a:r>
              <a:rPr lang="ru-RU" sz="1800" dirty="0"/>
              <a:t> дифференцируемость отображений и применения»</a:t>
            </a:r>
          </a:p>
          <a:p>
            <a:pPr marL="342900" indent="-342900">
              <a:spcBef>
                <a:spcPts val="800"/>
              </a:spcBef>
              <a:buFont typeface="+mj-lt"/>
              <a:buAutoNum type="arabicPeriod"/>
            </a:pPr>
            <a:r>
              <a:rPr lang="ru-RU" sz="1800" dirty="0"/>
              <a:t>Лопатин А.А</a:t>
            </a:r>
            <a:r>
              <a:rPr lang="ru-RU" sz="1800" dirty="0" smtClean="0"/>
              <a:t>. (д.ф</a:t>
            </a:r>
            <a:r>
              <a:rPr lang="ru-RU" sz="1800" dirty="0"/>
              <a:t>.-м.н</a:t>
            </a:r>
            <a:r>
              <a:rPr lang="ru-RU" sz="1800" dirty="0" smtClean="0"/>
              <a:t>., ОФИМ) </a:t>
            </a:r>
            <a:r>
              <a:rPr lang="ru-RU" sz="1800" dirty="0"/>
              <a:t>«Проблема конечной </a:t>
            </a:r>
            <a:r>
              <a:rPr lang="ru-RU" sz="1800" dirty="0" err="1"/>
              <a:t>базируемости</a:t>
            </a:r>
            <a:r>
              <a:rPr lang="ru-RU" sz="1800" dirty="0"/>
              <a:t> для матричных алгебр над полями положительной </a:t>
            </a:r>
            <a:r>
              <a:rPr lang="ru-RU" sz="1800" dirty="0" err="1"/>
              <a:t>харектеристики</a:t>
            </a:r>
            <a:r>
              <a:rPr lang="ru-RU" sz="1800" dirty="0"/>
              <a:t>»</a:t>
            </a:r>
          </a:p>
          <a:p>
            <a:pPr marL="342900" indent="-342900">
              <a:spcBef>
                <a:spcPts val="800"/>
              </a:spcBef>
              <a:buFont typeface="+mj-lt"/>
              <a:buAutoNum type="arabicPeriod"/>
            </a:pPr>
            <a:r>
              <a:rPr lang="ru-RU" sz="1800" dirty="0"/>
              <a:t>Баженов Н.А</a:t>
            </a:r>
            <a:r>
              <a:rPr lang="ru-RU" sz="1800" dirty="0" smtClean="0"/>
              <a:t>. (к.ф.-</a:t>
            </a:r>
            <a:r>
              <a:rPr lang="ru-RU" sz="1800" dirty="0"/>
              <a:t>м.н</a:t>
            </a:r>
            <a:r>
              <a:rPr lang="ru-RU" sz="1800" dirty="0" smtClean="0"/>
              <a:t>., Л2) </a:t>
            </a:r>
            <a:r>
              <a:rPr lang="ru-RU" sz="1800" dirty="0"/>
              <a:t>«Исследование алгоритмической сложности классов вычислимых структур»</a:t>
            </a:r>
          </a:p>
          <a:p>
            <a:pPr marL="342900" indent="-342900">
              <a:spcBef>
                <a:spcPts val="800"/>
              </a:spcBef>
              <a:buFont typeface="+mj-lt"/>
              <a:buAutoNum type="arabicPeriod"/>
            </a:pPr>
            <a:r>
              <a:rPr lang="ru-RU" sz="1800" dirty="0"/>
              <a:t>Плотников Р.В</a:t>
            </a:r>
            <a:r>
              <a:rPr lang="ru-RU" sz="1800" dirty="0" smtClean="0"/>
              <a:t>. (к.ф</a:t>
            </a:r>
            <a:r>
              <a:rPr lang="ru-RU" sz="1800" dirty="0"/>
              <a:t>.-м.н</a:t>
            </a:r>
            <a:r>
              <a:rPr lang="ru-RU" sz="1800" dirty="0" smtClean="0"/>
              <a:t>., К4) </a:t>
            </a:r>
            <a:r>
              <a:rPr lang="ru-RU" sz="1800" dirty="0"/>
              <a:t>«Построение оптимальных беспроводных сетей для сбора и передачи информации»</a:t>
            </a:r>
          </a:p>
          <a:p>
            <a:pPr marL="342900" indent="-342900">
              <a:spcBef>
                <a:spcPts val="800"/>
              </a:spcBef>
              <a:buFont typeface="+mj-lt"/>
              <a:buAutoNum type="arabicPeriod"/>
            </a:pPr>
            <a:r>
              <a:rPr lang="ru-RU" sz="1800" dirty="0"/>
              <a:t>Юдин Е.Б</a:t>
            </a:r>
            <a:r>
              <a:rPr lang="ru-RU" sz="1800" dirty="0" smtClean="0"/>
              <a:t>. (к.т.н., </a:t>
            </a:r>
            <a:r>
              <a:rPr lang="ru-RU" sz="1800" dirty="0"/>
              <a:t>ОФИМ) «Математические модели и структуры социальных сетей»</a:t>
            </a:r>
            <a:endParaRPr lang="ru-RU" sz="1800" dirty="0" smtClean="0"/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847869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688" y="277812"/>
            <a:ext cx="6013524" cy="12160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altLang="ru-RU" sz="2400" dirty="0"/>
              <a:t>Торжественное заседание </a:t>
            </a:r>
            <a:r>
              <a:rPr lang="ru-RU" altLang="ru-RU" sz="2400" dirty="0" smtClean="0"/>
              <a:t>Учёного </a:t>
            </a:r>
            <a:r>
              <a:rPr lang="ru-RU" altLang="ru-RU" sz="2400" dirty="0"/>
              <a:t>совета, </a:t>
            </a:r>
            <a:r>
              <a:rPr lang="ru-RU" altLang="ru-RU" sz="2400" dirty="0" smtClean="0"/>
              <a:t>посвящённое </a:t>
            </a:r>
            <a:r>
              <a:rPr lang="ru-RU" altLang="ru-RU" sz="2400" dirty="0"/>
              <a:t>60-летию Института</a:t>
            </a:r>
            <a:endParaRPr lang="ru-RU" altLang="ru-RU" sz="2400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algn="just" eaLnBrk="1" hangingPunct="1">
              <a:spcBef>
                <a:spcPts val="180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en-US" altLang="ru-RU" sz="1900" dirty="0" smtClean="0"/>
              <a:t>	</a:t>
            </a:r>
            <a:endParaRPr lang="ru-RU" sz="1600" dirty="0" smtClean="0"/>
          </a:p>
        </p:txBody>
      </p:sp>
      <p:pic>
        <p:nvPicPr>
          <p:cNvPr id="4100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" y="404813"/>
            <a:ext cx="9906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628800"/>
            <a:ext cx="8676456" cy="50171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03740546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108520" y="0"/>
            <a:ext cx="9252521" cy="15567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altLang="ru-RU" dirty="0"/>
              <a:t>Премии, стипендии и грамоты </a:t>
            </a:r>
            <a:r>
              <a:rPr lang="ru-RU" altLang="ru-RU" dirty="0" smtClean="0"/>
              <a:t>сотрудникам </a:t>
            </a:r>
            <a:r>
              <a:rPr lang="ru-RU" altLang="ru-RU" dirty="0"/>
              <a:t>в 2017 г.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0" y="1700808"/>
            <a:ext cx="9144000" cy="51571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b="1" dirty="0"/>
              <a:t>Почетная грамота Президиума СО </a:t>
            </a:r>
            <a:r>
              <a:rPr lang="ru-RU" sz="1600" b="1" dirty="0" smtClean="0"/>
              <a:t>РАН:</a:t>
            </a:r>
          </a:p>
          <a:p>
            <a:pPr lvl="0"/>
            <a:r>
              <a:rPr lang="ru-RU" sz="1600" dirty="0" err="1"/>
              <a:t>Гимади</a:t>
            </a:r>
            <a:r>
              <a:rPr lang="ru-RU" sz="1600" dirty="0"/>
              <a:t> Э.Х., (постановление №338 от 14.12.2016) – вручение в 2017 году.</a:t>
            </a:r>
          </a:p>
          <a:p>
            <a:pPr lvl="0"/>
            <a:r>
              <a:rPr lang="ru-RU" sz="1600" dirty="0" err="1"/>
              <a:t>Береснев</a:t>
            </a:r>
            <a:r>
              <a:rPr lang="ru-RU" sz="1600" dirty="0"/>
              <a:t> В.Л., (постановление №339 от 14.12.2016) – вручение в 2017 году.</a:t>
            </a:r>
          </a:p>
          <a:p>
            <a:pPr lvl="0"/>
            <a:r>
              <a:rPr lang="ru-RU" sz="1600" dirty="0"/>
              <a:t>Александров В.М., (постановление №94 от 29.03.2017)</a:t>
            </a:r>
          </a:p>
          <a:p>
            <a:pPr lvl="0"/>
            <a:r>
              <a:rPr lang="ru-RU" sz="1600" dirty="0"/>
              <a:t>Сычев А.В., (постановление №93 от 29.03.2017)</a:t>
            </a:r>
          </a:p>
          <a:p>
            <a:pPr lvl="0"/>
            <a:r>
              <a:rPr lang="ru-RU" sz="1600" dirty="0"/>
              <a:t>Беляев А.Н., (постановление №106 от 03.04.2017)</a:t>
            </a:r>
          </a:p>
          <a:p>
            <a:pPr lvl="0"/>
            <a:r>
              <a:rPr lang="ru-RU" sz="1600" dirty="0" err="1"/>
              <a:t>Базайкин</a:t>
            </a:r>
            <a:r>
              <a:rPr lang="ru-RU" sz="1600" dirty="0"/>
              <a:t> Я.В. (постановление №138 от 16.05.2017)</a:t>
            </a:r>
          </a:p>
          <a:p>
            <a:pPr lvl="0"/>
            <a:r>
              <a:rPr lang="ru-RU" sz="1600" dirty="0"/>
              <a:t>Васильев А.В. (постановление №138 от 16.05.2017)</a:t>
            </a:r>
          </a:p>
          <a:p>
            <a:pPr lvl="0"/>
            <a:r>
              <a:rPr lang="ru-RU" sz="1600" dirty="0" err="1"/>
              <a:t>Киндалева</a:t>
            </a:r>
            <a:r>
              <a:rPr lang="ru-RU" sz="1600" dirty="0"/>
              <a:t> Н.З. (постановление №138 от 16.05.2017)</a:t>
            </a:r>
          </a:p>
          <a:p>
            <a:pPr lvl="0"/>
            <a:r>
              <a:rPr lang="ru-RU" sz="1600" dirty="0" err="1"/>
              <a:t>Карчевский</a:t>
            </a:r>
            <a:r>
              <a:rPr lang="ru-RU" sz="1600" dirty="0"/>
              <a:t> А.Л. (постановление №138 от 16.05.2017)</a:t>
            </a:r>
          </a:p>
          <a:p>
            <a:pPr lvl="0"/>
            <a:r>
              <a:rPr lang="ru-RU" sz="1600" dirty="0"/>
              <a:t>Кравченко С.В. (постановление №138 от 16.05.2017)</a:t>
            </a:r>
          </a:p>
          <a:p>
            <a:pPr lvl="0"/>
            <a:r>
              <a:rPr lang="ru-RU" sz="1600" dirty="0"/>
              <a:t>Кротов Д.С. (постановление №138 от 16.05.2017)</a:t>
            </a:r>
          </a:p>
          <a:p>
            <a:pPr lvl="0"/>
            <a:r>
              <a:rPr lang="ru-RU" sz="1600" dirty="0" err="1"/>
              <a:t>Немчанинова</a:t>
            </a:r>
            <a:r>
              <a:rPr lang="ru-RU" sz="1600" dirty="0"/>
              <a:t> Н.П. (постановление №138 от 16.05.2017)</a:t>
            </a:r>
          </a:p>
          <a:p>
            <a:pPr lvl="0"/>
            <a:r>
              <a:rPr lang="ru-RU" sz="1600" dirty="0" err="1"/>
              <a:t>Пяткин</a:t>
            </a:r>
            <a:r>
              <a:rPr lang="ru-RU" sz="1600" dirty="0"/>
              <a:t> А.В. (постановление №138 от 16.05.2017</a:t>
            </a:r>
            <a:r>
              <a:rPr lang="ru-RU" sz="1600" dirty="0" smtClean="0"/>
              <a:t>)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887148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60648"/>
            <a:ext cx="9143999" cy="15841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altLang="ru-RU" dirty="0"/>
              <a:t>Премии, стипендии и грамоты </a:t>
            </a:r>
            <a:r>
              <a:rPr lang="ru-RU" altLang="ru-RU" dirty="0" smtClean="0"/>
              <a:t>сотрудникам </a:t>
            </a:r>
            <a:r>
              <a:rPr lang="ru-RU" altLang="ru-RU" dirty="0"/>
              <a:t>в 2017 г.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0" y="1844824"/>
            <a:ext cx="9144000" cy="50131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b="1" dirty="0" smtClean="0"/>
              <a:t>Почетная </a:t>
            </a:r>
            <a:r>
              <a:rPr lang="ru-RU" sz="1600" b="1" dirty="0"/>
              <a:t>грамота Президиума СО </a:t>
            </a:r>
            <a:r>
              <a:rPr lang="ru-RU" sz="1600" b="1" dirty="0" smtClean="0"/>
              <a:t>РАН:</a:t>
            </a:r>
          </a:p>
          <a:p>
            <a:pPr lvl="0"/>
            <a:r>
              <a:rPr lang="ru-RU" sz="1600" dirty="0"/>
              <a:t>Коллектив ИМ СО РАН (постановление №226 от 15.08.2017)</a:t>
            </a:r>
          </a:p>
          <a:p>
            <a:pPr lvl="0"/>
            <a:r>
              <a:rPr lang="ru-RU" sz="1600" dirty="0" smtClean="0"/>
              <a:t>Тарасевич </a:t>
            </a:r>
            <a:r>
              <a:rPr lang="ru-RU" sz="1600" dirty="0"/>
              <a:t>Е.Н. (постановление №138 от 16.05.2017)</a:t>
            </a:r>
          </a:p>
          <a:p>
            <a:r>
              <a:rPr lang="ru-RU" sz="1600" dirty="0"/>
              <a:t>Асеев В.В., (постановление №152 от 01.06.2017)</a:t>
            </a:r>
          </a:p>
          <a:p>
            <a:pPr lvl="0"/>
            <a:r>
              <a:rPr lang="ru-RU" sz="1600" dirty="0" err="1" smtClean="0"/>
              <a:t>Шарафутдинов</a:t>
            </a:r>
            <a:r>
              <a:rPr lang="ru-RU" sz="1600" dirty="0" smtClean="0"/>
              <a:t> </a:t>
            </a:r>
            <a:r>
              <a:rPr lang="ru-RU" sz="1600" dirty="0"/>
              <a:t>В.А., (постановление №166 от 13.06.2017)</a:t>
            </a:r>
          </a:p>
          <a:p>
            <a:pPr lvl="0"/>
            <a:r>
              <a:rPr lang="ru-RU" sz="1600" dirty="0" err="1"/>
              <a:t>Бокуть</a:t>
            </a:r>
            <a:r>
              <a:rPr lang="ru-RU" sz="1600" dirty="0"/>
              <a:t> Л.А., (постановление №167 от 13.06.2017)</a:t>
            </a:r>
          </a:p>
          <a:p>
            <a:pPr lvl="0"/>
            <a:r>
              <a:rPr lang="ru-RU" sz="1600" dirty="0"/>
              <a:t>Мирошниченко В.Л.</a:t>
            </a:r>
          </a:p>
          <a:p>
            <a:pPr lvl="0"/>
            <a:r>
              <a:rPr lang="ru-RU" sz="1600" dirty="0" smtClean="0"/>
              <a:t>Голубятников </a:t>
            </a:r>
            <a:r>
              <a:rPr lang="ru-RU" sz="1600" dirty="0"/>
              <a:t>В.П. (постановление №227 от 15.08.2017)</a:t>
            </a:r>
          </a:p>
          <a:p>
            <a:pPr lvl="0"/>
            <a:r>
              <a:rPr lang="ru-RU" sz="1600" dirty="0"/>
              <a:t>Шестаков Г.Н. (постановление №282 от 16.10.2017)</a:t>
            </a:r>
          </a:p>
          <a:p>
            <a:pPr lvl="0"/>
            <a:r>
              <a:rPr lang="ru-RU" sz="1600" dirty="0"/>
              <a:t>Емельянов Э.Ю. (постановление №318 от 10.11.2017)</a:t>
            </a:r>
          </a:p>
          <a:p>
            <a:pPr lvl="0"/>
            <a:r>
              <a:rPr lang="ru-RU" sz="1600" dirty="0" err="1"/>
              <a:t>Рапопорт</a:t>
            </a:r>
            <a:r>
              <a:rPr lang="ru-RU" sz="1600" dirty="0"/>
              <a:t> Э.О. (постановление №319 от 10.11.2017)</a:t>
            </a:r>
          </a:p>
          <a:p>
            <a:pPr lvl="0"/>
            <a:r>
              <a:rPr lang="ru-RU" sz="1600" dirty="0"/>
              <a:t>Кочетов Ю.А. (постановление №320 от 10.11.2017)</a:t>
            </a:r>
          </a:p>
          <a:p>
            <a:pPr lvl="0"/>
            <a:r>
              <a:rPr lang="ru-RU" sz="1600" dirty="0"/>
              <a:t>Сгибнев М.С. (постановление №321 от 10.11.2017)</a:t>
            </a:r>
          </a:p>
          <a:p>
            <a:pPr lvl="0"/>
            <a:r>
              <a:rPr lang="ru-RU" sz="1600" dirty="0" err="1"/>
              <a:t>Августинович</a:t>
            </a:r>
            <a:r>
              <a:rPr lang="ru-RU" sz="1600" dirty="0"/>
              <a:t> С.В. (постановление №349 от 04.12.2017)</a:t>
            </a:r>
          </a:p>
          <a:p>
            <a:pPr lvl="0"/>
            <a:r>
              <a:rPr lang="ru-RU" sz="1600" dirty="0"/>
              <a:t>Нагаев С.В. (постановление №348 от 04.12.2017)</a:t>
            </a:r>
          </a:p>
          <a:p>
            <a:pPr marL="0" indent="0">
              <a:buNone/>
            </a:pPr>
            <a:endParaRPr lang="ru-RU" sz="1600" b="1" dirty="0" smtClean="0"/>
          </a:p>
        </p:txBody>
      </p:sp>
    </p:spTree>
    <p:extLst>
      <p:ext uri="{BB962C8B-B14F-4D97-AF65-F5344CB8AC3E}">
        <p14:creationId xmlns:p14="http://schemas.microsoft.com/office/powerpoint/2010/main" val="3906728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8892479" cy="1412776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altLang="ru-RU" dirty="0"/>
              <a:t>Премии, стипендии и грамоты </a:t>
            </a:r>
            <a:r>
              <a:rPr lang="ru-RU" altLang="ru-RU" dirty="0" smtClean="0"/>
              <a:t>сотрудникам </a:t>
            </a:r>
            <a:r>
              <a:rPr lang="ru-RU" altLang="ru-RU" dirty="0"/>
              <a:t>в 2017 г.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0" y="1484784"/>
            <a:ext cx="9144000" cy="5373216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1900" b="1" dirty="0"/>
              <a:t>Почетная грамота </a:t>
            </a:r>
            <a:r>
              <a:rPr lang="ru-RU" sz="1900" b="1" dirty="0" smtClean="0"/>
              <a:t>РАН:</a:t>
            </a:r>
          </a:p>
          <a:p>
            <a:pPr marL="0" indent="0">
              <a:buNone/>
            </a:pPr>
            <a:r>
              <a:rPr lang="ru-RU" sz="1900" dirty="0"/>
              <a:t>Коллектив Института (распоряжение №10105-362 от 25.05.2017)</a:t>
            </a:r>
            <a:endParaRPr lang="ru-RU" sz="1900" b="1" dirty="0"/>
          </a:p>
          <a:p>
            <a:pPr marL="0" indent="0">
              <a:buNone/>
            </a:pPr>
            <a:r>
              <a:rPr lang="ru-RU" sz="1900" b="1" dirty="0" smtClean="0"/>
              <a:t>Почетная грамота РАН </a:t>
            </a:r>
            <a:r>
              <a:rPr lang="ru-RU" sz="1900" dirty="0" smtClean="0"/>
              <a:t>(</a:t>
            </a:r>
            <a:r>
              <a:rPr lang="ru-RU" sz="1900" dirty="0"/>
              <a:t>распоряжение №10105-360 от 25.05.2017</a:t>
            </a:r>
            <a:r>
              <a:rPr lang="ru-RU" sz="1900" dirty="0" smtClean="0"/>
              <a:t>)</a:t>
            </a:r>
            <a:r>
              <a:rPr lang="ru-RU" sz="1900" b="1" dirty="0" smtClean="0"/>
              <a:t> :</a:t>
            </a:r>
          </a:p>
          <a:p>
            <a:pPr lvl="0"/>
            <a:r>
              <a:rPr lang="ru-RU" sz="1900" dirty="0" err="1"/>
              <a:t>Аниконов</a:t>
            </a:r>
            <a:r>
              <a:rPr lang="ru-RU" sz="1900" dirty="0"/>
              <a:t> Д.С.</a:t>
            </a:r>
          </a:p>
          <a:p>
            <a:pPr lvl="0"/>
            <a:r>
              <a:rPr lang="ru-RU" sz="1900" dirty="0" err="1"/>
              <a:t>Аниконов</a:t>
            </a:r>
            <a:r>
              <a:rPr lang="ru-RU" sz="1900" dirty="0"/>
              <a:t> Ю.Е.</a:t>
            </a:r>
          </a:p>
          <a:p>
            <a:pPr lvl="0"/>
            <a:r>
              <a:rPr lang="ru-RU" sz="1900" dirty="0"/>
              <a:t>Асеев В.В.</a:t>
            </a:r>
          </a:p>
          <a:p>
            <a:pPr lvl="0"/>
            <a:r>
              <a:rPr lang="ru-RU" sz="1900" dirty="0" err="1"/>
              <a:t>Ачасов</a:t>
            </a:r>
            <a:r>
              <a:rPr lang="ru-RU" sz="1900" dirty="0"/>
              <a:t> Н.Н.</a:t>
            </a:r>
          </a:p>
          <a:p>
            <a:pPr lvl="0"/>
            <a:r>
              <a:rPr lang="ru-RU" sz="1900" dirty="0"/>
              <a:t>Блохин А.М.</a:t>
            </a:r>
          </a:p>
          <a:p>
            <a:pPr lvl="0"/>
            <a:r>
              <a:rPr lang="ru-RU" sz="1900" dirty="0" err="1"/>
              <a:t>Гимади</a:t>
            </a:r>
            <a:r>
              <a:rPr lang="ru-RU" sz="1900" dirty="0"/>
              <a:t> Э.Х.</a:t>
            </a:r>
          </a:p>
          <a:p>
            <a:pPr lvl="0"/>
            <a:r>
              <a:rPr lang="ru-RU" sz="1900" dirty="0"/>
              <a:t>Гутман А.Е.</a:t>
            </a:r>
          </a:p>
          <a:p>
            <a:pPr lvl="0"/>
            <a:r>
              <a:rPr lang="ru-RU" sz="1900" dirty="0"/>
              <a:t>Демиденко Г.В.</a:t>
            </a:r>
          </a:p>
          <a:p>
            <a:pPr lvl="0"/>
            <a:r>
              <a:rPr lang="ru-RU" sz="1900" dirty="0"/>
              <a:t>Еремеев А.В. (ОФИМ)</a:t>
            </a:r>
          </a:p>
          <a:p>
            <a:pPr lvl="0"/>
            <a:r>
              <a:rPr lang="ru-RU" sz="1900" dirty="0" err="1"/>
              <a:t>Желябин</a:t>
            </a:r>
            <a:r>
              <a:rPr lang="ru-RU" sz="1900" dirty="0"/>
              <a:t> В.Н.</a:t>
            </a:r>
          </a:p>
          <a:p>
            <a:pPr lvl="0"/>
            <a:r>
              <a:rPr lang="ru-RU" sz="1900" dirty="0"/>
              <a:t>Лотов В.И.</a:t>
            </a:r>
          </a:p>
          <a:p>
            <a:pPr lvl="0"/>
            <a:r>
              <a:rPr lang="ru-RU" sz="1900" dirty="0" err="1"/>
              <a:t>Могульский</a:t>
            </a:r>
            <a:r>
              <a:rPr lang="ru-RU" sz="1900" dirty="0"/>
              <a:t> А.А.</a:t>
            </a:r>
          </a:p>
          <a:p>
            <a:pPr lvl="0"/>
            <a:r>
              <a:rPr lang="ru-RU" sz="1900" dirty="0"/>
              <a:t>Морозов А.С.</a:t>
            </a:r>
          </a:p>
          <a:p>
            <a:pPr lvl="0"/>
            <a:r>
              <a:rPr lang="ru-RU" sz="1900" dirty="0"/>
              <a:t>Ремесленников В.Н. (ОФИМ)</a:t>
            </a:r>
          </a:p>
          <a:p>
            <a:pPr lvl="0"/>
            <a:r>
              <a:rPr lang="ru-RU" sz="1900" dirty="0"/>
              <a:t>Романовский Н.С.</a:t>
            </a:r>
          </a:p>
          <a:p>
            <a:r>
              <a:rPr lang="ru-RU" sz="1900" dirty="0" err="1"/>
              <a:t>Топчий</a:t>
            </a:r>
            <a:r>
              <a:rPr lang="ru-RU" sz="1900" dirty="0"/>
              <a:t> В.А. (ОФИМ)</a:t>
            </a:r>
            <a:endParaRPr lang="ru-RU" sz="1900" b="1" dirty="0" smtClean="0"/>
          </a:p>
          <a:p>
            <a:pPr marL="0" indent="0">
              <a:buNone/>
            </a:pPr>
            <a:endParaRPr lang="ru-RU" sz="1600" b="1" dirty="0" smtClean="0"/>
          </a:p>
        </p:txBody>
      </p:sp>
    </p:spTree>
    <p:extLst>
      <p:ext uri="{BB962C8B-B14F-4D97-AF65-F5344CB8AC3E}">
        <p14:creationId xmlns:p14="http://schemas.microsoft.com/office/powerpoint/2010/main" val="1962190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>
          <a:xfrm>
            <a:off x="-36512" y="0"/>
            <a:ext cx="9180512" cy="1484784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altLang="ru-RU" dirty="0" smtClean="0"/>
              <a:t>Премии, стипендии и грамоты сотрудникам в 2017 г.</a:t>
            </a:r>
          </a:p>
        </p:txBody>
      </p:sp>
      <p:sp>
        <p:nvSpPr>
          <p:cNvPr id="29699" name="Объект 2"/>
          <p:cNvSpPr>
            <a:spLocks noGrp="1"/>
          </p:cNvSpPr>
          <p:nvPr>
            <p:ph sz="quarter" idx="13"/>
          </p:nvPr>
        </p:nvSpPr>
        <p:spPr>
          <a:xfrm>
            <a:off x="0" y="1412776"/>
            <a:ext cx="9144000" cy="54309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/>
              <a:t>Почетное звание «Заслуженный ветеран Сибирского отделения РАН»</a:t>
            </a:r>
            <a:r>
              <a:rPr lang="ru-RU" sz="1800" dirty="0"/>
              <a:t> (постановление №139 от </a:t>
            </a:r>
            <a:r>
              <a:rPr lang="ru-RU" sz="1800" dirty="0" smtClean="0"/>
              <a:t>16.05.2017):</a:t>
            </a:r>
          </a:p>
          <a:p>
            <a:pPr lvl="0"/>
            <a:r>
              <a:rPr lang="ru-RU" sz="1800" dirty="0" err="1"/>
              <a:t>Алаев</a:t>
            </a:r>
            <a:r>
              <a:rPr lang="ru-RU" sz="1800" dirty="0"/>
              <a:t> П.Е.</a:t>
            </a:r>
          </a:p>
          <a:p>
            <a:pPr lvl="0"/>
            <a:r>
              <a:rPr lang="ru-RU" sz="1800" dirty="0" err="1"/>
              <a:t>Базайкин</a:t>
            </a:r>
            <a:r>
              <a:rPr lang="ru-RU" sz="1800" dirty="0"/>
              <a:t> Я.В.</a:t>
            </a:r>
          </a:p>
          <a:p>
            <a:pPr lvl="0"/>
            <a:r>
              <a:rPr lang="ru-RU" sz="1800" dirty="0" err="1"/>
              <a:t>Багаутдинова</a:t>
            </a:r>
            <a:r>
              <a:rPr lang="ru-RU" sz="1800" dirty="0"/>
              <a:t> Р.Х. (ОФИМ)</a:t>
            </a:r>
          </a:p>
          <a:p>
            <a:pPr lvl="0"/>
            <a:r>
              <a:rPr lang="ru-RU" sz="1800" dirty="0" err="1"/>
              <a:t>Губанкова</a:t>
            </a:r>
            <a:r>
              <a:rPr lang="ru-RU" sz="1800" dirty="0"/>
              <a:t> В.И. (ОФИМ)</a:t>
            </a:r>
          </a:p>
          <a:p>
            <a:pPr lvl="0"/>
            <a:r>
              <a:rPr lang="ru-RU" sz="1800" dirty="0" err="1"/>
              <a:t>Грицай</a:t>
            </a:r>
            <a:r>
              <a:rPr lang="ru-RU" sz="1800" dirty="0"/>
              <a:t> Е.И. (ОФИМ)</a:t>
            </a:r>
          </a:p>
          <a:p>
            <a:pPr lvl="0"/>
            <a:r>
              <a:rPr lang="ru-RU" sz="1800" dirty="0"/>
              <a:t>Маренко В.А. (ОФИМ)</a:t>
            </a:r>
          </a:p>
          <a:p>
            <a:pPr lvl="0"/>
            <a:r>
              <a:rPr lang="ru-RU" sz="1800" dirty="0" err="1"/>
              <a:t>Неделько</a:t>
            </a:r>
            <a:r>
              <a:rPr lang="ru-RU" sz="1800" dirty="0"/>
              <a:t> В.М.</a:t>
            </a:r>
          </a:p>
          <a:p>
            <a:pPr lvl="0"/>
            <a:r>
              <a:rPr lang="ru-RU" sz="1800" dirty="0"/>
              <a:t>Пожидаев А.П.</a:t>
            </a:r>
          </a:p>
          <a:p>
            <a:r>
              <a:rPr lang="ru-RU" sz="1800" dirty="0" err="1"/>
              <a:t>Чуканов</a:t>
            </a:r>
            <a:r>
              <a:rPr lang="ru-RU" sz="1800" dirty="0"/>
              <a:t> С.Н. (ОФИМ)</a:t>
            </a:r>
            <a:endParaRPr lang="ru-RU" sz="1800" dirty="0" smtClean="0"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endParaRPr lang="ru-RU" sz="1400" dirty="0" smtClean="0"/>
          </a:p>
          <a:p>
            <a:pPr marL="0" indent="0">
              <a:buNone/>
            </a:pPr>
            <a:r>
              <a:rPr lang="ru-RU" sz="1400" dirty="0"/>
              <a:t> </a:t>
            </a:r>
            <a:endParaRPr lang="ru-RU" sz="1400" dirty="0" smtClean="0"/>
          </a:p>
          <a:p>
            <a:endParaRPr lang="ru-RU" sz="1400" dirty="0"/>
          </a:p>
          <a:p>
            <a:endParaRPr lang="ru-RU" sz="1400" dirty="0"/>
          </a:p>
          <a:p>
            <a:endParaRPr lang="ru-RU" sz="1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Содержимое 5"/>
          <p:cNvSpPr txBox="1">
            <a:spLocks/>
          </p:cNvSpPr>
          <p:nvPr/>
        </p:nvSpPr>
        <p:spPr bwMode="auto">
          <a:xfrm flipV="1">
            <a:off x="318880" y="5968009"/>
            <a:ext cx="45719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69900" marR="0" lvl="0" indent="-469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itchFamily="2" charset="2"/>
              <a:buChar char="o"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4963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84784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altLang="ru-RU" dirty="0" smtClean="0"/>
              <a:t>Премии, стипендии и грамоты сотрудникам в 2017 г.</a:t>
            </a:r>
          </a:p>
        </p:txBody>
      </p:sp>
      <p:sp>
        <p:nvSpPr>
          <p:cNvPr id="29699" name="Объект 2"/>
          <p:cNvSpPr>
            <a:spLocks noGrp="1"/>
          </p:cNvSpPr>
          <p:nvPr>
            <p:ph sz="quarter" idx="13"/>
          </p:nvPr>
        </p:nvSpPr>
        <p:spPr>
          <a:xfrm>
            <a:off x="4414" y="1412776"/>
            <a:ext cx="9139586" cy="5112568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ru-RU" sz="3400" b="1" dirty="0"/>
              <a:t>Премия Фонда им. М. А. Лаврентьева (12.05.2017)</a:t>
            </a:r>
          </a:p>
          <a:p>
            <a:pPr lvl="0"/>
            <a:r>
              <a:rPr lang="ru-RU" sz="3400" dirty="0"/>
              <a:t>С. С. Гончаров </a:t>
            </a:r>
            <a:endParaRPr lang="ru-RU" sz="3400" dirty="0" smtClean="0"/>
          </a:p>
          <a:p>
            <a:pPr marL="0" indent="0">
              <a:buNone/>
            </a:pPr>
            <a:r>
              <a:rPr lang="ru-RU" sz="3400" b="1" dirty="0" smtClean="0"/>
              <a:t>Премия </a:t>
            </a:r>
            <a:r>
              <a:rPr lang="ru-RU" sz="3400" b="1" dirty="0"/>
              <a:t>Фонда им. М. А. Лаврентьева для молодых ученых (12.05.2017)</a:t>
            </a:r>
          </a:p>
          <a:p>
            <a:pPr lvl="0"/>
            <a:r>
              <a:rPr lang="ru-RU" sz="3400" dirty="0"/>
              <a:t>Н. А. </a:t>
            </a:r>
            <a:r>
              <a:rPr lang="ru-RU" sz="3400" dirty="0" smtClean="0"/>
              <a:t>Баженов</a:t>
            </a:r>
          </a:p>
          <a:p>
            <a:pPr marL="0" indent="0">
              <a:buNone/>
            </a:pPr>
            <a:r>
              <a:rPr lang="ru-RU" sz="3400" b="1" dirty="0" smtClean="0"/>
              <a:t>Медаль </a:t>
            </a:r>
            <a:r>
              <a:rPr lang="ru-RU" sz="3400" b="1" dirty="0"/>
              <a:t>ИМ СО РАН «За выдающийся вклад в математику» (решение Ученого совета 9.06.2017)</a:t>
            </a:r>
          </a:p>
          <a:p>
            <a:pPr lvl="0"/>
            <a:r>
              <a:rPr lang="ru-RU" sz="3400" dirty="0" err="1"/>
              <a:t>Аниконов</a:t>
            </a:r>
            <a:r>
              <a:rPr lang="ru-RU" sz="3400" dirty="0"/>
              <a:t> Ю.Е. </a:t>
            </a:r>
          </a:p>
          <a:p>
            <a:pPr lvl="0"/>
            <a:r>
              <a:rPr lang="ru-RU" sz="3400" dirty="0" err="1"/>
              <a:t>Бокуть</a:t>
            </a:r>
            <a:r>
              <a:rPr lang="ru-RU" sz="3400" dirty="0"/>
              <a:t> Л.А</a:t>
            </a:r>
            <a:r>
              <a:rPr lang="ru-RU" sz="3400" dirty="0" smtClean="0"/>
              <a:t>.</a:t>
            </a:r>
          </a:p>
          <a:p>
            <a:pPr marL="0" indent="0">
              <a:buNone/>
            </a:pPr>
            <a:r>
              <a:rPr lang="ru-RU" sz="3400" b="1" dirty="0" smtClean="0"/>
              <a:t>Почетная </a:t>
            </a:r>
            <a:r>
              <a:rPr lang="ru-RU" sz="3400" b="1" dirty="0"/>
              <a:t>грамота СВФУ им. А.К. </a:t>
            </a:r>
            <a:r>
              <a:rPr lang="ru-RU" sz="3400" b="1" dirty="0" err="1"/>
              <a:t>Аммосова</a:t>
            </a:r>
            <a:r>
              <a:rPr lang="ru-RU" sz="3400" b="1" dirty="0"/>
              <a:t> </a:t>
            </a:r>
          </a:p>
          <a:p>
            <a:pPr lvl="0"/>
            <a:r>
              <a:rPr lang="ru-RU" sz="3400" dirty="0" err="1"/>
              <a:t>Кабанихин</a:t>
            </a:r>
            <a:r>
              <a:rPr lang="ru-RU" sz="3400" dirty="0"/>
              <a:t> С.И.</a:t>
            </a:r>
          </a:p>
          <a:p>
            <a:pPr lvl="0"/>
            <a:r>
              <a:rPr lang="ru-RU" sz="3400" dirty="0"/>
              <a:t>Миронов А.Е</a:t>
            </a:r>
            <a:r>
              <a:rPr lang="ru-RU" sz="3400" dirty="0" smtClean="0"/>
              <a:t>.</a:t>
            </a:r>
            <a:endParaRPr lang="ru-RU" sz="3400" dirty="0"/>
          </a:p>
          <a:p>
            <a:pPr marL="0" indent="0">
              <a:buNone/>
            </a:pPr>
            <a:r>
              <a:rPr lang="ru-RU" sz="3400" b="1" dirty="0" smtClean="0"/>
              <a:t>Благодарственное </a:t>
            </a:r>
            <a:r>
              <a:rPr lang="ru-RU" sz="3400" b="1" dirty="0"/>
              <a:t>письмо Администрации советского района</a:t>
            </a:r>
          </a:p>
          <a:p>
            <a:pPr lvl="0"/>
            <a:r>
              <a:rPr lang="ru-RU" sz="3400" dirty="0"/>
              <a:t>Коллектив ИМ СО РАН (январь 2017</a:t>
            </a:r>
            <a:r>
              <a:rPr lang="ru-RU" sz="3400" dirty="0" smtClean="0"/>
              <a:t>)</a:t>
            </a:r>
            <a:r>
              <a:rPr lang="ru-RU" sz="3400" dirty="0"/>
              <a:t> </a:t>
            </a:r>
          </a:p>
          <a:p>
            <a:pPr marL="0" indent="0">
              <a:buNone/>
            </a:pPr>
            <a:r>
              <a:rPr lang="ru-RU" sz="3400" b="1" dirty="0"/>
              <a:t>Благодарность ФАНО</a:t>
            </a:r>
          </a:p>
          <a:p>
            <a:pPr lvl="0"/>
            <a:r>
              <a:rPr lang="ru-RU" sz="3400" dirty="0" err="1"/>
              <a:t>Здоровенко</a:t>
            </a:r>
            <a:r>
              <a:rPr lang="ru-RU" sz="3400" dirty="0"/>
              <a:t> В.В. (приказ №112п от 11.05.2017)</a:t>
            </a:r>
          </a:p>
          <a:p>
            <a:pPr lvl="0"/>
            <a:r>
              <a:rPr lang="ru-RU" sz="3400" dirty="0"/>
              <a:t>Волков Ю.С. (приказ №112п от 11.05.2017</a:t>
            </a:r>
            <a:r>
              <a:rPr lang="ru-RU" sz="3400" dirty="0" smtClean="0"/>
              <a:t>)</a:t>
            </a:r>
          </a:p>
          <a:p>
            <a:pPr marL="0" lvl="0" indent="0">
              <a:buNone/>
            </a:pPr>
            <a:r>
              <a:rPr lang="ru-RU" sz="3400" b="1" dirty="0"/>
              <a:t>Памятная юбилейная медаль в честь 60-летия СО РАН</a:t>
            </a:r>
            <a:r>
              <a:rPr lang="ru-RU" sz="3400" dirty="0"/>
              <a:t>(19 мая 2017</a:t>
            </a:r>
            <a:r>
              <a:rPr lang="ru-RU" sz="3400" dirty="0" smtClean="0"/>
              <a:t>):</a:t>
            </a:r>
          </a:p>
          <a:p>
            <a:pPr lvl="0"/>
            <a:r>
              <a:rPr lang="ru-RU" sz="3400" dirty="0"/>
              <a:t>Миронов А.Е.</a:t>
            </a:r>
          </a:p>
          <a:p>
            <a:r>
              <a:rPr lang="ru-RU" sz="3400" dirty="0"/>
              <a:t>Веснин А.Ю.</a:t>
            </a:r>
          </a:p>
          <a:p>
            <a:pPr lvl="0"/>
            <a:endParaRPr lang="ru-RU" sz="1400" dirty="0"/>
          </a:p>
          <a:p>
            <a:endParaRPr lang="ru-RU" sz="1400" dirty="0" smtClean="0"/>
          </a:p>
          <a:p>
            <a:pPr marL="0" indent="0">
              <a:buNone/>
            </a:pPr>
            <a:r>
              <a:rPr lang="ru-RU" sz="1400" dirty="0"/>
              <a:t> </a:t>
            </a:r>
            <a:endParaRPr lang="ru-RU" sz="1400" dirty="0" smtClean="0"/>
          </a:p>
          <a:p>
            <a:endParaRPr lang="ru-RU" sz="1400" dirty="0"/>
          </a:p>
          <a:p>
            <a:endParaRPr lang="ru-RU" sz="1400" dirty="0"/>
          </a:p>
          <a:p>
            <a:endParaRPr lang="ru-RU" sz="1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Содержимое 5"/>
          <p:cNvSpPr txBox="1">
            <a:spLocks/>
          </p:cNvSpPr>
          <p:nvPr/>
        </p:nvSpPr>
        <p:spPr bwMode="auto">
          <a:xfrm flipV="1">
            <a:off x="318880" y="5968009"/>
            <a:ext cx="45719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69900" marR="0" lvl="0" indent="-469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itchFamily="2" charset="2"/>
              <a:buChar char="o"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230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2204" y="620688"/>
            <a:ext cx="9121796" cy="1215008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altLang="ru-RU" dirty="0"/>
              <a:t>Премии, стипендии и грамоты </a:t>
            </a:r>
            <a:r>
              <a:rPr lang="ru-RU" altLang="ru-RU" dirty="0" smtClean="0"/>
              <a:t>сотрудникам </a:t>
            </a:r>
            <a:r>
              <a:rPr lang="ru-RU" altLang="ru-RU" dirty="0"/>
              <a:t>в 2017 г.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107504" y="2132856"/>
            <a:ext cx="4032448" cy="4233623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sz="1800" b="1" dirty="0"/>
              <a:t>Почетная грамота мэрии города Новосибирска </a:t>
            </a:r>
          </a:p>
          <a:p>
            <a:pPr marL="0" lvl="0" indent="0">
              <a:buNone/>
            </a:pPr>
            <a:r>
              <a:rPr lang="ru-RU" sz="1600" dirty="0"/>
              <a:t>(постановление №293-н от 22.05.2017)</a:t>
            </a:r>
            <a:r>
              <a:rPr lang="ru-RU" sz="1800" dirty="0"/>
              <a:t>:</a:t>
            </a:r>
          </a:p>
          <a:p>
            <a:pPr lvl="0"/>
            <a:r>
              <a:rPr lang="ru-RU" sz="1700" dirty="0"/>
              <a:t>Коллектив Института</a:t>
            </a:r>
          </a:p>
          <a:p>
            <a:pPr lvl="0"/>
            <a:r>
              <a:rPr lang="ru-RU" sz="1700" dirty="0"/>
              <a:t>Ершов Ю.Л.</a:t>
            </a:r>
          </a:p>
          <a:p>
            <a:pPr lvl="0"/>
            <a:r>
              <a:rPr lang="ru-RU" sz="1700" dirty="0"/>
              <a:t>Водопьянов С.К.</a:t>
            </a:r>
          </a:p>
          <a:p>
            <a:pPr lvl="0"/>
            <a:r>
              <a:rPr lang="ru-RU" sz="1700" dirty="0" err="1"/>
              <a:t>Кельманов</a:t>
            </a:r>
            <a:r>
              <a:rPr lang="ru-RU" sz="1700" dirty="0"/>
              <a:t> А.В.</a:t>
            </a:r>
          </a:p>
          <a:p>
            <a:pPr lvl="0"/>
            <a:r>
              <a:rPr lang="ru-RU" sz="1700" dirty="0"/>
              <a:t>Медных А.Д.</a:t>
            </a:r>
          </a:p>
          <a:p>
            <a:pPr lvl="0"/>
            <a:r>
              <a:rPr lang="ru-RU" sz="1700" dirty="0" err="1"/>
              <a:t>Решетняк</a:t>
            </a:r>
            <a:r>
              <a:rPr lang="ru-RU" sz="1700" dirty="0"/>
              <a:t> Ю.Г.</a:t>
            </a:r>
          </a:p>
          <a:p>
            <a:pPr lvl="0"/>
            <a:r>
              <a:rPr lang="ru-RU" sz="1700" dirty="0"/>
              <a:t>Романов В.Г.</a:t>
            </a:r>
          </a:p>
          <a:p>
            <a:pPr lvl="0"/>
            <a:r>
              <a:rPr lang="ru-RU" sz="1700" dirty="0" err="1"/>
              <a:t>Ряскин</a:t>
            </a:r>
            <a:r>
              <a:rPr lang="ru-RU" sz="1700" dirty="0"/>
              <a:t> А.Н.</a:t>
            </a:r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4716016" y="2132856"/>
            <a:ext cx="4248472" cy="47251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900" b="1" dirty="0"/>
              <a:t>Благодарственное письмо мэра города Новосибирска </a:t>
            </a:r>
            <a:r>
              <a:rPr lang="ru-RU" sz="1600" dirty="0"/>
              <a:t>(постановление №293-н от 22.05.2017</a:t>
            </a:r>
            <a:r>
              <a:rPr lang="ru-RU" sz="1600" dirty="0" smtClean="0"/>
              <a:t>):</a:t>
            </a:r>
          </a:p>
          <a:p>
            <a:pPr lvl="0"/>
            <a:r>
              <a:rPr lang="ru-RU" sz="1800" dirty="0"/>
              <a:t>Бородин О.В.</a:t>
            </a:r>
          </a:p>
          <a:p>
            <a:pPr lvl="0"/>
            <a:r>
              <a:rPr lang="ru-RU" sz="1800" dirty="0"/>
              <a:t>Воронин А.Ф.</a:t>
            </a:r>
          </a:p>
          <a:p>
            <a:pPr lvl="0"/>
            <a:r>
              <a:rPr lang="ru-RU" sz="1800" dirty="0" err="1"/>
              <a:t>Кобер</a:t>
            </a:r>
            <a:r>
              <a:rPr lang="ru-RU" sz="1800" dirty="0"/>
              <a:t> К.И.</a:t>
            </a:r>
          </a:p>
          <a:p>
            <a:pPr lvl="0"/>
            <a:r>
              <a:rPr lang="ru-RU" sz="1800" dirty="0"/>
              <a:t>Губина Н.П.</a:t>
            </a:r>
          </a:p>
          <a:p>
            <a:pPr lvl="0"/>
            <a:r>
              <a:rPr lang="ru-RU" sz="1800" dirty="0"/>
              <a:t>Гуляева Л.Г.</a:t>
            </a:r>
          </a:p>
          <a:p>
            <a:pPr lvl="0"/>
            <a:r>
              <a:rPr lang="ru-RU" sz="1800" dirty="0"/>
              <a:t>Дятлов В.Н.</a:t>
            </a:r>
          </a:p>
          <a:p>
            <a:pPr lvl="0"/>
            <a:r>
              <a:rPr lang="ru-RU" sz="1800" dirty="0" err="1"/>
              <a:t>Пузынина</a:t>
            </a:r>
            <a:r>
              <a:rPr lang="ru-RU" sz="1800" dirty="0"/>
              <a:t> Н.М.</a:t>
            </a:r>
          </a:p>
          <a:p>
            <a:r>
              <a:rPr lang="ru-RU" sz="1800" dirty="0"/>
              <a:t>Чумакова Н.А.</a:t>
            </a:r>
          </a:p>
          <a:p>
            <a:pPr marL="0" indent="0">
              <a:buNone/>
            </a:pPr>
            <a:endParaRPr lang="ru-RU" sz="1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9525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4552"/>
            <a:ext cx="9144000" cy="23014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altLang="ru-RU" dirty="0"/>
              <a:t>Премии, стипендии и </a:t>
            </a:r>
            <a:r>
              <a:rPr lang="ru-RU" altLang="ru-RU" dirty="0" smtClean="0"/>
              <a:t>грамоты сотрудникам </a:t>
            </a:r>
            <a:r>
              <a:rPr lang="ru-RU" altLang="ru-RU" dirty="0"/>
              <a:t>в 2017 г.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5496" y="1700809"/>
            <a:ext cx="4454207" cy="51571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b="1" dirty="0"/>
              <a:t>Юбилейная медаль </a:t>
            </a:r>
            <a:r>
              <a:rPr lang="ru-RU" sz="1600" b="1" dirty="0" smtClean="0"/>
              <a:t>«80 </a:t>
            </a:r>
            <a:r>
              <a:rPr lang="ru-RU" sz="1600" b="1" dirty="0"/>
              <a:t>лет Новосибирской </a:t>
            </a:r>
            <a:r>
              <a:rPr lang="ru-RU" sz="1600" b="1" dirty="0" smtClean="0"/>
              <a:t>области» </a:t>
            </a:r>
            <a:r>
              <a:rPr lang="ru-RU" sz="1400" dirty="0"/>
              <a:t>(постановление №200, подписанное Губернатором 27 сентября 2016 </a:t>
            </a:r>
            <a:r>
              <a:rPr lang="ru-RU" sz="1400" dirty="0" smtClean="0"/>
              <a:t>года):</a:t>
            </a:r>
          </a:p>
          <a:p>
            <a:pPr lvl="0"/>
            <a:r>
              <a:rPr lang="ru-RU" sz="1400" dirty="0"/>
              <a:t>Волков Юрий Степанович	</a:t>
            </a:r>
          </a:p>
          <a:p>
            <a:pPr lvl="0"/>
            <a:r>
              <a:rPr lang="ru-RU" sz="1400" dirty="0"/>
              <a:t>Воронин Анатолий Федорович</a:t>
            </a:r>
          </a:p>
          <a:p>
            <a:pPr lvl="0"/>
            <a:r>
              <a:rPr lang="ru-RU" sz="1400" dirty="0"/>
              <a:t>Гуляева Любовь Геннадьевна	</a:t>
            </a:r>
          </a:p>
          <a:p>
            <a:pPr lvl="0"/>
            <a:r>
              <a:rPr lang="ru-RU" sz="1400" dirty="0"/>
              <a:t>Демиденко Геннадий Владимирович</a:t>
            </a:r>
          </a:p>
          <a:p>
            <a:pPr lvl="0"/>
            <a:r>
              <a:rPr lang="ru-RU" sz="1400" dirty="0" err="1"/>
              <a:t>Здоровенко</a:t>
            </a:r>
            <a:r>
              <a:rPr lang="ru-RU" sz="1400" dirty="0"/>
              <a:t> Вера Викторовна	</a:t>
            </a:r>
          </a:p>
          <a:p>
            <a:pPr lvl="0"/>
            <a:r>
              <a:rPr lang="ru-RU" sz="1400" dirty="0" err="1"/>
              <a:t>Киндалева</a:t>
            </a:r>
            <a:r>
              <a:rPr lang="ru-RU" sz="1400" dirty="0"/>
              <a:t> </a:t>
            </a:r>
            <a:r>
              <a:rPr lang="ru-RU" sz="1400" dirty="0" err="1"/>
              <a:t>Нурия</a:t>
            </a:r>
            <a:r>
              <a:rPr lang="ru-RU" sz="1400" dirty="0"/>
              <a:t> </a:t>
            </a:r>
            <a:r>
              <a:rPr lang="ru-RU" sz="1400" dirty="0" err="1"/>
              <a:t>Закиевна</a:t>
            </a:r>
            <a:r>
              <a:rPr lang="ru-RU" sz="1400" dirty="0"/>
              <a:t>	</a:t>
            </a:r>
          </a:p>
          <a:p>
            <a:pPr lvl="0"/>
            <a:r>
              <a:rPr lang="ru-RU" sz="1400" dirty="0" err="1"/>
              <a:t>Кобер</a:t>
            </a:r>
            <a:r>
              <a:rPr lang="ru-RU" sz="1400" dirty="0"/>
              <a:t> Константин Иванович	</a:t>
            </a:r>
          </a:p>
          <a:p>
            <a:pPr lvl="0"/>
            <a:r>
              <a:rPr lang="ru-RU" sz="1400" dirty="0"/>
              <a:t>Кувшинова Любовь Иосифовна	</a:t>
            </a:r>
          </a:p>
          <a:p>
            <a:r>
              <a:rPr lang="ru-RU" sz="1400" dirty="0"/>
              <a:t>Тарасевич Елена Николаевна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4008" y="1772816"/>
            <a:ext cx="4499992" cy="50851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/>
              <a:t>Памятная серебряная медаль в честь 60-летия СО РАН</a:t>
            </a:r>
            <a:r>
              <a:rPr lang="ru-RU" sz="1800" dirty="0"/>
              <a:t>(19 мая 2017</a:t>
            </a:r>
            <a:r>
              <a:rPr lang="ru-RU" sz="1800" dirty="0" smtClean="0"/>
              <a:t>):</a:t>
            </a:r>
          </a:p>
          <a:p>
            <a:pPr lvl="0"/>
            <a:r>
              <a:rPr lang="ru-RU" sz="1800" dirty="0"/>
              <a:t>Гончаров С.С. </a:t>
            </a:r>
          </a:p>
          <a:p>
            <a:pPr lvl="0"/>
            <a:r>
              <a:rPr lang="ru-RU" sz="1800" dirty="0"/>
              <a:t>Годунов С.К.</a:t>
            </a:r>
          </a:p>
          <a:p>
            <a:pPr lvl="0"/>
            <a:r>
              <a:rPr lang="ru-RU" sz="1800" dirty="0"/>
              <a:t>Ершов Ю.Л.</a:t>
            </a:r>
          </a:p>
          <a:p>
            <a:pPr lvl="0"/>
            <a:r>
              <a:rPr lang="ru-RU" sz="1800" dirty="0" err="1"/>
              <a:t>Решетняк</a:t>
            </a:r>
            <a:r>
              <a:rPr lang="ru-RU" sz="1800" dirty="0"/>
              <a:t> Ю.Г.</a:t>
            </a:r>
          </a:p>
          <a:p>
            <a:pPr lvl="0"/>
            <a:r>
              <a:rPr lang="ru-RU" sz="1800" dirty="0" err="1"/>
              <a:t>Тайманов</a:t>
            </a:r>
            <a:r>
              <a:rPr lang="ru-RU" sz="1800" dirty="0"/>
              <a:t> И.А.</a:t>
            </a:r>
          </a:p>
          <a:p>
            <a:pPr lvl="0"/>
            <a:r>
              <a:rPr lang="ru-RU" sz="1800" dirty="0"/>
              <a:t>Боровков А.А.</a:t>
            </a:r>
          </a:p>
          <a:p>
            <a:pPr lvl="0"/>
            <a:r>
              <a:rPr lang="ru-RU" sz="1800" dirty="0"/>
              <a:t>Романов В.Г.</a:t>
            </a:r>
          </a:p>
          <a:p>
            <a:r>
              <a:rPr lang="ru-RU" sz="1800" dirty="0"/>
              <a:t>Мазуров В.Д.</a:t>
            </a:r>
          </a:p>
        </p:txBody>
      </p:sp>
    </p:spTree>
    <p:extLst>
      <p:ext uri="{BB962C8B-B14F-4D97-AF65-F5344CB8AC3E}">
        <p14:creationId xmlns:p14="http://schemas.microsoft.com/office/powerpoint/2010/main" val="1171546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95536" y="0"/>
            <a:ext cx="8136904" cy="1340768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altLang="ru-RU" dirty="0"/>
              <a:t>Премии, стипендии и грамоты </a:t>
            </a:r>
            <a:r>
              <a:rPr lang="ru-RU" altLang="ru-RU" dirty="0" smtClean="0"/>
              <a:t>сотрудникам </a:t>
            </a:r>
            <a:r>
              <a:rPr lang="ru-RU" altLang="ru-RU" dirty="0"/>
              <a:t>в 2017 г.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type="body" idx="1"/>
          </p:nvPr>
        </p:nvSpPr>
        <p:spPr>
          <a:xfrm>
            <a:off x="323528" y="3861048"/>
            <a:ext cx="8640960" cy="2232248"/>
          </a:xfrm>
        </p:spPr>
        <p:txBody>
          <a:bodyPr>
            <a:normAutofit fontScale="92500" lnSpcReduction="10000"/>
          </a:bodyPr>
          <a:lstStyle/>
          <a:p>
            <a:pPr marL="0" indent="0" algn="l">
              <a:buNone/>
            </a:pPr>
            <a:r>
              <a:rPr lang="ru-RU" sz="1600" b="1" dirty="0"/>
              <a:t>Почетная грамота Губернатора Новосибирской области </a:t>
            </a:r>
            <a:r>
              <a:rPr lang="ru-RU" sz="1400" dirty="0"/>
              <a:t>(распоряжение №897-рк от 11.08.2017</a:t>
            </a:r>
            <a:r>
              <a:rPr lang="ru-RU" sz="1400" dirty="0" smtClean="0"/>
              <a:t>) :</a:t>
            </a:r>
          </a:p>
          <a:p>
            <a:pPr lvl="0" algn="l"/>
            <a:r>
              <a:rPr lang="ru-RU" sz="1600" dirty="0" smtClean="0"/>
              <a:t>1. Коллектив </a:t>
            </a:r>
            <a:r>
              <a:rPr lang="ru-RU" sz="1600" dirty="0"/>
              <a:t>ИМ СО РАН</a:t>
            </a:r>
          </a:p>
          <a:p>
            <a:pPr lvl="0" algn="l"/>
            <a:r>
              <a:rPr lang="ru-RU" sz="1600" dirty="0" smtClean="0"/>
              <a:t>2. Академик </a:t>
            </a:r>
            <a:r>
              <a:rPr lang="ru-RU" sz="1600" dirty="0"/>
              <a:t>Боровков А.А.</a:t>
            </a:r>
          </a:p>
          <a:p>
            <a:pPr lvl="0" algn="l"/>
            <a:r>
              <a:rPr lang="ru-RU" sz="1600" dirty="0" smtClean="0"/>
              <a:t>3. Академик Годунов </a:t>
            </a:r>
            <a:r>
              <a:rPr lang="ru-RU" sz="1600" dirty="0"/>
              <a:t>С.К</a:t>
            </a:r>
            <a:r>
              <a:rPr lang="ru-RU" sz="1600" dirty="0" smtClean="0"/>
              <a:t>.</a:t>
            </a:r>
          </a:p>
          <a:p>
            <a:pPr algn="l"/>
            <a:r>
              <a:rPr lang="ru-RU" sz="1600" dirty="0" smtClean="0"/>
              <a:t>4. Академик </a:t>
            </a:r>
            <a:r>
              <a:rPr lang="ru-RU" sz="1600" dirty="0" err="1"/>
              <a:t>Тайманов</a:t>
            </a:r>
            <a:r>
              <a:rPr lang="ru-RU" sz="1600" dirty="0"/>
              <a:t> И.А</a:t>
            </a:r>
            <a:r>
              <a:rPr lang="ru-RU" sz="1600" dirty="0" smtClean="0"/>
              <a:t>.</a:t>
            </a:r>
            <a:endParaRPr lang="ru-RU" sz="1600" dirty="0"/>
          </a:p>
          <a:p>
            <a:pPr lvl="0" algn="l"/>
            <a:r>
              <a:rPr lang="ru-RU" sz="1600" dirty="0" smtClean="0"/>
              <a:t>5. Член-корреспондент РАН Мазуров </a:t>
            </a:r>
            <a:r>
              <a:rPr lang="ru-RU" sz="1600" dirty="0"/>
              <a:t>В.Д.</a:t>
            </a:r>
          </a:p>
          <a:p>
            <a:pPr algn="l"/>
            <a:r>
              <a:rPr lang="ru-RU" sz="1600" dirty="0" smtClean="0"/>
              <a:t>6. Профессор, </a:t>
            </a:r>
            <a:r>
              <a:rPr lang="ru-RU" sz="1600" dirty="0" err="1" smtClean="0"/>
              <a:t>д.ф.м.н</a:t>
            </a:r>
            <a:r>
              <a:rPr lang="ru-RU" sz="1600" dirty="0" smtClean="0"/>
              <a:t>. Фокин </a:t>
            </a:r>
            <a:r>
              <a:rPr lang="ru-RU" sz="1600" dirty="0"/>
              <a:t>М.В.</a:t>
            </a:r>
          </a:p>
          <a:p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quarter" idx="4294967295"/>
          </p:nvPr>
        </p:nvSpPr>
        <p:spPr>
          <a:xfrm>
            <a:off x="107504" y="1484784"/>
            <a:ext cx="9036496" cy="23042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b="1" dirty="0"/>
              <a:t>Благодарность Губернатора Новосибирской области </a:t>
            </a:r>
            <a:r>
              <a:rPr lang="ru-RU" sz="1600" dirty="0"/>
              <a:t>(распоряжение №897-рк от 11.08.2017</a:t>
            </a:r>
            <a:r>
              <a:rPr lang="ru-RU" sz="1600" dirty="0" smtClean="0"/>
              <a:t>):</a:t>
            </a:r>
          </a:p>
          <a:p>
            <a:pPr marL="45720" lvl="0" indent="0">
              <a:buNone/>
            </a:pPr>
            <a:r>
              <a:rPr lang="ru-RU" sz="1600" dirty="0" smtClean="0"/>
              <a:t>1. Беляев </a:t>
            </a:r>
            <a:r>
              <a:rPr lang="ru-RU" sz="1600" dirty="0"/>
              <a:t>А.Н.</a:t>
            </a:r>
          </a:p>
          <a:p>
            <a:pPr marL="45720" lvl="0" indent="0">
              <a:buNone/>
            </a:pPr>
            <a:r>
              <a:rPr lang="ru-RU" sz="1600" dirty="0" smtClean="0"/>
              <a:t>2. </a:t>
            </a:r>
            <a:r>
              <a:rPr lang="ru-RU" sz="1600" dirty="0" err="1" smtClean="0"/>
              <a:t>Береснев</a:t>
            </a:r>
            <a:r>
              <a:rPr lang="ru-RU" sz="1600" dirty="0" smtClean="0"/>
              <a:t> </a:t>
            </a:r>
            <a:r>
              <a:rPr lang="ru-RU" sz="1600" dirty="0"/>
              <a:t>В.Л.</a:t>
            </a:r>
          </a:p>
          <a:p>
            <a:pPr marL="45720" lvl="0" indent="0">
              <a:buNone/>
            </a:pPr>
            <a:r>
              <a:rPr lang="ru-RU" sz="1600" dirty="0" smtClean="0"/>
              <a:t>3. Вдовин </a:t>
            </a:r>
            <a:r>
              <a:rPr lang="ru-RU" sz="1600" dirty="0"/>
              <a:t>Е.П.</a:t>
            </a:r>
          </a:p>
          <a:p>
            <a:pPr marL="45720" lvl="0" indent="0">
              <a:buNone/>
            </a:pPr>
            <a:r>
              <a:rPr lang="ru-RU" sz="1600" dirty="0" smtClean="0"/>
              <a:t>4. </a:t>
            </a:r>
            <a:r>
              <a:rPr lang="ru-RU" sz="1600" dirty="0" err="1" smtClean="0"/>
              <a:t>Кутателадзе</a:t>
            </a:r>
            <a:r>
              <a:rPr lang="ru-RU" sz="1600" dirty="0" smtClean="0"/>
              <a:t> </a:t>
            </a:r>
            <a:r>
              <a:rPr lang="ru-RU" sz="1600" dirty="0"/>
              <a:t>С.С.</a:t>
            </a:r>
          </a:p>
          <a:p>
            <a:pPr marL="45720" indent="0">
              <a:buNone/>
            </a:pPr>
            <a:r>
              <a:rPr lang="ru-RU" sz="1600" dirty="0" smtClean="0"/>
              <a:t>5. Мирошниченко </a:t>
            </a:r>
            <a:r>
              <a:rPr lang="ru-RU" sz="1600" dirty="0"/>
              <a:t>В.Л.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022642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>
          <a:xfrm>
            <a:off x="107503" y="188640"/>
            <a:ext cx="8443109" cy="1656184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altLang="ru-RU" dirty="0" smtClean="0"/>
              <a:t>Премии, стипендии и грамоты сотрудникам в 201</a:t>
            </a:r>
            <a:r>
              <a:rPr lang="en-US" altLang="ru-RU" dirty="0" smtClean="0"/>
              <a:t>7</a:t>
            </a:r>
            <a:r>
              <a:rPr lang="ru-RU" altLang="ru-RU" dirty="0" smtClean="0"/>
              <a:t> г.</a:t>
            </a:r>
          </a:p>
        </p:txBody>
      </p:sp>
      <p:sp>
        <p:nvSpPr>
          <p:cNvPr id="29699" name="Объект 2"/>
          <p:cNvSpPr>
            <a:spLocks noGrp="1"/>
          </p:cNvSpPr>
          <p:nvPr>
            <p:ph type="body" idx="1"/>
          </p:nvPr>
        </p:nvSpPr>
        <p:spPr>
          <a:xfrm>
            <a:off x="0" y="1916832"/>
            <a:ext cx="9036495" cy="5040560"/>
          </a:xfrm>
        </p:spPr>
        <p:txBody>
          <a:bodyPr>
            <a:normAutofit fontScale="92500" lnSpcReduction="10000"/>
          </a:bodyPr>
          <a:lstStyle/>
          <a:p>
            <a:pPr marL="0" indent="0" algn="l">
              <a:buNone/>
            </a:pPr>
            <a:endParaRPr lang="ru-RU" sz="1400" dirty="0"/>
          </a:p>
          <a:p>
            <a:pPr algn="l"/>
            <a:r>
              <a:rPr lang="ru-RU" sz="1700" dirty="0"/>
              <a:t>Гутман А.Е. – Почетная грамота Министерства образования, науки и инновационной политики Новосибирской области</a:t>
            </a:r>
          </a:p>
          <a:p>
            <a:pPr algn="l"/>
            <a:r>
              <a:rPr lang="ru-RU" sz="1700" dirty="0" err="1">
                <a:cs typeface="Times New Roman" panose="02020603050405020304" pitchFamily="18" charset="0"/>
              </a:rPr>
              <a:t>Кельманов</a:t>
            </a:r>
            <a:r>
              <a:rPr lang="ru-RU" sz="1700" dirty="0">
                <a:cs typeface="Times New Roman" panose="02020603050405020304" pitchFamily="18" charset="0"/>
              </a:rPr>
              <a:t>  А.В. – Почетная грамота НГУ</a:t>
            </a:r>
          </a:p>
          <a:p>
            <a:pPr algn="l"/>
            <a:r>
              <a:rPr lang="ru-RU" sz="1700" dirty="0" err="1" smtClean="0">
                <a:cs typeface="Times New Roman" panose="02020603050405020304" pitchFamily="18" charset="0"/>
              </a:rPr>
              <a:t>Облаухов</a:t>
            </a:r>
            <a:r>
              <a:rPr lang="ru-RU" sz="1700" dirty="0" smtClean="0">
                <a:cs typeface="Times New Roman" panose="02020603050405020304" pitchFamily="18" charset="0"/>
              </a:rPr>
              <a:t> </a:t>
            </a:r>
            <a:r>
              <a:rPr lang="ru-RU" sz="1700" dirty="0">
                <a:cs typeface="Times New Roman" panose="02020603050405020304" pitchFamily="18" charset="0"/>
              </a:rPr>
              <a:t>А.К.  </a:t>
            </a:r>
            <a:r>
              <a:rPr lang="ru-RU" sz="1700" dirty="0" smtClean="0">
                <a:cs typeface="Times New Roman" panose="02020603050405020304" pitchFamily="18" charset="0"/>
              </a:rPr>
              <a:t>- </a:t>
            </a:r>
            <a:r>
              <a:rPr lang="ru-RU" sz="1700" dirty="0"/>
              <a:t>Диплом </a:t>
            </a:r>
            <a:r>
              <a:rPr lang="en-US" sz="1700" dirty="0"/>
              <a:t>III</a:t>
            </a:r>
            <a:r>
              <a:rPr lang="ru-RU" sz="1700" dirty="0"/>
              <a:t> степени международной студенческой олимпиады по математике IMC </a:t>
            </a:r>
            <a:r>
              <a:rPr lang="ru-RU" sz="1700" dirty="0" smtClean="0"/>
              <a:t>2017 за </a:t>
            </a:r>
            <a:r>
              <a:rPr lang="ru-RU" sz="1700" dirty="0"/>
              <a:t>успешное выступление в международной студенческой по математике </a:t>
            </a:r>
            <a:r>
              <a:rPr lang="en-US" sz="1700" dirty="0"/>
              <a:t>IMC</a:t>
            </a:r>
            <a:r>
              <a:rPr lang="ru-RU" sz="1700" dirty="0"/>
              <a:t> 2017</a:t>
            </a:r>
          </a:p>
          <a:p>
            <a:pPr algn="l"/>
            <a:r>
              <a:rPr lang="ru-RU" sz="1700" dirty="0" err="1" smtClean="0"/>
              <a:t>Облаухов</a:t>
            </a:r>
            <a:r>
              <a:rPr lang="ru-RU" sz="1700" dirty="0" smtClean="0"/>
              <a:t> </a:t>
            </a:r>
            <a:r>
              <a:rPr lang="ru-RU" sz="1700" dirty="0"/>
              <a:t>А.К. </a:t>
            </a:r>
            <a:r>
              <a:rPr lang="ru-RU" sz="1700" dirty="0" smtClean="0"/>
              <a:t>– </a:t>
            </a:r>
            <a:r>
              <a:rPr lang="ru-RU" sz="1700" dirty="0"/>
              <a:t>Премия за лучший студенческий доклад на конференции «</a:t>
            </a:r>
            <a:r>
              <a:rPr lang="en-US" sz="1700" dirty="0"/>
              <a:t>C</a:t>
            </a:r>
            <a:r>
              <a:rPr lang="ru-RU" sz="1700" dirty="0" err="1"/>
              <a:t>ибирская</a:t>
            </a:r>
            <a:r>
              <a:rPr lang="ru-RU" sz="1700" dirty="0"/>
              <a:t> научная школа-семинар с международным участием </a:t>
            </a:r>
            <a:r>
              <a:rPr lang="ru-RU" sz="1700" dirty="0" smtClean="0"/>
              <a:t>«Компьютерная </a:t>
            </a:r>
            <a:r>
              <a:rPr lang="ru-RU" sz="1700" dirty="0"/>
              <a:t>безопасность и </a:t>
            </a:r>
            <a:r>
              <a:rPr lang="ru-RU" sz="1700" dirty="0" smtClean="0"/>
              <a:t>криптография» Sibecrypt'17»</a:t>
            </a:r>
          </a:p>
          <a:p>
            <a:pPr algn="l"/>
            <a:r>
              <a:rPr lang="ru-RU" sz="1700" dirty="0"/>
              <a:t>Юдин Е.Б</a:t>
            </a:r>
            <a:r>
              <a:rPr lang="ru-RU" sz="1700" dirty="0" smtClean="0"/>
              <a:t>. – лауреат </a:t>
            </a:r>
            <a:r>
              <a:rPr lang="ru-RU" sz="1700" dirty="0"/>
              <a:t>молодежной премии им. Н.П. Бусленко + медаль (3-й степени)</a:t>
            </a:r>
          </a:p>
          <a:p>
            <a:pPr marL="0" indent="0">
              <a:buNone/>
            </a:pPr>
            <a:r>
              <a:rPr lang="ru-RU" sz="1700" dirty="0" smtClean="0"/>
              <a:t>        </a:t>
            </a:r>
            <a:r>
              <a:rPr lang="ru-RU" sz="1700" dirty="0"/>
              <a:t>за достижения в теории и практике имитационного </a:t>
            </a:r>
            <a:r>
              <a:rPr lang="ru-RU" sz="1700" dirty="0" smtClean="0"/>
              <a:t>моделирования</a:t>
            </a:r>
            <a:endParaRPr lang="en-US" sz="1700" dirty="0" smtClean="0"/>
          </a:p>
          <a:p>
            <a:pPr marL="0" indent="0" algn="l">
              <a:buNone/>
            </a:pPr>
            <a:r>
              <a:rPr lang="ru-RU" sz="1700" dirty="0" err="1" smtClean="0"/>
              <a:t>Подвигин</a:t>
            </a:r>
            <a:r>
              <a:rPr lang="ru-RU" sz="1700" dirty="0" smtClean="0"/>
              <a:t> </a:t>
            </a:r>
            <a:r>
              <a:rPr lang="ru-RU" sz="1700" dirty="0"/>
              <a:t>И.В. –</a:t>
            </a:r>
            <a:r>
              <a:rPr lang="en-US" sz="1700" dirty="0"/>
              <a:t> </a:t>
            </a:r>
            <a:r>
              <a:rPr lang="en-US" sz="1700" dirty="0" err="1"/>
              <a:t>Победитель</a:t>
            </a:r>
            <a:r>
              <a:rPr lang="en-US" sz="1700" dirty="0"/>
              <a:t> </a:t>
            </a:r>
            <a:r>
              <a:rPr lang="en-US" sz="1700" dirty="0" err="1"/>
              <a:t>конкурса</a:t>
            </a:r>
            <a:r>
              <a:rPr lang="en-US" sz="1700" dirty="0"/>
              <a:t> </a:t>
            </a:r>
            <a:r>
              <a:rPr lang="en-US" sz="1700" dirty="0" err="1"/>
              <a:t>грантов</a:t>
            </a:r>
            <a:r>
              <a:rPr lang="en-US" sz="1700" dirty="0"/>
              <a:t> </a:t>
            </a:r>
            <a:r>
              <a:rPr lang="en-US" sz="1700" dirty="0" err="1"/>
              <a:t>для</a:t>
            </a:r>
            <a:r>
              <a:rPr lang="en-US" sz="1700" dirty="0"/>
              <a:t> </a:t>
            </a:r>
            <a:r>
              <a:rPr lang="en-US" sz="1700" dirty="0" err="1"/>
              <a:t>поддержки</a:t>
            </a:r>
            <a:r>
              <a:rPr lang="en-US" sz="1700" dirty="0"/>
              <a:t> </a:t>
            </a:r>
            <a:r>
              <a:rPr lang="en-US" sz="1700" dirty="0" err="1"/>
              <a:t>молодых</a:t>
            </a:r>
            <a:r>
              <a:rPr lang="en-US" sz="1700" dirty="0"/>
              <a:t> </a:t>
            </a:r>
            <a:r>
              <a:rPr lang="en-US" sz="1700" dirty="0" err="1"/>
              <a:t>преподавателей</a:t>
            </a:r>
            <a:r>
              <a:rPr lang="en-US" sz="1700" dirty="0"/>
              <a:t> ФФ </a:t>
            </a:r>
            <a:r>
              <a:rPr lang="en-US" sz="1700" dirty="0" smtClean="0"/>
              <a:t>НГУ</a:t>
            </a:r>
            <a:endParaRPr lang="ru-RU" sz="1700" dirty="0" smtClean="0"/>
          </a:p>
          <a:p>
            <a:pPr marL="0" indent="0" algn="l" hangingPunct="0">
              <a:buNone/>
            </a:pPr>
            <a:r>
              <a:rPr lang="ru-RU" sz="1700" dirty="0" smtClean="0"/>
              <a:t>        </a:t>
            </a:r>
            <a:r>
              <a:rPr lang="en-US" sz="1700" dirty="0" err="1" smtClean="0"/>
              <a:t>за</a:t>
            </a:r>
            <a:r>
              <a:rPr lang="en-US" sz="1700" dirty="0" smtClean="0"/>
              <a:t> </a:t>
            </a:r>
            <a:r>
              <a:rPr lang="en-US" sz="1700" dirty="0"/>
              <a:t>201</a:t>
            </a:r>
            <a:r>
              <a:rPr lang="ru-RU" sz="1700" dirty="0"/>
              <a:t>6</a:t>
            </a:r>
            <a:r>
              <a:rPr lang="en-US" sz="1700" dirty="0"/>
              <a:t>-201</a:t>
            </a:r>
            <a:r>
              <a:rPr lang="ru-RU" sz="1700" dirty="0"/>
              <a:t>7 </a:t>
            </a:r>
            <a:r>
              <a:rPr lang="en-US" sz="1700" dirty="0" err="1"/>
              <a:t>учебный</a:t>
            </a:r>
            <a:r>
              <a:rPr lang="en-US" sz="1700" dirty="0"/>
              <a:t> </a:t>
            </a:r>
            <a:r>
              <a:rPr lang="en-US" sz="1700" dirty="0" err="1" smtClean="0"/>
              <a:t>год</a:t>
            </a:r>
            <a:endParaRPr lang="en-US" sz="1700" dirty="0"/>
          </a:p>
          <a:p>
            <a:pPr marL="0" indent="0" algn="l" hangingPunct="0">
              <a:buNone/>
            </a:pPr>
            <a:r>
              <a:rPr lang="ru-RU" sz="1700" dirty="0" err="1" smtClean="0"/>
              <a:t>Звездина</a:t>
            </a:r>
            <a:r>
              <a:rPr lang="ru-RU" sz="1700" dirty="0" smtClean="0"/>
              <a:t> М.И. – стипендия Правительства РФ</a:t>
            </a:r>
            <a:endParaRPr lang="en-US" sz="1700" dirty="0" smtClean="0"/>
          </a:p>
          <a:p>
            <a:pPr marL="0" indent="0" algn="l" hangingPunct="0">
              <a:buNone/>
            </a:pPr>
            <a:r>
              <a:rPr lang="ru-RU" sz="1700" dirty="0" smtClean="0"/>
              <a:t>Тараненко А.А. – стипендия Президента РФ</a:t>
            </a:r>
            <a:endParaRPr lang="en-US" sz="1700" dirty="0" smtClean="0"/>
          </a:p>
          <a:p>
            <a:pPr marL="0" indent="0" algn="l" hangingPunct="0">
              <a:buNone/>
            </a:pPr>
            <a:r>
              <a:rPr lang="ru-RU" sz="1700" dirty="0" err="1" smtClean="0"/>
              <a:t>Хандеев</a:t>
            </a:r>
            <a:r>
              <a:rPr lang="ru-RU" sz="1700" dirty="0" smtClean="0"/>
              <a:t> В.И. – стипендия Президента РФ</a:t>
            </a:r>
            <a:endParaRPr lang="ru-RU" sz="1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Содержимое 5"/>
          <p:cNvSpPr txBox="1">
            <a:spLocks/>
          </p:cNvSpPr>
          <p:nvPr/>
        </p:nvSpPr>
        <p:spPr bwMode="auto">
          <a:xfrm flipV="1">
            <a:off x="318880" y="5968009"/>
            <a:ext cx="45719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69900" marR="0" lvl="0" indent="-469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2"/>
              </a:buClr>
              <a:buSzTx/>
              <a:buFont typeface="Wingdings" pitchFamily="2" charset="2"/>
              <a:buChar char="o"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6195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>
          <a:xfrm>
            <a:off x="0" y="620688"/>
            <a:ext cx="9144000" cy="15121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altLang="ru-RU" dirty="0" smtClean="0"/>
              <a:t>Совет научной молодежи Профсоюз.</a:t>
            </a:r>
          </a:p>
        </p:txBody>
      </p:sp>
      <p:sp>
        <p:nvSpPr>
          <p:cNvPr id="33795" name="Объект 2"/>
          <p:cNvSpPr>
            <a:spLocks noGrp="1"/>
          </p:cNvSpPr>
          <p:nvPr>
            <p:ph type="body" idx="1"/>
          </p:nvPr>
        </p:nvSpPr>
        <p:spPr>
          <a:xfrm>
            <a:off x="395536" y="2348880"/>
            <a:ext cx="8568952" cy="4509120"/>
          </a:xfrm>
        </p:spPr>
        <p:txBody>
          <a:bodyPr>
            <a:normAutofit lnSpcReduction="10000"/>
          </a:bodyPr>
          <a:lstStyle/>
          <a:p>
            <a:pPr marL="342900" indent="-342900" algn="just">
              <a:buFont typeface="Wingdings" pitchFamily="2" charset="2"/>
              <a:buAutoNum type="arabicPeriod"/>
              <a:defRPr/>
            </a:pPr>
            <a:r>
              <a:rPr lang="ru-RU" sz="1800" dirty="0" smtClean="0"/>
              <a:t>Председатель СМУ ИМ СО РАН – к.ф.-м.н. Н.В. Абросимов</a:t>
            </a:r>
          </a:p>
          <a:p>
            <a:pPr marL="342900" indent="-342900" algn="just">
              <a:buFont typeface="Wingdings" pitchFamily="2" charset="2"/>
              <a:buAutoNum type="arabicPeriod"/>
              <a:defRPr/>
            </a:pPr>
            <a:r>
              <a:rPr lang="ru-RU" sz="1800" dirty="0" smtClean="0"/>
              <a:t>Председатель профсоюзного комитета – А.В. </a:t>
            </a:r>
            <a:r>
              <a:rPr lang="ru-RU" sz="1800" dirty="0" err="1" smtClean="0"/>
              <a:t>Кельманов</a:t>
            </a:r>
            <a:endParaRPr lang="ru-RU" sz="1800" dirty="0" smtClean="0"/>
          </a:p>
          <a:p>
            <a:pPr marL="0" indent="0" algn="just">
              <a:buFont typeface="Wingdings" pitchFamily="2" charset="2"/>
              <a:buNone/>
              <a:defRPr/>
            </a:pPr>
            <a:r>
              <a:rPr lang="ru-RU" sz="1800" dirty="0"/>
              <a:t>3</a:t>
            </a:r>
            <a:r>
              <a:rPr lang="ru-RU" sz="1800" dirty="0" smtClean="0"/>
              <a:t>. </a:t>
            </a:r>
            <a:r>
              <a:rPr lang="ru-RU" sz="1800" b="1" dirty="0" smtClean="0"/>
              <a:t>Субсидии на жилье </a:t>
            </a:r>
            <a:r>
              <a:rPr lang="ru-RU" sz="1800" b="1" dirty="0"/>
              <a:t>у</a:t>
            </a:r>
            <a:r>
              <a:rPr lang="ru-RU" sz="1800" b="1" dirty="0" smtClean="0"/>
              <a:t> 14 молодых научных сотрудников</a:t>
            </a:r>
            <a:r>
              <a:rPr lang="en-US" sz="1800" b="1" dirty="0" smtClean="0"/>
              <a:t>, </a:t>
            </a:r>
            <a:r>
              <a:rPr lang="ru-RU" sz="1800" b="1" dirty="0" smtClean="0"/>
              <a:t> выделенные в 2012 году и уже отработанные (в течение 5 лет):</a:t>
            </a:r>
          </a:p>
          <a:p>
            <a:pPr marL="0" indent="0" algn="just">
              <a:buFont typeface="Wingdings" pitchFamily="2" charset="2"/>
              <a:buNone/>
              <a:defRPr/>
            </a:pPr>
            <a:r>
              <a:rPr lang="ru-RU" sz="1800" dirty="0" smtClean="0"/>
              <a:t>Колесников Павел Сергеевич, </a:t>
            </a:r>
            <a:r>
              <a:rPr lang="ru-RU" sz="1800" dirty="0" err="1" smtClean="0"/>
              <a:t>Пяткин</a:t>
            </a:r>
            <a:r>
              <a:rPr lang="ru-RU" sz="1800" dirty="0" smtClean="0"/>
              <a:t> Артём Валерьевич, </a:t>
            </a:r>
            <a:r>
              <a:rPr lang="ru-RU" sz="1800" dirty="0" err="1" smtClean="0"/>
              <a:t>Гречкосеева</a:t>
            </a:r>
            <a:r>
              <a:rPr lang="ru-RU" sz="1800" dirty="0" smtClean="0"/>
              <a:t> Мария Александровна, </a:t>
            </a:r>
            <a:r>
              <a:rPr lang="ru-RU" sz="1800" dirty="0" err="1" smtClean="0"/>
              <a:t>Заварницин</a:t>
            </a:r>
            <a:r>
              <a:rPr lang="ru-RU" sz="1800" dirty="0" smtClean="0"/>
              <a:t> Андрей Витальевич, Кротов Денис Станиславович, </a:t>
            </a:r>
            <a:r>
              <a:rPr lang="ru-RU" sz="1800" dirty="0" err="1" smtClean="0"/>
              <a:t>Базайкин</a:t>
            </a:r>
            <a:r>
              <a:rPr lang="ru-RU" sz="1800" dirty="0" smtClean="0"/>
              <a:t> Ярослав Владимирович, </a:t>
            </a:r>
            <a:r>
              <a:rPr lang="ru-RU" sz="1800" dirty="0" err="1" smtClean="0"/>
              <a:t>Исангулова</a:t>
            </a:r>
            <a:r>
              <a:rPr lang="ru-RU" sz="1800" dirty="0" smtClean="0"/>
              <a:t> Дарья Васильевна, Карманова Мария Борисовна, Токарева Наталья Николаевна, Абросимов Николай Владимирович, </a:t>
            </a:r>
            <a:r>
              <a:rPr lang="ru-RU" sz="1800" dirty="0" err="1" smtClean="0"/>
              <a:t>Пузынина</a:t>
            </a:r>
            <a:r>
              <a:rPr lang="ru-RU" sz="1800" dirty="0" smtClean="0"/>
              <a:t> Светлана Александровна,  Алексеева Екатерина Вячеславовна, Киселёв Алексей Владимирович, Бондарь Лина Николаевна.</a:t>
            </a:r>
          </a:p>
          <a:p>
            <a:pPr marL="0" indent="0" algn="just">
              <a:buFont typeface="Wingdings" pitchFamily="2" charset="2"/>
              <a:buNone/>
              <a:defRPr/>
            </a:pPr>
            <a:r>
              <a:rPr lang="ru-RU" sz="1800" dirty="0" smtClean="0">
                <a:solidFill>
                  <a:schemeClr val="tx1"/>
                </a:solidFill>
              </a:rPr>
              <a:t>В 2013 году ФАНО перестало учитывать аспирантуру при подсчёте научного стажа, ужесточило требование о прописке.</a:t>
            </a:r>
          </a:p>
          <a:p>
            <a:pPr marL="0" indent="0" algn="just">
              <a:buNone/>
              <a:defRPr/>
            </a:pPr>
            <a:r>
              <a:rPr lang="ru-RU" sz="1800" b="1" dirty="0" smtClean="0"/>
              <a:t>Субсидия на жилье для молодых сотрудников, выделенная в 2017 году</a:t>
            </a:r>
            <a:r>
              <a:rPr lang="ru-RU" sz="1800" dirty="0" smtClean="0"/>
              <a:t>:</a:t>
            </a:r>
          </a:p>
          <a:p>
            <a:pPr marL="0" indent="0" algn="just">
              <a:buNone/>
              <a:defRPr/>
            </a:pPr>
            <a:r>
              <a:rPr lang="ru-RU" sz="1800" dirty="0" smtClean="0"/>
              <a:t>Светов Иван Евгеньевич.</a:t>
            </a:r>
            <a:endParaRPr lang="ru-RU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688" y="277812"/>
            <a:ext cx="6696744" cy="1216025"/>
          </a:xfrm>
        </p:spPr>
        <p:txBody>
          <a:bodyPr>
            <a:normAutofit/>
          </a:bodyPr>
          <a:lstStyle/>
          <a:p>
            <a:pPr marL="0" lvl="0" indent="0" eaLnBrk="0" hangingPunct="0">
              <a:buNone/>
            </a:pPr>
            <a:r>
              <a:rPr lang="ru-RU" sz="1800" b="1" dirty="0">
                <a:latin typeface="Calibri" panose="020F0502020204030204" pitchFamily="34" charset="0"/>
              </a:rPr>
              <a:t>14 </a:t>
            </a:r>
            <a:r>
              <a:rPr lang="en-US" sz="1800" b="1" dirty="0">
                <a:latin typeface="Calibri" panose="020F0502020204030204" pitchFamily="34" charset="0"/>
              </a:rPr>
              <a:t>–</a:t>
            </a:r>
            <a:r>
              <a:rPr lang="ru-RU" sz="1800" b="1" dirty="0">
                <a:latin typeface="Calibri" panose="020F0502020204030204" pitchFamily="34" charset="0"/>
              </a:rPr>
              <a:t> 19 августа 2017 г. – Международная конференция «Математика в современном мире», </a:t>
            </a:r>
            <a:r>
              <a:rPr lang="ru-RU" sz="1800" b="1" dirty="0" smtClean="0">
                <a:latin typeface="Calibri" panose="020F0502020204030204" pitchFamily="34" charset="0"/>
              </a:rPr>
              <a:t>посвящ</a:t>
            </a:r>
            <a:r>
              <a:rPr lang="ru-RU" sz="1800" b="1" dirty="0">
                <a:latin typeface="Calibri" panose="020F0502020204030204" pitchFamily="34" charset="0"/>
              </a:rPr>
              <a:t>ё</a:t>
            </a:r>
            <a:r>
              <a:rPr lang="ru-RU" sz="1800" b="1" dirty="0" smtClean="0">
                <a:latin typeface="Calibri" panose="020F0502020204030204" pitchFamily="34" charset="0"/>
              </a:rPr>
              <a:t>нная </a:t>
            </a:r>
            <a:r>
              <a:rPr lang="ru-RU" sz="1800" b="1" dirty="0">
                <a:latin typeface="Calibri" panose="020F0502020204030204" pitchFamily="34" charset="0"/>
              </a:rPr>
              <a:t/>
            </a:r>
            <a:br>
              <a:rPr lang="ru-RU" sz="1800" b="1" dirty="0">
                <a:latin typeface="Calibri" panose="020F0502020204030204" pitchFamily="34" charset="0"/>
              </a:rPr>
            </a:br>
            <a:r>
              <a:rPr lang="ru-RU" sz="1800" b="1" dirty="0">
                <a:latin typeface="Calibri" panose="020F0502020204030204" pitchFamily="34" charset="0"/>
              </a:rPr>
              <a:t>60-летию Института математики им. С. Л. Соболева СО РАН</a:t>
            </a:r>
            <a:endParaRPr lang="ru-RU" altLang="ru-RU" sz="1800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algn="just" eaLnBrk="1" hangingPunct="1">
              <a:spcBef>
                <a:spcPts val="180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en-US" altLang="ru-RU" sz="1900" dirty="0" smtClean="0"/>
              <a:t>	</a:t>
            </a:r>
            <a:endParaRPr lang="ru-RU" sz="1600" dirty="0" smtClean="0"/>
          </a:p>
        </p:txBody>
      </p:sp>
      <p:pic>
        <p:nvPicPr>
          <p:cNvPr id="4100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" y="404813"/>
            <a:ext cx="9906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780928"/>
            <a:ext cx="8892480" cy="17920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87581309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188640"/>
            <a:ext cx="9144000" cy="14401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/>
              <a:t>Рейтинг институтов математического профиля</a:t>
            </a:r>
            <a:br>
              <a:rPr lang="ru-RU" sz="2400" b="1" dirty="0"/>
            </a:br>
            <a:r>
              <a:rPr lang="ru-RU" sz="2400" b="1" dirty="0" smtClean="0"/>
              <a:t>Европейской </a:t>
            </a:r>
            <a:r>
              <a:rPr lang="ru-RU" sz="2400" b="1" dirty="0"/>
              <a:t>Научно-Промышленной </a:t>
            </a:r>
            <a:r>
              <a:rPr lang="ru-RU" sz="2400" b="1" dirty="0" smtClean="0"/>
              <a:t>Палаты в 2017 году</a:t>
            </a:r>
            <a:r>
              <a:rPr lang="ru-RU" sz="2400" b="1" dirty="0"/>
              <a:t/>
            </a:r>
            <a:br>
              <a:rPr lang="ru-RU" sz="2400" b="1" dirty="0"/>
            </a:br>
            <a:endParaRPr lang="ru-RU" sz="2400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13"/>
          </p:nvPr>
        </p:nvSpPr>
        <p:spPr>
          <a:xfrm>
            <a:off x="0" y="1124745"/>
            <a:ext cx="9144000" cy="575649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400" dirty="0" smtClean="0"/>
              <a:t>1</a:t>
            </a:r>
            <a:r>
              <a:rPr lang="ru-RU" sz="1400" dirty="0" smtClean="0"/>
              <a:t>.  </a:t>
            </a:r>
            <a:r>
              <a:rPr lang="en-US" sz="1400" dirty="0" smtClean="0"/>
              <a:t> </a:t>
            </a:r>
            <a:r>
              <a:rPr lang="ru-RU" sz="1400" dirty="0" smtClean="0"/>
              <a:t>Математический институт им. Стеклова РАН                                                                          </a:t>
            </a:r>
            <a:r>
              <a:rPr lang="ru-RU" sz="1400" b="1" dirty="0" smtClean="0">
                <a:solidFill>
                  <a:srgbClr val="FF0000"/>
                </a:solidFill>
              </a:rPr>
              <a:t>АА</a:t>
            </a:r>
          </a:p>
          <a:p>
            <a:pPr marL="342900" indent="-342900">
              <a:buAutoNum type="arabicPeriod" startAt="2"/>
            </a:pPr>
            <a:r>
              <a:rPr lang="ru-RU" sz="1600" b="1" dirty="0" smtClean="0"/>
              <a:t>Институт математики им. Соболева СО РАН                                                      </a:t>
            </a:r>
            <a:r>
              <a:rPr lang="ru-RU" sz="1600" b="1" dirty="0">
                <a:solidFill>
                  <a:srgbClr val="FF0000"/>
                </a:solidFill>
              </a:rPr>
              <a:t>А</a:t>
            </a:r>
            <a:r>
              <a:rPr lang="ru-RU" sz="1600" b="1" dirty="0" smtClean="0">
                <a:solidFill>
                  <a:srgbClr val="FF0000"/>
                </a:solidFill>
              </a:rPr>
              <a:t>+</a:t>
            </a:r>
          </a:p>
          <a:p>
            <a:pPr marL="0" indent="0">
              <a:buNone/>
            </a:pPr>
            <a:r>
              <a:rPr lang="ru-RU" sz="1400" dirty="0" smtClean="0"/>
              <a:t>3.</a:t>
            </a:r>
            <a:r>
              <a:rPr lang="en-US" sz="1400" dirty="0" smtClean="0"/>
              <a:t>  </a:t>
            </a:r>
            <a:r>
              <a:rPr lang="ru-RU" sz="1400" dirty="0" smtClean="0"/>
              <a:t>Институт вычислительной математики им.  Г.И. Марчука  РАН                                                </a:t>
            </a:r>
            <a:r>
              <a:rPr lang="ru-RU" sz="1400" b="1" dirty="0" smtClean="0">
                <a:solidFill>
                  <a:srgbClr val="FF0000"/>
                </a:solidFill>
              </a:rPr>
              <a:t>А+</a:t>
            </a:r>
            <a:endParaRPr lang="en-US" sz="14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400" dirty="0" smtClean="0"/>
              <a:t>4.   </a:t>
            </a:r>
            <a:r>
              <a:rPr lang="ru-RU" sz="1400" dirty="0" smtClean="0"/>
              <a:t>Петербургский </a:t>
            </a:r>
            <a:r>
              <a:rPr lang="ru-RU" sz="1400" dirty="0"/>
              <a:t>математический институт им. Стеклова РАН                                                 </a:t>
            </a:r>
            <a:r>
              <a:rPr lang="en-US" sz="1400" dirty="0" smtClean="0"/>
              <a:t> </a:t>
            </a:r>
            <a:r>
              <a:rPr lang="ru-RU" sz="1400" dirty="0" smtClean="0"/>
              <a:t> </a:t>
            </a:r>
            <a:r>
              <a:rPr lang="ru-RU" sz="1400" b="1" dirty="0" smtClean="0">
                <a:solidFill>
                  <a:srgbClr val="FF0000"/>
                </a:solidFill>
              </a:rPr>
              <a:t>А</a:t>
            </a:r>
            <a:r>
              <a:rPr lang="en-US" sz="1400" b="1" dirty="0" smtClean="0">
                <a:solidFill>
                  <a:srgbClr val="FF0000"/>
                </a:solidFill>
              </a:rPr>
              <a:t>+</a:t>
            </a:r>
            <a:endParaRPr lang="ru-RU" sz="14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400" dirty="0" smtClean="0"/>
              <a:t>5</a:t>
            </a:r>
            <a:r>
              <a:rPr lang="ru-RU" sz="1400" dirty="0" smtClean="0"/>
              <a:t>.   </a:t>
            </a:r>
            <a:r>
              <a:rPr lang="en-US" sz="1400" dirty="0" smtClean="0"/>
              <a:t> </a:t>
            </a:r>
            <a:r>
              <a:rPr lang="ru-RU" sz="1400" dirty="0" smtClean="0"/>
              <a:t>Институт прикладной математики им. М.В. Келдыша РАН                                                     </a:t>
            </a:r>
            <a:r>
              <a:rPr lang="ru-RU" sz="1400" b="1" dirty="0" smtClean="0">
                <a:solidFill>
                  <a:srgbClr val="FF0000"/>
                </a:solidFill>
              </a:rPr>
              <a:t> А+</a:t>
            </a:r>
          </a:p>
          <a:p>
            <a:pPr marL="0" indent="0">
              <a:buNone/>
            </a:pPr>
            <a:r>
              <a:rPr lang="ru-RU" sz="1400" dirty="0" smtClean="0"/>
              <a:t>6.   </a:t>
            </a:r>
            <a:r>
              <a:rPr lang="en-US" sz="1400" dirty="0" smtClean="0"/>
              <a:t> </a:t>
            </a:r>
            <a:r>
              <a:rPr lang="ru-RU" sz="1400" dirty="0" smtClean="0"/>
              <a:t>Институт математических проблем биологии РАН                                                                  </a:t>
            </a:r>
            <a:r>
              <a:rPr lang="ru-RU" sz="1400" b="1" dirty="0" smtClean="0">
                <a:solidFill>
                  <a:srgbClr val="FF0000"/>
                </a:solidFill>
              </a:rPr>
              <a:t>А</a:t>
            </a:r>
          </a:p>
          <a:p>
            <a:pPr marL="0" indent="0">
              <a:buNone/>
            </a:pPr>
            <a:r>
              <a:rPr lang="ru-RU" sz="1400" dirty="0" smtClean="0"/>
              <a:t>7.    Институт системного программирования РАН                                                                        </a:t>
            </a:r>
            <a:r>
              <a:rPr lang="en-US" sz="1400" dirty="0" smtClean="0"/>
              <a:t> </a:t>
            </a:r>
            <a:r>
              <a:rPr lang="ru-RU" sz="1400" b="1" dirty="0" smtClean="0">
                <a:solidFill>
                  <a:srgbClr val="FF0000"/>
                </a:solidFill>
              </a:rPr>
              <a:t>А   </a:t>
            </a:r>
            <a:r>
              <a:rPr lang="ru-RU" sz="1400" dirty="0" smtClean="0"/>
              <a:t>  </a:t>
            </a:r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r>
              <a:rPr lang="en-US" sz="1400" dirty="0" smtClean="0"/>
              <a:t>15.   </a:t>
            </a:r>
            <a:r>
              <a:rPr lang="ru-RU" sz="1400" dirty="0" smtClean="0"/>
              <a:t>Институт вычислительной математики и математической геофизики СО РАН                     </a:t>
            </a:r>
            <a:r>
              <a:rPr lang="en-US" sz="1400" dirty="0" smtClean="0"/>
              <a:t> </a:t>
            </a:r>
            <a:r>
              <a:rPr lang="en-US" sz="1400" b="1" dirty="0" smtClean="0">
                <a:solidFill>
                  <a:srgbClr val="FF0000"/>
                </a:solidFill>
              </a:rPr>
              <a:t>BBB</a:t>
            </a:r>
            <a:endParaRPr lang="ru-RU" sz="14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1400" dirty="0" smtClean="0"/>
              <a:t>1</a:t>
            </a:r>
            <a:r>
              <a:rPr lang="en-US" sz="1400" dirty="0" smtClean="0"/>
              <a:t>7</a:t>
            </a:r>
            <a:r>
              <a:rPr lang="ru-RU" sz="1400" dirty="0" smtClean="0"/>
              <a:t>.  </a:t>
            </a:r>
            <a:r>
              <a:rPr lang="en-US" sz="1400" dirty="0" smtClean="0"/>
              <a:t> </a:t>
            </a:r>
            <a:r>
              <a:rPr lang="ru-RU" sz="1400" dirty="0" smtClean="0"/>
              <a:t>Институт вычислительных технологий СО РАН                                                                     </a:t>
            </a:r>
            <a:r>
              <a:rPr lang="ru-RU" sz="1400" b="1" dirty="0" smtClean="0">
                <a:solidFill>
                  <a:srgbClr val="FF0000"/>
                </a:solidFill>
              </a:rPr>
              <a:t>ВВ+</a:t>
            </a:r>
          </a:p>
          <a:p>
            <a:pPr marL="0" indent="0">
              <a:buNone/>
            </a:pPr>
            <a:r>
              <a:rPr lang="ru-RU" sz="1400" dirty="0" smtClean="0"/>
              <a:t>18.  </a:t>
            </a:r>
            <a:r>
              <a:rPr lang="en-US" sz="1400" dirty="0" smtClean="0"/>
              <a:t> </a:t>
            </a:r>
            <a:r>
              <a:rPr lang="ru-RU" sz="1400" dirty="0" smtClean="0"/>
              <a:t>Институт теоретической и прикладной механики СО РАН                                                     </a:t>
            </a:r>
            <a:r>
              <a:rPr lang="ru-RU" sz="1400" b="1" dirty="0" smtClean="0">
                <a:solidFill>
                  <a:srgbClr val="FF0000"/>
                </a:solidFill>
              </a:rPr>
              <a:t>ВВ+</a:t>
            </a:r>
          </a:p>
          <a:p>
            <a:pPr marL="0" indent="0">
              <a:buNone/>
            </a:pPr>
            <a:r>
              <a:rPr lang="ru-RU" sz="1600" dirty="0" smtClean="0"/>
              <a:t> </a:t>
            </a:r>
            <a:r>
              <a:rPr lang="en-US" sz="1600" dirty="0" smtClean="0"/>
              <a:t>25. </a:t>
            </a:r>
            <a:r>
              <a:rPr lang="ru-RU" sz="1600" dirty="0"/>
              <a:t>Институт систем информатики им. А.П. Ершова СО </a:t>
            </a:r>
            <a:r>
              <a:rPr lang="ru-RU" sz="1600" dirty="0" smtClean="0"/>
              <a:t>РАН                                     </a:t>
            </a:r>
            <a:r>
              <a:rPr lang="ru-RU" sz="1600" b="1" dirty="0">
                <a:solidFill>
                  <a:srgbClr val="FF0000"/>
                </a:solidFill>
              </a:rPr>
              <a:t>ССС+</a:t>
            </a:r>
            <a:r>
              <a:rPr lang="ru-RU" sz="1600" dirty="0"/>
              <a:t> </a:t>
            </a:r>
          </a:p>
          <a:p>
            <a:pPr marL="0" indent="0">
              <a:buNone/>
            </a:pPr>
            <a:endParaRPr lang="ru-RU" sz="1600" dirty="0"/>
          </a:p>
          <a:p>
            <a:pPr marL="0" indent="0">
              <a:buNone/>
            </a:pPr>
            <a:r>
              <a:rPr lang="ru-RU" sz="2000" b="1" dirty="0"/>
              <a:t>По результатам оценки результативности научных организаций Федеральному государственному бюджетному учреждению науки Институт математики им. С. Л. Соболева Сибирского отделения Российской академии наук присвоена 1 категория.</a:t>
            </a:r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endParaRPr lang="ru-RU" sz="1600" dirty="0"/>
          </a:p>
          <a:p>
            <a:pPr marL="0" indent="0">
              <a:buNone/>
            </a:pPr>
            <a:endParaRPr lang="ru-RU" sz="1600" dirty="0" smtClean="0"/>
          </a:p>
        </p:txBody>
      </p:sp>
    </p:spTree>
    <p:extLst>
      <p:ext uri="{BB962C8B-B14F-4D97-AF65-F5344CB8AC3E}">
        <p14:creationId xmlns:p14="http://schemas.microsoft.com/office/powerpoint/2010/main" val="1547842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sz="2000" smtClean="0"/>
              <a:t>Отделение математических наук</a:t>
            </a:r>
            <a:r>
              <a:rPr lang="ru-RU" altLang="ru-RU" sz="2000" b="1" smtClean="0"/>
              <a:t/>
            </a:r>
            <a:br>
              <a:rPr lang="ru-RU" altLang="ru-RU" sz="2000" b="1" smtClean="0"/>
            </a:br>
            <a:r>
              <a:rPr lang="ru-RU" altLang="ru-RU" sz="2000" b="1" smtClean="0"/>
              <a:t>Институт математики им. С. Л. Соболева СО РАН</a:t>
            </a:r>
            <a:r>
              <a:rPr lang="ru-RU" altLang="ru-RU" sz="2000" smtClean="0"/>
              <a:t/>
            </a:r>
            <a:br>
              <a:rPr lang="ru-RU" altLang="ru-RU" sz="2000" smtClean="0"/>
            </a:br>
            <a:r>
              <a:rPr lang="ru-RU" altLang="ru-RU" sz="2000" smtClean="0"/>
              <a:t>Новосибирский научный центр</a:t>
            </a:r>
          </a:p>
        </p:txBody>
      </p:sp>
      <p:sp>
        <p:nvSpPr>
          <p:cNvPr id="44035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altLang="ru-RU" sz="2200" smtClean="0"/>
              <a:t>630090 Новосибирск, пр. Академика Коптюга, 4</a:t>
            </a:r>
            <a:endParaRPr lang="ru-RU" altLang="ru-RU" sz="2200" i="1" smtClean="0"/>
          </a:p>
          <a:p>
            <a:pPr algn="ctr" eaLnBrk="1" hangingPunct="1">
              <a:buFont typeface="Wingdings" pitchFamily="2" charset="2"/>
              <a:buNone/>
            </a:pPr>
            <a:r>
              <a:rPr lang="ru-RU" altLang="ru-RU" sz="2200" i="1" smtClean="0"/>
              <a:t>телефон</a:t>
            </a:r>
            <a:r>
              <a:rPr lang="ru-RU" altLang="ru-RU" sz="2200" smtClean="0"/>
              <a:t>: (8-383) 333-28-92</a:t>
            </a:r>
            <a:br>
              <a:rPr lang="ru-RU" altLang="ru-RU" sz="2200" smtClean="0"/>
            </a:br>
            <a:r>
              <a:rPr lang="ru-RU" altLang="ru-RU" sz="2200" i="1" smtClean="0"/>
              <a:t>факс</a:t>
            </a:r>
            <a:r>
              <a:rPr lang="ru-RU" altLang="ru-RU" sz="2200" smtClean="0"/>
              <a:t>: (8-383) 333-25-98</a:t>
            </a:r>
            <a:br>
              <a:rPr lang="ru-RU" altLang="ru-RU" sz="2200" smtClean="0"/>
            </a:br>
            <a:r>
              <a:rPr lang="ru-RU" altLang="ru-RU" sz="2200" i="1" smtClean="0"/>
              <a:t>адрес электронной почты</a:t>
            </a:r>
            <a:r>
              <a:rPr lang="ru-RU" altLang="ru-RU" sz="2200" smtClean="0"/>
              <a:t>: </a:t>
            </a:r>
            <a:r>
              <a:rPr lang="ru-RU" altLang="ru-RU" sz="2200" smtClean="0">
                <a:hlinkClick r:id="rId2"/>
              </a:rPr>
              <a:t>im@math.nsc.ru</a:t>
            </a:r>
            <a:r>
              <a:rPr lang="ru-RU" altLang="ru-RU" sz="2200" smtClean="0"/>
              <a:t/>
            </a:r>
            <a:br>
              <a:rPr lang="ru-RU" altLang="ru-RU" sz="2200" smtClean="0"/>
            </a:br>
            <a:r>
              <a:rPr lang="ru-RU" altLang="ru-RU" sz="2200" i="1" smtClean="0"/>
              <a:t>www-страница</a:t>
            </a:r>
            <a:r>
              <a:rPr lang="ru-RU" altLang="ru-RU" sz="2200" smtClean="0"/>
              <a:t>: </a:t>
            </a:r>
            <a:r>
              <a:rPr lang="ru-RU" altLang="ru-RU" sz="2200" smtClean="0">
                <a:hlinkClick r:id="rId3"/>
              </a:rPr>
              <a:t>http://math.nsc.ru</a:t>
            </a:r>
            <a:r>
              <a:rPr lang="ru-RU" altLang="ru-RU" sz="2200" smtClean="0"/>
              <a:t> </a:t>
            </a:r>
          </a:p>
        </p:txBody>
      </p:sp>
      <p:pic>
        <p:nvPicPr>
          <p:cNvPr id="44036" name="Picture 9" descr="imwinter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1472841" y="3962400"/>
            <a:ext cx="6188793" cy="2057400"/>
          </a:xfr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688" y="238901"/>
            <a:ext cx="6408712" cy="12160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>
                <a:latin typeface="Calibri" panose="020F0502020204030204" pitchFamily="34" charset="0"/>
              </a:rPr>
              <a:t>14 </a:t>
            </a:r>
            <a:r>
              <a:rPr lang="en-US" sz="1800" b="1" dirty="0">
                <a:latin typeface="Calibri" panose="020F0502020204030204" pitchFamily="34" charset="0"/>
              </a:rPr>
              <a:t>–</a:t>
            </a:r>
            <a:r>
              <a:rPr lang="ru-RU" sz="1800" b="1" dirty="0">
                <a:latin typeface="Calibri" panose="020F0502020204030204" pitchFamily="34" charset="0"/>
              </a:rPr>
              <a:t> 19 августа 2017 г. – Международная конференция «Математика в современном мире», посвящённая </a:t>
            </a:r>
            <a:br>
              <a:rPr lang="ru-RU" sz="1800" b="1" dirty="0">
                <a:latin typeface="Calibri" panose="020F0502020204030204" pitchFamily="34" charset="0"/>
              </a:rPr>
            </a:br>
            <a:r>
              <a:rPr lang="ru-RU" sz="1800" b="1" dirty="0">
                <a:latin typeface="Calibri" panose="020F0502020204030204" pitchFamily="34" charset="0"/>
              </a:rPr>
              <a:t>60-летию Института математики им. С. Л. Соболева СО РАН</a:t>
            </a:r>
            <a:endParaRPr lang="ru-RU" altLang="ru-RU" sz="1800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algn="just" eaLnBrk="1" hangingPunct="1">
              <a:spcBef>
                <a:spcPts val="180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en-US" altLang="ru-RU" sz="1900" dirty="0" smtClean="0"/>
              <a:t>	</a:t>
            </a:r>
            <a:endParaRPr lang="ru-RU" sz="1600" dirty="0" smtClean="0"/>
          </a:p>
        </p:txBody>
      </p:sp>
      <p:pic>
        <p:nvPicPr>
          <p:cNvPr id="4100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" y="404813"/>
            <a:ext cx="9906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556792"/>
            <a:ext cx="7399733" cy="50096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64309825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688" y="277812"/>
            <a:ext cx="6408712" cy="12160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>
                <a:latin typeface="Calibri" panose="020F0502020204030204" pitchFamily="34" charset="0"/>
              </a:rPr>
              <a:t>14 </a:t>
            </a:r>
            <a:r>
              <a:rPr lang="en-US" sz="1800" b="1" dirty="0">
                <a:latin typeface="Calibri" panose="020F0502020204030204" pitchFamily="34" charset="0"/>
              </a:rPr>
              <a:t>–</a:t>
            </a:r>
            <a:r>
              <a:rPr lang="ru-RU" sz="1800" b="1" dirty="0">
                <a:latin typeface="Calibri" panose="020F0502020204030204" pitchFamily="34" charset="0"/>
              </a:rPr>
              <a:t> 19 августа 2017 г. – Международная конференция «Математика в современном мире», посвящённая </a:t>
            </a:r>
            <a:br>
              <a:rPr lang="ru-RU" sz="1800" b="1" dirty="0">
                <a:latin typeface="Calibri" panose="020F0502020204030204" pitchFamily="34" charset="0"/>
              </a:rPr>
            </a:br>
            <a:r>
              <a:rPr lang="ru-RU" sz="1800" b="1" dirty="0">
                <a:latin typeface="Calibri" panose="020F0502020204030204" pitchFamily="34" charset="0"/>
              </a:rPr>
              <a:t>60-летию Института математики им. С. Л. Соболева СО РАН</a:t>
            </a:r>
            <a:endParaRPr lang="ru-RU" altLang="ru-RU" sz="1800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algn="just" eaLnBrk="1" hangingPunct="1">
              <a:spcBef>
                <a:spcPts val="180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en-US" altLang="ru-RU" sz="1900" dirty="0" smtClean="0"/>
              <a:t>	</a:t>
            </a:r>
            <a:endParaRPr lang="ru-RU" sz="1600" dirty="0" smtClean="0"/>
          </a:p>
        </p:txBody>
      </p:sp>
      <p:pic>
        <p:nvPicPr>
          <p:cNvPr id="4100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" y="404813"/>
            <a:ext cx="9906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556792"/>
            <a:ext cx="8460432" cy="518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23265408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16198</TotalTime>
  <Words>5505</Words>
  <Application>Microsoft Office PowerPoint</Application>
  <PresentationFormat>Экран (4:3)</PresentationFormat>
  <Paragraphs>1825</Paragraphs>
  <Slides>71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71</vt:i4>
      </vt:variant>
    </vt:vector>
  </HeadingPairs>
  <TitlesOfParts>
    <vt:vector size="72" baseType="lpstr">
      <vt:lpstr>Воздушный поток</vt:lpstr>
      <vt:lpstr>Учреждение Российской академии наук Институт математики им. С.Л. Соболева Сибирского отделения РАН</vt:lpstr>
      <vt:lpstr>60-летие ИМ СО РАН Институт математики им. С.Л. Соболева СО РАН. 7 июня 2017 г.</vt:lpstr>
      <vt:lpstr>Торжественное заседание Учёного совета, посвящённое 60-летию Института</vt:lpstr>
      <vt:lpstr>Торжественное заседание Учёного совета, посвящённое 60-летию Института</vt:lpstr>
      <vt:lpstr>Торжественное заседание Учёного совета, посвящённое 60-летию Института</vt:lpstr>
      <vt:lpstr>Торжественное заседание Учёного совета, посвящённое 60-летию Института</vt:lpstr>
      <vt:lpstr>14 – 19 августа 2017 г. – Международная конференция «Математика в современном мире», посвящённая  60-летию Института математики им. С. Л. Соболева СО РАН</vt:lpstr>
      <vt:lpstr>14 – 19 августа 2017 г. – Международная конференция «Математика в современном мире», посвящённая  60-летию Института математики им. С. Л. Соболева СО РАН</vt:lpstr>
      <vt:lpstr>14 – 19 августа 2017 г. – Международная конференция «Математика в современном мире», посвящённая  60-летию Института математики им. С. Л. Соболева СО РАН</vt:lpstr>
      <vt:lpstr>14 – 19 августа 2017 г. – Международная конференция «Математика в современном мире», посвящённая  60-летию Института математики им. С. Л. Соболева СО РАН</vt:lpstr>
      <vt:lpstr>14 – 19 августа 2017 г. – Международная конференция «Математика в современном мире», посвящённая  60-летию Института математики им. С. Л. Соболева СО РАН</vt:lpstr>
      <vt:lpstr>14 – 19 августа 2017 г. – Международная конференция «Математика в современном мире», посвящённая  60-летию Института математики им. С. Л. Соболева СО РАН</vt:lpstr>
      <vt:lpstr>14 – 19 августа 2017 г. – Международная конференция «Математика в современном мире», посвящённая  60-летию Института математики им. С. Л. Соболева СО РАН</vt:lpstr>
      <vt:lpstr>14 – 19 августа 2017 г. – Международная конференция «Математика в современном мире», посвящённая  60-летию Института математики им. С. Л. Соболева СО РАН</vt:lpstr>
      <vt:lpstr>14 – 19 августа 2017 г. – Международная конференция «Математика в современном мире», посвящённая  60-летию Института математики им. С. Л. Соболева СО РАН</vt:lpstr>
      <vt:lpstr>14 – 19 августа 2017 г. – Международная конференция «Математика в современном мире», посвящённая  60-летию Института математики им. С. Л. Соболева СО РАН</vt:lpstr>
      <vt:lpstr>14 – 19 августа 2017 г. – Международная конференция «Математика в современном мире», посвящённая  60-летию Института математики им. С. Л. Соболева СО РАН</vt:lpstr>
      <vt:lpstr>14 – 19 августа 2017 г. – Международная конференция «Математика в современном мире», посвящённая  60-летию Института математики им. С. Л. Соболева СО РАН</vt:lpstr>
      <vt:lpstr>14 – 19 августа 2017 г. – Международная конференция «Математика в современном мире», посвящённая  60-летию Института математики им. С. Л. Соболева СО РАН</vt:lpstr>
      <vt:lpstr>Основные научные направления ИМ СО РАН</vt:lpstr>
      <vt:lpstr>Структура Института</vt:lpstr>
      <vt:lpstr>Состав Института</vt:lpstr>
      <vt:lpstr>Управление Институтом</vt:lpstr>
      <vt:lpstr>Динамика численности   сотрудников ИМ СО РАН</vt:lpstr>
      <vt:lpstr>Кадровый состав (возраст на 31.12.2017)</vt:lpstr>
      <vt:lpstr>Программы и гранты</vt:lpstr>
      <vt:lpstr>Научные подразделения ИМ</vt:lpstr>
      <vt:lpstr>Научные подразделения  </vt:lpstr>
      <vt:lpstr>Научные подразделения  ИМ </vt:lpstr>
      <vt:lpstr>Публикации сотрудников ИМ СО РАН</vt:lpstr>
      <vt:lpstr>Публикации в 2017 г.</vt:lpstr>
      <vt:lpstr>Публикации в 2017 г.</vt:lpstr>
      <vt:lpstr> Важнейшие научные результаты ИМ СО РАН за 2017 год </vt:lpstr>
      <vt:lpstr>Важнейшие научные результаты ИМ,  направленные в ОМН РАН</vt:lpstr>
      <vt:lpstr>Важнейшие научные результаты ИМ,  направленные в ОМН РАН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Подготовка кадров</vt:lpstr>
      <vt:lpstr>Подготовка кадров</vt:lpstr>
      <vt:lpstr>Подготовка кадров</vt:lpstr>
      <vt:lpstr>Подготовка кадров</vt:lpstr>
      <vt:lpstr>Подготовка кадров</vt:lpstr>
      <vt:lpstr>Издательская деятельность </vt:lpstr>
      <vt:lpstr>Издательская деятельность</vt:lpstr>
      <vt:lpstr>Научные семинары</vt:lpstr>
      <vt:lpstr>Конференции</vt:lpstr>
      <vt:lpstr>Презентация PowerPoint</vt:lpstr>
      <vt:lpstr>Презентация PowerPoint</vt:lpstr>
      <vt:lpstr>      Гранты РНФ в 2017 году  </vt:lpstr>
      <vt:lpstr>    Гранты РНФ в 2017 году  </vt:lpstr>
      <vt:lpstr>Мой первый грант РФФИ</vt:lpstr>
      <vt:lpstr>Научные проекты РФФИ, выполняемые молодыми учёными – кандидатами и докторами наук  в ИМ СО РАН в 2017 году</vt:lpstr>
      <vt:lpstr>Премии, стипендии и грамоты сотрудникам в 2017 г.</vt:lpstr>
      <vt:lpstr>Премии, стипендии и грамоты сотрудникам в 2017 г.</vt:lpstr>
      <vt:lpstr>Премии, стипендии и грамоты сотрудникам в 2017 г.</vt:lpstr>
      <vt:lpstr>Премии, стипендии и грамоты сотрудникам в 2017 г.</vt:lpstr>
      <vt:lpstr>Премии, стипендии и грамоты сотрудникам в 2017 г.</vt:lpstr>
      <vt:lpstr>Премии, стипендии и грамоты сотрудникам в 2017 г.</vt:lpstr>
      <vt:lpstr>Премии, стипендии и грамоты сотрудникам в 2017 г.</vt:lpstr>
      <vt:lpstr>Премии, стипендии и грамоты сотрудникам в 2017 г.</vt:lpstr>
      <vt:lpstr>Премии, стипендии и грамоты сотрудникам в 2017 г.</vt:lpstr>
      <vt:lpstr>Совет научной молодежи Профсоюз.</vt:lpstr>
      <vt:lpstr>Рейтинг институтов математического профиля Европейской Научно-Промышленной Палаты в 2017 году </vt:lpstr>
      <vt:lpstr>Отделение математических наук Институт математики им. С. Л. Соболева СО РАН Новосибирский научный центр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Институт математики им. С.Л.Соболева СО РАН</dc:title>
  <dc:creator>Ryaskin</dc:creator>
  <cp:lastModifiedBy>Анатолий</cp:lastModifiedBy>
  <cp:revision>1122</cp:revision>
  <cp:lastPrinted>2018-04-10T06:16:18Z</cp:lastPrinted>
  <dcterms:created xsi:type="dcterms:W3CDTF">2005-06-06T06:00:02Z</dcterms:created>
  <dcterms:modified xsi:type="dcterms:W3CDTF">2018-04-27T09:46:05Z</dcterms:modified>
</cp:coreProperties>
</file>